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7" r:id="rId2"/>
    <p:sldId id="272" r:id="rId3"/>
    <p:sldId id="273" r:id="rId4"/>
    <p:sldId id="278" r:id="rId5"/>
    <p:sldId id="274" r:id="rId6"/>
    <p:sldId id="275" r:id="rId7"/>
    <p:sldId id="27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599" autoAdjust="0"/>
  </p:normalViewPr>
  <p:slideViewPr>
    <p:cSldViewPr>
      <p:cViewPr varScale="1">
        <p:scale>
          <a:sx n="71" d="100"/>
          <a:sy n="71" d="100"/>
        </p:scale>
        <p:origin x="78" y="3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228E2-20B2-4EEA-AEA0-9360B99E3C2B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118D2BD8-48C3-4AE3-AD4D-2120348769A0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B5DDBFBC-2F0D-4C18-9363-328A3471C785}" type="parTrans" cxnId="{77C89B64-BC26-4F3F-9254-C75847C7FD6C}">
      <dgm:prSet/>
      <dgm:spPr/>
      <dgm:t>
        <a:bodyPr/>
        <a:lstStyle/>
        <a:p>
          <a:endParaRPr lang="en-US"/>
        </a:p>
      </dgm:t>
    </dgm:pt>
    <dgm:pt modelId="{D0C28FCC-1873-4592-BDF4-49036E14DA97}" type="sibTrans" cxnId="{77C89B64-BC26-4F3F-9254-C75847C7FD6C}">
      <dgm:prSet/>
      <dgm:spPr/>
      <dgm:t>
        <a:bodyPr/>
        <a:lstStyle/>
        <a:p>
          <a:endParaRPr lang="en-US"/>
        </a:p>
      </dgm:t>
    </dgm:pt>
    <dgm:pt modelId="{6653E368-87C7-4E83-ACBA-50D69D1CE0D5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8248EBDE-CA94-4F73-A6A7-D9C11829BFC8}" type="parTrans" cxnId="{CEB8F3E4-D7C5-42F4-B3E6-887611BED130}">
      <dgm:prSet/>
      <dgm:spPr/>
      <dgm:t>
        <a:bodyPr/>
        <a:lstStyle/>
        <a:p>
          <a:endParaRPr lang="en-US"/>
        </a:p>
      </dgm:t>
    </dgm:pt>
    <dgm:pt modelId="{B6E15CA8-60AF-41DE-B80E-463E928E630A}" type="sibTrans" cxnId="{CEB8F3E4-D7C5-42F4-B3E6-887611BED130}">
      <dgm:prSet/>
      <dgm:spPr/>
      <dgm:t>
        <a:bodyPr/>
        <a:lstStyle/>
        <a:p>
          <a:endParaRPr lang="en-US"/>
        </a:p>
      </dgm:t>
    </dgm:pt>
    <dgm:pt modelId="{442C78F0-611E-4E6A-A3B5-1A3D663FF9FD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E827E154-A104-4FE5-8E0D-B190149A74BA}" type="parTrans" cxnId="{D84062B5-A955-4F04-ADB5-CD6422391541}">
      <dgm:prSet/>
      <dgm:spPr/>
      <dgm:t>
        <a:bodyPr/>
        <a:lstStyle/>
        <a:p>
          <a:endParaRPr lang="en-US"/>
        </a:p>
      </dgm:t>
    </dgm:pt>
    <dgm:pt modelId="{4D29F246-6582-4D22-971D-6DA140BE1775}" type="sibTrans" cxnId="{D84062B5-A955-4F04-ADB5-CD6422391541}">
      <dgm:prSet/>
      <dgm:spPr/>
      <dgm:t>
        <a:bodyPr/>
        <a:lstStyle/>
        <a:p>
          <a:endParaRPr lang="en-US"/>
        </a:p>
      </dgm:t>
    </dgm:pt>
    <dgm:pt modelId="{E0214886-DBD6-4044-BCBB-176D62E12411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3BF5DD5A-7ACF-4F34-81AA-BE33D44CD0DF}" type="sibTrans" cxnId="{7B53526A-6C15-4794-819F-290A17026A91}">
      <dgm:prSet/>
      <dgm:spPr/>
      <dgm:t>
        <a:bodyPr/>
        <a:lstStyle/>
        <a:p>
          <a:endParaRPr lang="en-US"/>
        </a:p>
      </dgm:t>
    </dgm:pt>
    <dgm:pt modelId="{89EAB4E4-B6B3-47B4-8FB5-1D15D53A75EC}" type="parTrans" cxnId="{7B53526A-6C15-4794-819F-290A17026A91}">
      <dgm:prSet/>
      <dgm:spPr/>
      <dgm:t>
        <a:bodyPr/>
        <a:lstStyle/>
        <a:p>
          <a:endParaRPr lang="en-US"/>
        </a:p>
      </dgm:t>
    </dgm:pt>
    <dgm:pt modelId="{E0A80B6D-7282-4B91-8EC8-D42C20381196}" type="pres">
      <dgm:prSet presAssocID="{8FD228E2-20B2-4EEA-AEA0-9360B99E3C2B}" presName="Name0" presStyleCnt="0">
        <dgm:presLayoutVars>
          <dgm:dir/>
          <dgm:animLvl val="lvl"/>
          <dgm:resizeHandles val="exact"/>
        </dgm:presLayoutVars>
      </dgm:prSet>
      <dgm:spPr/>
    </dgm:pt>
    <dgm:pt modelId="{04FB0A40-80A7-44AA-B43D-7D9D9E4B1C69}" type="pres">
      <dgm:prSet presAssocID="{118D2BD8-48C3-4AE3-AD4D-2120348769A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96D93B1-BAB5-4598-803D-8411E4CE3407}" type="pres">
      <dgm:prSet presAssocID="{D0C28FCC-1873-4592-BDF4-49036E14DA97}" presName="parTxOnlySpace" presStyleCnt="0"/>
      <dgm:spPr/>
    </dgm:pt>
    <dgm:pt modelId="{3096F48F-0BEB-471E-BB7C-0C993360CADC}" type="pres">
      <dgm:prSet presAssocID="{E0214886-DBD6-4044-BCBB-176D62E1241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FB3510-A6AE-4104-85BE-48EC982FDF27}" type="pres">
      <dgm:prSet presAssocID="{3BF5DD5A-7ACF-4F34-81AA-BE33D44CD0DF}" presName="parTxOnlySpace" presStyleCnt="0"/>
      <dgm:spPr/>
    </dgm:pt>
    <dgm:pt modelId="{E3F7931F-7DB7-4CA4-B825-1008535B2F88}" type="pres">
      <dgm:prSet presAssocID="{6653E368-87C7-4E83-ACBA-50D69D1CE0D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93DACB-F921-434F-A9C0-5711C676A0BB}" type="pres">
      <dgm:prSet presAssocID="{B6E15CA8-60AF-41DE-B80E-463E928E630A}" presName="parTxOnlySpace" presStyleCnt="0"/>
      <dgm:spPr/>
    </dgm:pt>
    <dgm:pt modelId="{118D1D1E-76C5-4BA2-AF4C-A31A9BCEC9D6}" type="pres">
      <dgm:prSet presAssocID="{442C78F0-611E-4E6A-A3B5-1A3D663FF9F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221B811-8566-44A5-AA65-BCB0C30ED7E9}" type="presOf" srcId="{6653E368-87C7-4E83-ACBA-50D69D1CE0D5}" destId="{E3F7931F-7DB7-4CA4-B825-1008535B2F88}" srcOrd="0" destOrd="0" presId="urn:microsoft.com/office/officeart/2005/8/layout/chevron1"/>
    <dgm:cxn modelId="{77C89B64-BC26-4F3F-9254-C75847C7FD6C}" srcId="{8FD228E2-20B2-4EEA-AEA0-9360B99E3C2B}" destId="{118D2BD8-48C3-4AE3-AD4D-2120348769A0}" srcOrd="0" destOrd="0" parTransId="{B5DDBFBC-2F0D-4C18-9363-328A3471C785}" sibTransId="{D0C28FCC-1873-4592-BDF4-49036E14DA97}"/>
    <dgm:cxn modelId="{7B53526A-6C15-4794-819F-290A17026A91}" srcId="{8FD228E2-20B2-4EEA-AEA0-9360B99E3C2B}" destId="{E0214886-DBD6-4044-BCBB-176D62E12411}" srcOrd="1" destOrd="0" parTransId="{89EAB4E4-B6B3-47B4-8FB5-1D15D53A75EC}" sibTransId="{3BF5DD5A-7ACF-4F34-81AA-BE33D44CD0DF}"/>
    <dgm:cxn modelId="{DA839C7C-2E03-4E95-AA4B-0CBC44334F09}" type="presOf" srcId="{E0214886-DBD6-4044-BCBB-176D62E12411}" destId="{3096F48F-0BEB-471E-BB7C-0C993360CADC}" srcOrd="0" destOrd="0" presId="urn:microsoft.com/office/officeart/2005/8/layout/chevron1"/>
    <dgm:cxn modelId="{8CB67A8B-E2E3-4651-8B59-6AD906CCC835}" type="presOf" srcId="{442C78F0-611E-4E6A-A3B5-1A3D663FF9FD}" destId="{118D1D1E-76C5-4BA2-AF4C-A31A9BCEC9D6}" srcOrd="0" destOrd="0" presId="urn:microsoft.com/office/officeart/2005/8/layout/chevron1"/>
    <dgm:cxn modelId="{D84062B5-A955-4F04-ADB5-CD6422391541}" srcId="{8FD228E2-20B2-4EEA-AEA0-9360B99E3C2B}" destId="{442C78F0-611E-4E6A-A3B5-1A3D663FF9FD}" srcOrd="3" destOrd="0" parTransId="{E827E154-A104-4FE5-8E0D-B190149A74BA}" sibTransId="{4D29F246-6582-4D22-971D-6DA140BE1775}"/>
    <dgm:cxn modelId="{8F9384CB-99AA-4327-A8DE-075522EDEE06}" type="presOf" srcId="{118D2BD8-48C3-4AE3-AD4D-2120348769A0}" destId="{04FB0A40-80A7-44AA-B43D-7D9D9E4B1C69}" srcOrd="0" destOrd="0" presId="urn:microsoft.com/office/officeart/2005/8/layout/chevron1"/>
    <dgm:cxn modelId="{E4CE92D9-38A8-4BF0-99CE-41E78F4D820F}" type="presOf" srcId="{8FD228E2-20B2-4EEA-AEA0-9360B99E3C2B}" destId="{E0A80B6D-7282-4B91-8EC8-D42C20381196}" srcOrd="0" destOrd="0" presId="urn:microsoft.com/office/officeart/2005/8/layout/chevron1"/>
    <dgm:cxn modelId="{CEB8F3E4-D7C5-42F4-B3E6-887611BED130}" srcId="{8FD228E2-20B2-4EEA-AEA0-9360B99E3C2B}" destId="{6653E368-87C7-4E83-ACBA-50D69D1CE0D5}" srcOrd="2" destOrd="0" parTransId="{8248EBDE-CA94-4F73-A6A7-D9C11829BFC8}" sibTransId="{B6E15CA8-60AF-41DE-B80E-463E928E630A}"/>
    <dgm:cxn modelId="{C7EB63E9-0228-4E96-9436-B8D582A578C8}" type="presParOf" srcId="{E0A80B6D-7282-4B91-8EC8-D42C20381196}" destId="{04FB0A40-80A7-44AA-B43D-7D9D9E4B1C69}" srcOrd="0" destOrd="0" presId="urn:microsoft.com/office/officeart/2005/8/layout/chevron1"/>
    <dgm:cxn modelId="{570D1562-AC11-4501-A6D7-D1B40883EB7A}" type="presParOf" srcId="{E0A80B6D-7282-4B91-8EC8-D42C20381196}" destId="{B96D93B1-BAB5-4598-803D-8411E4CE3407}" srcOrd="1" destOrd="0" presId="urn:microsoft.com/office/officeart/2005/8/layout/chevron1"/>
    <dgm:cxn modelId="{4D3F5F4A-25A3-400B-857F-E0DBA5E84755}" type="presParOf" srcId="{E0A80B6D-7282-4B91-8EC8-D42C20381196}" destId="{3096F48F-0BEB-471E-BB7C-0C993360CADC}" srcOrd="2" destOrd="0" presId="urn:microsoft.com/office/officeart/2005/8/layout/chevron1"/>
    <dgm:cxn modelId="{F6F8E91D-63D8-44B7-B6F6-8BB0CAE9E9FA}" type="presParOf" srcId="{E0A80B6D-7282-4B91-8EC8-D42C20381196}" destId="{C3FB3510-A6AE-4104-85BE-48EC982FDF27}" srcOrd="3" destOrd="0" presId="urn:microsoft.com/office/officeart/2005/8/layout/chevron1"/>
    <dgm:cxn modelId="{63E6AF8F-3511-4363-80EB-DC78E559BDEC}" type="presParOf" srcId="{E0A80B6D-7282-4B91-8EC8-D42C20381196}" destId="{E3F7931F-7DB7-4CA4-B825-1008535B2F88}" srcOrd="4" destOrd="0" presId="urn:microsoft.com/office/officeart/2005/8/layout/chevron1"/>
    <dgm:cxn modelId="{C3D728A4-06A2-4B75-8E37-8E56DB9E003B}" type="presParOf" srcId="{E0A80B6D-7282-4B91-8EC8-D42C20381196}" destId="{AC93DACB-F921-434F-A9C0-5711C676A0BB}" srcOrd="5" destOrd="0" presId="urn:microsoft.com/office/officeart/2005/8/layout/chevron1"/>
    <dgm:cxn modelId="{E9F267E1-D7F7-46AA-8E30-34C2B7B06021}" type="presParOf" srcId="{E0A80B6D-7282-4B91-8EC8-D42C20381196}" destId="{118D1D1E-76C5-4BA2-AF4C-A31A9BCEC9D6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0A40-80A7-44AA-B43D-7D9D9E4B1C69}">
      <dsp:nvSpPr>
        <dsp:cNvPr id="0" name=""/>
        <dsp:cNvSpPr/>
      </dsp:nvSpPr>
      <dsp:spPr>
        <a:xfrm>
          <a:off x="5054" y="935541"/>
          <a:ext cx="2942294" cy="117691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Research</a:t>
          </a:r>
        </a:p>
      </dsp:txBody>
      <dsp:txXfrm>
        <a:off x="593513" y="935541"/>
        <a:ext cx="1765377" cy="1176917"/>
      </dsp:txXfrm>
    </dsp:sp>
    <dsp:sp modelId="{3096F48F-0BEB-471E-BB7C-0C993360CADC}">
      <dsp:nvSpPr>
        <dsp:cNvPr id="0" name=""/>
        <dsp:cNvSpPr/>
      </dsp:nvSpPr>
      <dsp:spPr>
        <a:xfrm>
          <a:off x="2653119" y="935541"/>
          <a:ext cx="2942294" cy="1176917"/>
        </a:xfrm>
        <a:prstGeom prst="chevron">
          <a:avLst/>
        </a:prstGeom>
        <a:solidFill>
          <a:schemeClr val="accent5">
            <a:hueOff val="4657915"/>
            <a:satOff val="-8845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Collection</a:t>
          </a:r>
        </a:p>
      </dsp:txBody>
      <dsp:txXfrm>
        <a:off x="3241578" y="935541"/>
        <a:ext cx="1765377" cy="1176917"/>
      </dsp:txXfrm>
    </dsp:sp>
    <dsp:sp modelId="{E3F7931F-7DB7-4CA4-B825-1008535B2F88}">
      <dsp:nvSpPr>
        <dsp:cNvPr id="0" name=""/>
        <dsp:cNvSpPr/>
      </dsp:nvSpPr>
      <dsp:spPr>
        <a:xfrm>
          <a:off x="5301185" y="935541"/>
          <a:ext cx="2942294" cy="1176917"/>
        </a:xfrm>
        <a:prstGeom prst="chevron">
          <a:avLst/>
        </a:prstGeom>
        <a:solidFill>
          <a:schemeClr val="accent5">
            <a:hueOff val="9315829"/>
            <a:satOff val="-17689"/>
            <a:lumOff val="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 Selection</a:t>
          </a:r>
        </a:p>
      </dsp:txBody>
      <dsp:txXfrm>
        <a:off x="5889644" y="935541"/>
        <a:ext cx="1765377" cy="1176917"/>
      </dsp:txXfrm>
    </dsp:sp>
    <dsp:sp modelId="{118D1D1E-76C5-4BA2-AF4C-A31A9BCEC9D6}">
      <dsp:nvSpPr>
        <dsp:cNvPr id="0" name=""/>
        <dsp:cNvSpPr/>
      </dsp:nvSpPr>
      <dsp:spPr>
        <a:xfrm>
          <a:off x="7949250" y="935541"/>
          <a:ext cx="2942294" cy="1176917"/>
        </a:xfrm>
        <a:prstGeom prst="chevron">
          <a:avLst/>
        </a:prstGeom>
        <a:solidFill>
          <a:schemeClr val="accent5">
            <a:hueOff val="13973743"/>
            <a:satOff val="-26534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Results</a:t>
          </a:r>
        </a:p>
      </dsp:txBody>
      <dsp:txXfrm>
        <a:off x="8537709" y="935541"/>
        <a:ext cx="1765377" cy="1176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A4D58F-B788-46E2-B6C2-6D75D1A6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9273"/>
            <a:ext cx="12188825" cy="25664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F39FEA-B63B-4622-905C-14E53171A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381000"/>
            <a:ext cx="9144000" cy="2667000"/>
          </a:xfrm>
        </p:spPr>
        <p:txBody>
          <a:bodyPr/>
          <a:lstStyle/>
          <a:p>
            <a:r>
              <a:rPr lang="en-US" dirty="0"/>
              <a:t>World Cup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BAB2CC-7F82-4C74-A8D3-E46CC6050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3581400"/>
            <a:ext cx="9143999" cy="1066800"/>
          </a:xfrm>
        </p:spPr>
        <p:txBody>
          <a:bodyPr/>
          <a:lstStyle/>
          <a:p>
            <a:r>
              <a:rPr lang="en-US" dirty="0"/>
              <a:t>Predict the 32 finalists and the most likely winner of the tournament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78977-4FBA-4734-A71A-3B9E5E7D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354981"/>
            <a:ext cx="3767655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16E3-744A-4294-8266-DC7B8AF8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ECC1-5280-40BB-ACBF-3582731F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267200"/>
          </a:xfrm>
        </p:spPr>
        <p:txBody>
          <a:bodyPr/>
          <a:lstStyle/>
          <a:p>
            <a:r>
              <a:rPr lang="en-US" dirty="0"/>
              <a:t>FIFA World Cup </a:t>
            </a:r>
          </a:p>
          <a:p>
            <a:pPr lvl="1"/>
            <a:r>
              <a:rPr lang="en-US" dirty="0"/>
              <a:t>Finished in July of 2018</a:t>
            </a:r>
          </a:p>
          <a:p>
            <a:pPr lvl="1"/>
            <a:r>
              <a:rPr lang="en-US" dirty="0"/>
              <a:t>Finalists were France and Croatia</a:t>
            </a:r>
          </a:p>
          <a:p>
            <a:pPr lvl="1"/>
            <a:r>
              <a:rPr lang="en-US" dirty="0"/>
              <a:t>Heavy favorites (Germany, Spain, Brazil) bowed out early</a:t>
            </a:r>
          </a:p>
          <a:p>
            <a:r>
              <a:rPr lang="en-US" dirty="0"/>
              <a:t>Model will also  predict Round of 32* and Finalists for 2026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AE10C7-21B9-43C9-A8E6-8D158313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43" y="-276243"/>
            <a:ext cx="3767655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8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4EA5-F6B5-4DF2-AEC1-4C23BC6E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of Problem/Approach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73A2-295C-4EFA-8D47-4CD7B295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WC in North America is 8 years in the future</a:t>
            </a:r>
          </a:p>
          <a:p>
            <a:pPr lvl="1"/>
            <a:r>
              <a:rPr lang="en-US" dirty="0"/>
              <a:t>This is a very long time in the life of an average soccer player</a:t>
            </a:r>
          </a:p>
          <a:p>
            <a:pPr lvl="1"/>
            <a:r>
              <a:rPr lang="en-US" dirty="0"/>
              <a:t>Current players will therefor not be part of the model</a:t>
            </a:r>
          </a:p>
          <a:p>
            <a:r>
              <a:rPr lang="en-US" dirty="0"/>
              <a:t>Model will be based on</a:t>
            </a:r>
          </a:p>
          <a:p>
            <a:pPr lvl="1"/>
            <a:r>
              <a:rPr lang="en-US" dirty="0"/>
              <a:t>National teams past performance</a:t>
            </a:r>
          </a:p>
          <a:p>
            <a:pPr lvl="1"/>
            <a:r>
              <a:rPr lang="en-US" dirty="0"/>
              <a:t>Gross Domestic Production (money for leisure)</a:t>
            </a:r>
          </a:p>
          <a:p>
            <a:pPr lvl="1"/>
            <a:r>
              <a:rPr lang="en-US" dirty="0"/>
              <a:t>The size of a country’s population (player pool)</a:t>
            </a:r>
          </a:p>
          <a:p>
            <a:pPr lvl="1"/>
            <a:r>
              <a:rPr lang="en-US" dirty="0"/>
              <a:t>Popularity of soccer in each country</a:t>
            </a:r>
          </a:p>
          <a:p>
            <a:pPr lvl="2"/>
            <a:r>
              <a:rPr lang="en-US" dirty="0"/>
              <a:t>Sentiment Analysis</a:t>
            </a:r>
          </a:p>
          <a:p>
            <a:pPr lvl="2"/>
            <a:r>
              <a:rPr lang="en-US" dirty="0"/>
              <a:t>Celebrity endorsements</a:t>
            </a:r>
          </a:p>
          <a:p>
            <a:pPr lvl="2"/>
            <a:r>
              <a:rPr lang="en-US" dirty="0"/>
              <a:t>TV Ratings</a:t>
            </a:r>
          </a:p>
          <a:p>
            <a:pPr lvl="2"/>
            <a:r>
              <a:rPr lang="en-US" dirty="0"/>
              <a:t>Advertising spending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07F328-7DCC-405B-8DE1-57633C59FF3B}"/>
              </a:ext>
            </a:extLst>
          </p:cNvPr>
          <p:cNvGrpSpPr/>
          <p:nvPr/>
        </p:nvGrpSpPr>
        <p:grpSpPr>
          <a:xfrm>
            <a:off x="8913812" y="141339"/>
            <a:ext cx="3124200" cy="1458861"/>
            <a:chOff x="8837612" y="152038"/>
            <a:chExt cx="3124200" cy="14588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D0968E-F92B-4F64-94EA-C05AA722EA21}"/>
                </a:ext>
              </a:extLst>
            </p:cNvPr>
            <p:cNvSpPr txBox="1"/>
            <p:nvPr/>
          </p:nvSpPr>
          <p:spPr>
            <a:xfrm>
              <a:off x="9752012" y="227270"/>
              <a:ext cx="2209800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Kathy Douglas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/>
                <a:t>Omar Fuentes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/>
                <a:t>Tracy Wilson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A56F3-3E1A-4783-B25E-5AF429211765}"/>
                </a:ext>
              </a:extLst>
            </p:cNvPr>
            <p:cNvSpPr txBox="1"/>
            <p:nvPr/>
          </p:nvSpPr>
          <p:spPr>
            <a:xfrm>
              <a:off x="8837612" y="152038"/>
              <a:ext cx="990600" cy="145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600" dirty="0">
                  <a:latin typeface="Blackletter Hand" pitchFamily="2" charset="0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0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18C7-334D-48C9-918A-A97BD58E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BBF5A5-1983-4299-A61C-D23A883B9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97435"/>
              </p:ext>
            </p:extLst>
          </p:nvPr>
        </p:nvGraphicFramePr>
        <p:xfrm>
          <a:off x="646112" y="838200"/>
          <a:ext cx="10896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380411-1020-4F23-AB7D-7C03F2EE26A0}"/>
              </a:ext>
            </a:extLst>
          </p:cNvPr>
          <p:cNvSpPr txBox="1"/>
          <p:nvPr/>
        </p:nvSpPr>
        <p:spPr>
          <a:xfrm>
            <a:off x="554879" y="3424535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Research previous similar work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 hypothesis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7863E-9B2A-43E2-B28A-75DA298E3BDD}"/>
              </a:ext>
            </a:extLst>
          </p:cNvPr>
          <p:cNvSpPr txBox="1"/>
          <p:nvPr/>
        </p:nvSpPr>
        <p:spPr>
          <a:xfrm>
            <a:off x="3503612" y="3397641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Scrape the data from the web sites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Transform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F3BBC-6691-4AF6-AD15-9EE9991D6A50}"/>
              </a:ext>
            </a:extLst>
          </p:cNvPr>
          <p:cNvSpPr txBox="1"/>
          <p:nvPr/>
        </p:nvSpPr>
        <p:spPr>
          <a:xfrm>
            <a:off x="6361112" y="3397641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Build several different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Pick the top performer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Split the data into training and testing sets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Choose the final model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5EA1B-5C1D-4CDA-98CB-E31C87C13565}"/>
              </a:ext>
            </a:extLst>
          </p:cNvPr>
          <p:cNvSpPr txBox="1"/>
          <p:nvPr/>
        </p:nvSpPr>
        <p:spPr>
          <a:xfrm>
            <a:off x="8814545" y="3351474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Analyze the results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Determine if additional data points are required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07C885-2322-4C51-A984-78C205BCD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8343" y="-276243"/>
            <a:ext cx="3767655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426-D644-478B-9128-032F8761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68BF-B43B-4317-9800-841C8FC2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working with disparate data sets </a:t>
            </a:r>
          </a:p>
          <a:p>
            <a:pPr lvl="1"/>
            <a:r>
              <a:rPr lang="en-US" dirty="0"/>
              <a:t>Soccer stats</a:t>
            </a:r>
          </a:p>
          <a:p>
            <a:pPr lvl="1"/>
            <a:r>
              <a:rPr lang="en-US" dirty="0"/>
              <a:t>Economic data </a:t>
            </a:r>
          </a:p>
          <a:p>
            <a:pPr lvl="1"/>
            <a:r>
              <a:rPr lang="en-US" dirty="0"/>
              <a:t>Sentiment</a:t>
            </a:r>
          </a:p>
          <a:p>
            <a:r>
              <a:rPr lang="en-US" dirty="0"/>
              <a:t>First time that the WC will be played with more teams</a:t>
            </a:r>
          </a:p>
          <a:p>
            <a:r>
              <a:rPr lang="en-US" dirty="0"/>
              <a:t>Sentiment may be difficult to measure</a:t>
            </a:r>
          </a:p>
          <a:p>
            <a:r>
              <a:rPr lang="en-US" dirty="0"/>
              <a:t>Algorithm for projecting participants </a:t>
            </a:r>
          </a:p>
          <a:p>
            <a:r>
              <a:rPr lang="en-US" dirty="0"/>
              <a:t>Algorithm for projecting winners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F8DE39-E0B2-4279-B28D-323DD37FD308}"/>
              </a:ext>
            </a:extLst>
          </p:cNvPr>
          <p:cNvGrpSpPr/>
          <p:nvPr/>
        </p:nvGrpSpPr>
        <p:grpSpPr>
          <a:xfrm>
            <a:off x="8837612" y="152038"/>
            <a:ext cx="3124200" cy="1458861"/>
            <a:chOff x="8837612" y="152038"/>
            <a:chExt cx="3124200" cy="14588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E0AC13-E3F8-4183-BD88-D2A7822C085F}"/>
                </a:ext>
              </a:extLst>
            </p:cNvPr>
            <p:cNvSpPr txBox="1"/>
            <p:nvPr/>
          </p:nvSpPr>
          <p:spPr>
            <a:xfrm>
              <a:off x="9752012" y="227270"/>
              <a:ext cx="2209800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Kathy Douglas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/>
                <a:t>Omar Fuentes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/>
                <a:t>Tracy Wilson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10F0AA-B325-4666-86DB-5ED71B42B0A5}"/>
                </a:ext>
              </a:extLst>
            </p:cNvPr>
            <p:cNvSpPr txBox="1"/>
            <p:nvPr/>
          </p:nvSpPr>
          <p:spPr>
            <a:xfrm>
              <a:off x="8837612" y="152038"/>
              <a:ext cx="990600" cy="145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600" dirty="0">
                  <a:latin typeface="Blackletter Hand" pitchFamily="2" charset="0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4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361E-F463-4B73-89E0-94E89FDA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Nations through the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0E1A-304D-48D8-B2F7-36F317C70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3505198" cy="4267200"/>
          </a:xfrm>
        </p:spPr>
        <p:txBody>
          <a:bodyPr>
            <a:normAutofit fontScale="92500"/>
          </a:bodyPr>
          <a:lstStyle/>
          <a:p>
            <a:r>
              <a:rPr lang="en-US" dirty="0"/>
              <a:t>USA/Mexico/Canada 2026</a:t>
            </a:r>
          </a:p>
          <a:p>
            <a:r>
              <a:rPr lang="en-US" dirty="0" err="1"/>
              <a:t>Quatar</a:t>
            </a:r>
            <a:r>
              <a:rPr lang="en-US" dirty="0"/>
              <a:t> 2022</a:t>
            </a:r>
          </a:p>
          <a:p>
            <a:r>
              <a:rPr lang="en-US" dirty="0"/>
              <a:t>Russia 2018</a:t>
            </a:r>
          </a:p>
          <a:p>
            <a:r>
              <a:rPr lang="en-US" dirty="0"/>
              <a:t>Brazil 2014</a:t>
            </a:r>
          </a:p>
          <a:p>
            <a:r>
              <a:rPr lang="en-US" dirty="0"/>
              <a:t>South Africa 2010</a:t>
            </a:r>
          </a:p>
          <a:p>
            <a:r>
              <a:rPr lang="en-US" dirty="0"/>
              <a:t>Germany 2006</a:t>
            </a:r>
          </a:p>
          <a:p>
            <a:r>
              <a:rPr lang="en-US" dirty="0"/>
              <a:t>Korea/Japan 2002</a:t>
            </a:r>
          </a:p>
          <a:p>
            <a:r>
              <a:rPr lang="en-US" dirty="0"/>
              <a:t>France 1998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0306DD-B520-430F-8B1B-DF37E086BF74}"/>
              </a:ext>
            </a:extLst>
          </p:cNvPr>
          <p:cNvSpPr txBox="1">
            <a:spLocks/>
          </p:cNvSpPr>
          <p:nvPr/>
        </p:nvSpPr>
        <p:spPr>
          <a:xfrm>
            <a:off x="5160962" y="1959429"/>
            <a:ext cx="2857499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USA 1994</a:t>
            </a:r>
          </a:p>
          <a:p>
            <a:r>
              <a:rPr lang="en-US" dirty="0"/>
              <a:t>Italy 1990</a:t>
            </a:r>
          </a:p>
          <a:p>
            <a:r>
              <a:rPr lang="en-US" dirty="0"/>
              <a:t>Mexico 1986</a:t>
            </a:r>
          </a:p>
          <a:p>
            <a:r>
              <a:rPr lang="en-US" dirty="0"/>
              <a:t>Spain 1982</a:t>
            </a:r>
          </a:p>
          <a:p>
            <a:r>
              <a:rPr lang="en-US" dirty="0"/>
              <a:t>Argentina 1978</a:t>
            </a:r>
          </a:p>
          <a:p>
            <a:r>
              <a:rPr lang="en-US" dirty="0"/>
              <a:t>Germany 1974</a:t>
            </a:r>
          </a:p>
          <a:p>
            <a:r>
              <a:rPr lang="en-US" dirty="0"/>
              <a:t>Mexico 1970</a:t>
            </a:r>
          </a:p>
          <a:p>
            <a:r>
              <a:rPr lang="en-US" dirty="0"/>
              <a:t>England 1966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B6F142-0CF1-4B05-A6E3-B92050091EDA}"/>
              </a:ext>
            </a:extLst>
          </p:cNvPr>
          <p:cNvSpPr txBox="1">
            <a:spLocks/>
          </p:cNvSpPr>
          <p:nvPr/>
        </p:nvSpPr>
        <p:spPr>
          <a:xfrm>
            <a:off x="8609012" y="1929882"/>
            <a:ext cx="243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Chile 1962</a:t>
            </a:r>
          </a:p>
          <a:p>
            <a:r>
              <a:rPr lang="en-US" dirty="0"/>
              <a:t>Sweden 1958</a:t>
            </a:r>
          </a:p>
          <a:p>
            <a:r>
              <a:rPr lang="en-US" dirty="0"/>
              <a:t>Switzerland 1954</a:t>
            </a:r>
          </a:p>
          <a:p>
            <a:r>
              <a:rPr lang="en-US" dirty="0"/>
              <a:t>Brazil 1950</a:t>
            </a:r>
          </a:p>
          <a:p>
            <a:r>
              <a:rPr lang="en-US" dirty="0"/>
              <a:t>France 1938</a:t>
            </a:r>
          </a:p>
          <a:p>
            <a:r>
              <a:rPr lang="en-US" dirty="0"/>
              <a:t>Italy 1934</a:t>
            </a:r>
          </a:p>
          <a:p>
            <a:r>
              <a:rPr lang="en-US" dirty="0"/>
              <a:t>Uruguay 1930</a:t>
            </a:r>
          </a:p>
        </p:txBody>
      </p:sp>
    </p:spTree>
    <p:extLst>
      <p:ext uri="{BB962C8B-B14F-4D97-AF65-F5344CB8AC3E}">
        <p14:creationId xmlns:p14="http://schemas.microsoft.com/office/powerpoint/2010/main" val="19873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495C-49B9-43DD-9FA6-D75DFC35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F432-1CF0-488E-9AE9-2084D3A9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source of game data was from www.elorating.net</a:t>
            </a:r>
          </a:p>
          <a:p>
            <a:pPr lvl="1"/>
            <a:r>
              <a:rPr lang="en-US" dirty="0"/>
              <a:t>There was no easy download option.  Data needed to be scraped year by year</a:t>
            </a:r>
          </a:p>
          <a:p>
            <a:pPr lvl="1"/>
            <a:r>
              <a:rPr lang="en-US" dirty="0"/>
              <a:t>Scraped from web site and pasted it into Excel.  </a:t>
            </a:r>
          </a:p>
          <a:p>
            <a:pPr lvl="1"/>
            <a:r>
              <a:rPr lang="en-US" dirty="0"/>
              <a:t>Because of the way the data was formatted it pasted vertically</a:t>
            </a:r>
          </a:p>
          <a:p>
            <a:pPr lvl="1"/>
            <a:r>
              <a:rPr lang="en-US" dirty="0"/>
              <a:t>Needed to transpose it into one single line</a:t>
            </a:r>
          </a:p>
          <a:p>
            <a:pPr lvl="1"/>
            <a:r>
              <a:rPr lang="en-US" dirty="0"/>
              <a:t>Wrote script to parse the ONE line and paste the selection into a new line</a:t>
            </a:r>
          </a:p>
          <a:p>
            <a:pPr lvl="1"/>
            <a:r>
              <a:rPr lang="en-US" dirty="0"/>
              <a:t>Found out that Excel has a limit of around 16,000 columns</a:t>
            </a:r>
          </a:p>
          <a:p>
            <a:pPr lvl="1"/>
            <a:r>
              <a:rPr lang="en-US" dirty="0"/>
              <a:t>Dates needed to be formatted because they all pasted in as 2018 dates</a:t>
            </a:r>
          </a:p>
          <a:p>
            <a:pPr lvl="1"/>
            <a:r>
              <a:rPr lang="en-US" dirty="0"/>
              <a:t>Minus signs needed to be converted for Excel to recognize negative numbers</a:t>
            </a:r>
          </a:p>
        </p:txBody>
      </p:sp>
    </p:spTree>
    <p:extLst>
      <p:ext uri="{BB962C8B-B14F-4D97-AF65-F5344CB8AC3E}">
        <p14:creationId xmlns:p14="http://schemas.microsoft.com/office/powerpoint/2010/main" val="3815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3147</TotalTime>
  <Words>412</Words>
  <Application>Microsoft Office PowerPoint</Application>
  <PresentationFormat>Custom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Blackletter Hand</vt:lpstr>
      <vt:lpstr>Consolas</vt:lpstr>
      <vt:lpstr>Corbel</vt:lpstr>
      <vt:lpstr>Chalkboard 16x9</vt:lpstr>
      <vt:lpstr>World Cup 2022</vt:lpstr>
      <vt:lpstr>Problem Description</vt:lpstr>
      <vt:lpstr>Uniqueness of Problem/Approach</vt:lpstr>
      <vt:lpstr>Approach</vt:lpstr>
      <vt:lpstr>Expected Challenges</vt:lpstr>
      <vt:lpstr>Host Nations through the Years</vt:lpstr>
      <vt:lpstr>Data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Tracy Wilson</dc:creator>
  <cp:lastModifiedBy>Tracy Wilson</cp:lastModifiedBy>
  <cp:revision>18</cp:revision>
  <dcterms:created xsi:type="dcterms:W3CDTF">2018-06-27T01:34:09Z</dcterms:created>
  <dcterms:modified xsi:type="dcterms:W3CDTF">2018-07-28T19:13:34Z</dcterms:modified>
</cp:coreProperties>
</file>