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2"/>
  </p:notesMasterIdLst>
  <p:sldIdLst>
    <p:sldId id="257" r:id="rId4"/>
    <p:sldId id="259" r:id="rId5"/>
    <p:sldId id="260" r:id="rId6"/>
    <p:sldId id="264" r:id="rId7"/>
    <p:sldId id="261" r:id="rId8"/>
    <p:sldId id="265" r:id="rId9"/>
    <p:sldId id="267" r:id="rId10"/>
    <p:sldId id="269" r:id="rId11"/>
    <p:sldId id="262" r:id="rId13"/>
    <p:sldId id="271" r:id="rId14"/>
    <p:sldId id="279" r:id="rId15"/>
    <p:sldId id="280" r:id="rId16"/>
    <p:sldId id="281" r:id="rId17"/>
    <p:sldId id="282" r:id="rId18"/>
    <p:sldId id="283" r:id="rId19"/>
    <p:sldId id="263" r:id="rId20"/>
    <p:sldId id="278" r:id="rId21"/>
    <p:sldId id="25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678E"/>
    <a:srgbClr val="B0BFD5"/>
    <a:srgbClr val="E6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3" autoAdjust="0"/>
    <p:restoredTop sz="96314" autoAdjust="0"/>
  </p:normalViewPr>
  <p:slideViewPr>
    <p:cSldViewPr snapToGrid="0">
      <p:cViewPr varScale="1">
        <p:scale>
          <a:sx n="109" d="100"/>
          <a:sy n="109" d="100"/>
        </p:scale>
        <p:origin x="750" y="-390"/>
      </p:cViewPr>
      <p:guideLst>
        <p:guide pos="448"/>
        <p:guide orient="horz" pos="3816"/>
        <p:guide pos="7260"/>
        <p:guide orient="horz" pos="6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C5DC-2188-4A8E-9B52-870867C2B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43D81-2CE0-432F-B2E7-4DC1E7730B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43D81-2CE0-432F-B2E7-4DC1E7730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8389" y="6755152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66925" y="2726329"/>
            <a:ext cx="805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rgbClr val="4C678E"/>
                </a:solidFill>
                <a:cs typeface="+mn-ea"/>
                <a:sym typeface="+mn-lt"/>
              </a:rPr>
              <a:t>基于网络爬虫的就业信息服务分析系统设计与实现</a:t>
            </a:r>
            <a:endParaRPr lang="zh-CN" altLang="en-US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9752" y="508992"/>
            <a:ext cx="5086529" cy="589647"/>
            <a:chOff x="706580" y="632385"/>
            <a:chExt cx="5086529" cy="589647"/>
          </a:xfrm>
        </p:grpSpPr>
        <p:sp>
          <p:nvSpPr>
            <p:cNvPr id="16" name="文本框 15"/>
            <p:cNvSpPr txBox="1"/>
            <p:nvPr/>
          </p:nvSpPr>
          <p:spPr>
            <a:xfrm>
              <a:off x="706580" y="632385"/>
              <a:ext cx="4520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湖南工业职业技术学院</a:t>
              </a:r>
              <a:endParaRPr lang="zh-CN" altLang="en-US" sz="2400" spc="600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4680" y="991200"/>
              <a:ext cx="50484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Hunan Industrial Vocational and Technical College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ísļîḓé"/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9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96864" y="2494037"/>
            <a:ext cx="6793026" cy="830997"/>
            <a:chOff x="4147464" y="1882563"/>
            <a:chExt cx="3038410" cy="855852"/>
          </a:xfrm>
        </p:grpSpPr>
        <p:sp>
          <p:nvSpPr>
            <p:cNvPr id="14" name="文本框 13"/>
            <p:cNvSpPr txBox="1"/>
            <p:nvPr/>
          </p:nvSpPr>
          <p:spPr>
            <a:xfrm>
              <a:off x="5133975" y="1882563"/>
              <a:ext cx="2051899" cy="855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800" dirty="0">
                <a:solidFill>
                  <a:srgbClr val="4C67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147464" y="2311239"/>
              <a:ext cx="0" cy="0"/>
              <a:chOff x="0" y="0"/>
              <a:chExt cx="4737272" cy="2482689"/>
            </a:xfrm>
          </p:grpSpPr>
          <p:cxnSp>
            <p:nvCxnSpPr>
              <p:cNvPr id="21" name="直接箭头连接符 25"/>
              <p:cNvCxnSpPr/>
              <p:nvPr/>
            </p:nvCxnSpPr>
            <p:spPr>
              <a:xfrm>
                <a:off x="4257678" y="2482689"/>
                <a:ext cx="479594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0" y="0"/>
                <a:ext cx="432593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: 圆角 26"/>
          <p:cNvSpPr/>
          <p:nvPr/>
        </p:nvSpPr>
        <p:spPr>
          <a:xfrm>
            <a:off x="10661515" y="59277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01/05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4465243" y="5161318"/>
            <a:ext cx="1445499" cy="4621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cs typeface="+mn-ea"/>
                <a:sym typeface="+mn-lt"/>
              </a:rPr>
              <a:t>主讲：李临波</a:t>
            </a:r>
            <a:endParaRPr lang="zh-CN" altLang="en-US" sz="1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281260" y="5161318"/>
            <a:ext cx="1445499" cy="462171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20220" y="3613638"/>
            <a:ext cx="275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rgbClr val="4C678E"/>
                </a:solidFill>
                <a:cs typeface="+mn-ea"/>
                <a:sym typeface="+mn-lt"/>
              </a:rPr>
              <a:t>信息工程学院</a:t>
            </a:r>
            <a:endParaRPr lang="en-US" altLang="zh-CN" spc="600" dirty="0">
              <a:solidFill>
                <a:srgbClr val="4C678E"/>
              </a:solidFill>
              <a:cs typeface="+mn-ea"/>
              <a:sym typeface="+mn-lt"/>
            </a:endParaRPr>
          </a:p>
          <a:p>
            <a:pPr algn="ctr"/>
            <a:r>
              <a:rPr lang="zh-CN" altLang="en-US" spc="600" dirty="0">
                <a:solidFill>
                  <a:srgbClr val="4C678E"/>
                </a:solidFill>
                <a:cs typeface="+mn-ea"/>
                <a:sym typeface="+mn-lt"/>
              </a:rPr>
              <a:t>大数据技术专业</a:t>
            </a:r>
            <a:endParaRPr lang="zh-CN" altLang="en-US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 animBg="1"/>
      <p:bldP spid="29" grpId="0" animBg="1"/>
      <p:bldP spid="30" grpId="0" animBg="1"/>
      <p:bldP spid="36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登录界面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414" y="1343003"/>
            <a:ext cx="10520924" cy="512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注册界面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35" y="1249815"/>
            <a:ext cx="9908929" cy="4819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主界面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709" y="1249815"/>
            <a:ext cx="10022466" cy="4668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后台界面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496" y="1363422"/>
            <a:ext cx="9821007" cy="4779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查询界面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315" y="1480312"/>
            <a:ext cx="9812101" cy="4719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大屏展示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259" y="1358517"/>
            <a:ext cx="10184873" cy="4957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82972" y="2715444"/>
            <a:ext cx="238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总结</a:t>
            </a:r>
            <a:endParaRPr lang="zh-CN" altLang="en-US" sz="5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04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57813" y="694177"/>
            <a:ext cx="5002310" cy="570597"/>
            <a:chOff x="706580" y="632385"/>
            <a:chExt cx="5002310" cy="570597"/>
          </a:xfrm>
        </p:grpSpPr>
        <p:sp>
          <p:nvSpPr>
            <p:cNvPr id="65" name="文本框 64"/>
            <p:cNvSpPr txBox="1"/>
            <p:nvPr/>
          </p:nvSpPr>
          <p:spPr>
            <a:xfrm>
              <a:off x="706580" y="632385"/>
              <a:ext cx="4271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湖南工业职业技术学院</a:t>
              </a:r>
              <a:endParaRPr lang="zh-CN" altLang="en-US" sz="2400" spc="600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44680" y="972150"/>
              <a:ext cx="49642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Hunan Industrial Vocational and Technical College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ísļîḓé"/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总结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1560910" y="1617591"/>
            <a:ext cx="9921843" cy="36498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600" dirty="0"/>
              <a:t>经过开发，就业信息服务分析系统可以实现一些任务书中的大部分基本功能。如：能实现后台以及用户的登录与注册，在登录模块中，后台管理员能够通过输入账户和密码，就可以登录系统里面。管理员可以在系统中单个或者成批量修改用户数据信息。用户登录系统后可以按条件对不同的数据进行筛选查询，还可以实现增删改查等多种功能，并基于已有数据进行了数据分析以及大屏展示。虽然目前在本系统之中还有很多需要完善的功能，还有很多缺点需要改善。比如在登录界面不能修改系统的密码。在大屏分析模块不能更为实时的更新查询数据，从而来进行查找。这些都是本系统的一些缺点。在本系统中还有很多需要改善的缺点和不足，因此还需要不断地去改进，来使本系统达到完善，可以真正的方便就业办人员。目前本系统还存在一些缺陷，还应该去完善更多功能，比如用户可以通过手机号或者其他方式，通过验证，直接就可以登录，这样就能够给予用户很大的方便。另外希望本系统能够被大多数毕业生和老师接纳，从而实现这个就业信息服务分析系统的价值，方便更多的毕业生和就业办老师等人员。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66925" y="2726329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cs typeface="+mn-ea"/>
                <a:sym typeface="+mn-lt"/>
              </a:rPr>
              <a:t>感谢各位老师的指导</a:t>
            </a:r>
            <a:endParaRPr lang="zh-CN" altLang="en-US" sz="6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9752" y="508992"/>
            <a:ext cx="5156248" cy="589647"/>
            <a:chOff x="706580" y="632385"/>
            <a:chExt cx="5156248" cy="589647"/>
          </a:xfrm>
        </p:grpSpPr>
        <p:sp>
          <p:nvSpPr>
            <p:cNvPr id="16" name="文本框 15"/>
            <p:cNvSpPr txBox="1"/>
            <p:nvPr/>
          </p:nvSpPr>
          <p:spPr>
            <a:xfrm>
              <a:off x="706580" y="632385"/>
              <a:ext cx="4121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湖南工业职业技术学院</a:t>
              </a:r>
              <a:endParaRPr lang="zh-CN" altLang="en-US" sz="2400" spc="600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4680" y="991200"/>
              <a:ext cx="51181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Hunan Industrial Vocational and Technical College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ísļîḓé"/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9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06769" y="1866213"/>
            <a:ext cx="9465016" cy="1367948"/>
            <a:chOff x="1406769" y="1866213"/>
            <a:chExt cx="9465016" cy="1367948"/>
          </a:xfrm>
        </p:grpSpPr>
        <p:sp>
          <p:nvSpPr>
            <p:cNvPr id="14" name="文本框 13"/>
            <p:cNvSpPr txBox="1"/>
            <p:nvPr/>
          </p:nvSpPr>
          <p:spPr>
            <a:xfrm>
              <a:off x="5133975" y="1866213"/>
              <a:ext cx="192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800" dirty="0">
                <a:solidFill>
                  <a:srgbClr val="4C67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06769" y="3234160"/>
              <a:ext cx="9465016" cy="1"/>
              <a:chOff x="1516983" y="3405610"/>
              <a:chExt cx="9465016" cy="1"/>
            </a:xfrm>
          </p:grpSpPr>
          <p:cxnSp>
            <p:nvCxnSpPr>
              <p:cNvPr id="21" name="直接箭头连接符 25"/>
              <p:cNvCxnSpPr>
                <a:endCxn id="13" idx="1"/>
              </p:cNvCxnSpPr>
              <p:nvPr/>
            </p:nvCxnSpPr>
            <p:spPr>
              <a:xfrm>
                <a:off x="1516983" y="3405610"/>
                <a:ext cx="660156" cy="1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10235289" y="3405610"/>
                <a:ext cx="746710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: 圆角 26"/>
          <p:cNvSpPr/>
          <p:nvPr/>
        </p:nvSpPr>
        <p:spPr>
          <a:xfrm>
            <a:off x="10661515" y="59277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01/05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5103438" y="5276247"/>
            <a:ext cx="198512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THNAK YOU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15661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20220" y="4036082"/>
            <a:ext cx="275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rgbClr val="4C678E"/>
                </a:solidFill>
                <a:cs typeface="+mn-ea"/>
                <a:sym typeface="+mn-lt"/>
              </a:rPr>
              <a:t>信息工程学院</a:t>
            </a:r>
            <a:endParaRPr lang="en-US" altLang="zh-CN" spc="600" dirty="0">
              <a:solidFill>
                <a:srgbClr val="4C678E"/>
              </a:solidFill>
              <a:cs typeface="+mn-ea"/>
              <a:sym typeface="+mn-lt"/>
            </a:endParaRPr>
          </a:p>
          <a:p>
            <a:pPr algn="ctr"/>
            <a:r>
              <a:rPr lang="zh-CN" altLang="en-US" spc="600" dirty="0">
                <a:solidFill>
                  <a:srgbClr val="4C678E"/>
                </a:solidFill>
                <a:cs typeface="+mn-ea"/>
                <a:sym typeface="+mn-lt"/>
              </a:rPr>
              <a:t>大数据技术专业</a:t>
            </a:r>
            <a:endParaRPr lang="zh-CN" altLang="en-US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9000">
        <p14:prism isInverted="1"/>
      </p:transition>
    </mc:Choice>
    <mc:Fallback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 animBg="1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9" y="3784600"/>
            <a:ext cx="12193057" cy="307369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1379385" y="23789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77757" y="131662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rgbClr val="4C678E"/>
                </a:solidFill>
                <a:cs typeface="+mn-ea"/>
                <a:sym typeface="+mn-lt"/>
              </a:rPr>
              <a:t>目录</a:t>
            </a:r>
            <a:endParaRPr lang="zh-CN" altLang="en-US" sz="5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9" name="ïşļíḋê"/>
          <p:cNvSpPr/>
          <p:nvPr/>
        </p:nvSpPr>
        <p:spPr>
          <a:xfrm>
            <a:off x="22171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ïşļíḋê"/>
          <p:cNvSpPr/>
          <p:nvPr/>
        </p:nvSpPr>
        <p:spPr>
          <a:xfrm>
            <a:off x="4575130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ïşļíḋê"/>
          <p:cNvSpPr/>
          <p:nvPr/>
        </p:nvSpPr>
        <p:spPr>
          <a:xfrm>
            <a:off x="6933097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ïşļíḋê"/>
          <p:cNvSpPr/>
          <p:nvPr/>
        </p:nvSpPr>
        <p:spPr>
          <a:xfrm>
            <a:off x="92910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8100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1214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4328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35100" y="3513729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选题背景</a:t>
            </a:r>
            <a:endParaRPr lang="zh-CN" altLang="en-US" sz="32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26933" y="3513729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系统架构</a:t>
            </a:r>
            <a:endParaRPr lang="zh-CN" altLang="en-US" sz="32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18766" y="3513729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系统实现</a:t>
            </a:r>
            <a:endParaRPr lang="zh-CN" altLang="en-US" sz="32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610600" y="3513729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cs typeface="+mn-ea"/>
                <a:sym typeface="+mn-lt"/>
              </a:rPr>
              <a:t>总结</a:t>
            </a:r>
            <a:endParaRPr lang="zh-CN" altLang="en-US" sz="32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736388" y="4119582"/>
            <a:ext cx="1495762" cy="731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主要说明了选择这个项目的研究背景以及实际意义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19664" y="4119582"/>
            <a:ext cx="1495762" cy="731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基于本系统的设计概括，说明本系统的架构与各个模块之间的简述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93214" y="4119582"/>
            <a:ext cx="1495762" cy="731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实现已有的架构，对所有模块及功能实现并展示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876490" y="4119582"/>
            <a:ext cx="1495762" cy="4779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通过这个选题从中得到的收获以及感悟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7652" y="801092"/>
            <a:ext cx="40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湖南工业职业技术学院</a:t>
            </a:r>
            <a:endParaRPr lang="zh-CN" altLang="en-US" sz="24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1474779" y="1567543"/>
            <a:ext cx="101600" cy="825500"/>
            <a:chOff x="10833100" y="850900"/>
            <a:chExt cx="101600" cy="825500"/>
          </a:xfrm>
          <a:solidFill>
            <a:schemeClr val="bg1">
              <a:lumMod val="85000"/>
            </a:schemeClr>
          </a:solidFill>
        </p:grpSpPr>
        <p:sp>
          <p:nvSpPr>
            <p:cNvPr id="60" name="椭圆 59"/>
            <p:cNvSpPr/>
            <p:nvPr/>
          </p:nvSpPr>
          <p:spPr>
            <a:xfrm>
              <a:off x="10833100" y="8509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0833100" y="121285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3100" y="15748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19" grpId="0" animBg="1"/>
      <p:bldP spid="34" grpId="0" animBg="1"/>
      <p:bldP spid="37" grpId="0" animBg="1"/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选题背景</a:t>
            </a:r>
            <a:endParaRPr lang="zh-CN" altLang="en-US" sz="5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01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57813" y="694177"/>
            <a:ext cx="4520175" cy="709097"/>
            <a:chOff x="706580" y="632385"/>
            <a:chExt cx="4520175" cy="709097"/>
          </a:xfrm>
        </p:grpSpPr>
        <p:sp>
          <p:nvSpPr>
            <p:cNvPr id="65" name="文本框 64"/>
            <p:cNvSpPr txBox="1"/>
            <p:nvPr/>
          </p:nvSpPr>
          <p:spPr>
            <a:xfrm>
              <a:off x="706580" y="632385"/>
              <a:ext cx="432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湖南工业职业技术学院</a:t>
              </a:r>
              <a:endParaRPr lang="zh-CN" altLang="en-US" sz="2400" spc="600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44680" y="972150"/>
              <a:ext cx="448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Hunan Industrial Vocational and Technical College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ísļîḓé"/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选题背景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1876241" y="1410629"/>
            <a:ext cx="6836936" cy="4203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565150" algn="just" hangingPunct="0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紧跟着计算机化信息管理、网络线上办公的发展和普及，信息交流的方便性已经让越来越多的人受益。所以怎么样利用先进的管理手段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,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提高就业工作的效率，是所有高校提高管理水平的重要解决问题的方面。现阶段就业信息管理所面临的问题是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: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数据量大，数据内容复杂。如果需要解决这类问题，一定需要有一套完整的、科学高效的以及严密实用的就业信息服务分析系统。使用信息管理系统是解决这类问题的主要方法途径。这样不仅可以简化和归一化学校及老师的日常管理操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,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还可以使数据之间的交流变得简单和快捷，进而缩小相关岗位人员及相关部门不必要的工作任务，推进管理的透明度。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indent="565150" algn="just" hangingPunct="0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为了适应现代信息管理，本次设计选取了基于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MVC 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View+Model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+Controller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。以下简称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MVC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)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的就业信息服务分析系统这一课题。旨在通过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MVC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架构搭建一个就业信息服务管理系统，从而使学生老师们同时收益，同样找到一种更为便捷、有效、实用的方法和途径。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indent="565150" algn="just" hangingPunct="0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739333" y="2299557"/>
            <a:ext cx="834390" cy="804412"/>
            <a:chOff x="989965" y="4406900"/>
            <a:chExt cx="848360" cy="817880"/>
          </a:xfrm>
        </p:grpSpPr>
        <p:sp>
          <p:nvSpPr>
            <p:cNvPr id="54" name="圆角矩形 17"/>
            <p:cNvSpPr/>
            <p:nvPr/>
          </p:nvSpPr>
          <p:spPr>
            <a:xfrm>
              <a:off x="989965" y="4406900"/>
              <a:ext cx="848360" cy="81788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38870" y="4665096"/>
              <a:ext cx="315240" cy="301489"/>
              <a:chOff x="1004888" y="993775"/>
              <a:chExt cx="2438400" cy="2332038"/>
            </a:xfrm>
            <a:solidFill>
              <a:srgbClr val="FEFEFE"/>
            </a:solidFill>
          </p:grpSpPr>
          <p:sp>
            <p:nvSpPr>
              <p:cNvPr id="64" name="Freeform 25"/>
              <p:cNvSpPr/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任意多边形 27"/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sz="20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0720570" y="1249815"/>
            <a:ext cx="834390" cy="804412"/>
            <a:chOff x="2352040" y="4406900"/>
            <a:chExt cx="848360" cy="817880"/>
          </a:xfrm>
        </p:grpSpPr>
        <p:sp>
          <p:nvSpPr>
            <p:cNvPr id="56" name="圆角矩形 22"/>
            <p:cNvSpPr/>
            <p:nvPr/>
          </p:nvSpPr>
          <p:spPr>
            <a:xfrm>
              <a:off x="2352040" y="4406900"/>
              <a:ext cx="848360" cy="81788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6" name="组合 65"/>
            <p:cNvGrpSpPr>
              <a:grpSpLocks noChangeAspect="1"/>
            </p:cNvGrpSpPr>
            <p:nvPr/>
          </p:nvGrpSpPr>
          <p:grpSpPr>
            <a:xfrm>
              <a:off x="2553905" y="4656337"/>
              <a:ext cx="419852" cy="319007"/>
              <a:chOff x="4268086" y="4221191"/>
              <a:chExt cx="509646" cy="387231"/>
            </a:xfrm>
            <a:solidFill>
              <a:schemeClr val="bg1"/>
            </a:solidFill>
          </p:grpSpPr>
          <p:sp>
            <p:nvSpPr>
              <p:cNvPr id="67" name="Freeform 20"/>
              <p:cNvSpPr>
                <a:spLocks noEditPoints="1"/>
              </p:cNvSpPr>
              <p:nvPr/>
            </p:nvSpPr>
            <p:spPr bwMode="auto">
              <a:xfrm>
                <a:off x="4268086" y="4273030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21"/>
              <p:cNvSpPr>
                <a:spLocks noEditPoints="1"/>
              </p:cNvSpPr>
              <p:nvPr/>
            </p:nvSpPr>
            <p:spPr bwMode="auto">
              <a:xfrm>
                <a:off x="4577871" y="4221191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10752918" y="4675544"/>
            <a:ext cx="834390" cy="804412"/>
            <a:chOff x="5076825" y="4406900"/>
            <a:chExt cx="848360" cy="817880"/>
          </a:xfrm>
        </p:grpSpPr>
        <p:sp>
          <p:nvSpPr>
            <p:cNvPr id="58" name="圆角矩形 24"/>
            <p:cNvSpPr/>
            <p:nvPr/>
          </p:nvSpPr>
          <p:spPr>
            <a:xfrm>
              <a:off x="5076825" y="4406900"/>
              <a:ext cx="848360" cy="81788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357784" y="4635047"/>
              <a:ext cx="282736" cy="361586"/>
              <a:chOff x="1605186" y="572440"/>
              <a:chExt cx="563562" cy="720725"/>
            </a:xfrm>
            <a:solidFill>
              <a:schemeClr val="bg1"/>
            </a:solidFill>
          </p:grpSpPr>
          <p:sp>
            <p:nvSpPr>
              <p:cNvPr id="70" name="Freeform 32"/>
              <p:cNvSpPr/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33"/>
              <p:cNvSpPr/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34"/>
              <p:cNvSpPr/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0749428" y="3472630"/>
            <a:ext cx="834390" cy="804412"/>
            <a:chOff x="3714750" y="4406900"/>
            <a:chExt cx="848360" cy="817880"/>
          </a:xfrm>
        </p:grpSpPr>
        <p:sp>
          <p:nvSpPr>
            <p:cNvPr id="57" name="圆角矩形 23"/>
            <p:cNvSpPr/>
            <p:nvPr/>
          </p:nvSpPr>
          <p:spPr>
            <a:xfrm>
              <a:off x="3714750" y="4406900"/>
              <a:ext cx="848360" cy="81788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3" name="组合 72"/>
            <p:cNvGrpSpPr>
              <a:grpSpLocks noChangeAspect="1"/>
            </p:cNvGrpSpPr>
            <p:nvPr/>
          </p:nvGrpSpPr>
          <p:grpSpPr>
            <a:xfrm>
              <a:off x="3981499" y="4624125"/>
              <a:ext cx="342861" cy="383431"/>
              <a:chOff x="5999255" y="3275006"/>
              <a:chExt cx="402656" cy="450303"/>
            </a:xfrm>
            <a:solidFill>
              <a:srgbClr val="FEFEFE"/>
            </a:solidFill>
            <a:effectLst/>
          </p:grpSpPr>
          <p:sp>
            <p:nvSpPr>
              <p:cNvPr id="74" name="Freeform 108"/>
              <p:cNvSpPr>
                <a:spLocks noEditPoints="1"/>
              </p:cNvSpPr>
              <p:nvPr/>
            </p:nvSpPr>
            <p:spPr bwMode="auto">
              <a:xfrm>
                <a:off x="6068389" y="3442234"/>
                <a:ext cx="56988" cy="57923"/>
              </a:xfrm>
              <a:custGeom>
                <a:avLst/>
                <a:gdLst>
                  <a:gd name="T0" fmla="*/ 13 w 26"/>
                  <a:gd name="T1" fmla="*/ 0 h 26"/>
                  <a:gd name="T2" fmla="*/ 0 w 26"/>
                  <a:gd name="T3" fmla="*/ 13 h 26"/>
                  <a:gd name="T4" fmla="*/ 13 w 26"/>
                  <a:gd name="T5" fmla="*/ 26 h 26"/>
                  <a:gd name="T6" fmla="*/ 26 w 26"/>
                  <a:gd name="T7" fmla="*/ 13 h 26"/>
                  <a:gd name="T8" fmla="*/ 13 w 26"/>
                  <a:gd name="T9" fmla="*/ 0 h 26"/>
                  <a:gd name="T10" fmla="*/ 13 w 26"/>
                  <a:gd name="T11" fmla="*/ 23 h 26"/>
                  <a:gd name="T12" fmla="*/ 3 w 26"/>
                  <a:gd name="T13" fmla="*/ 13 h 26"/>
                  <a:gd name="T14" fmla="*/ 13 w 26"/>
                  <a:gd name="T15" fmla="*/ 3 h 26"/>
                  <a:gd name="T16" fmla="*/ 23 w 26"/>
                  <a:gd name="T17" fmla="*/ 13 h 26"/>
                  <a:gd name="T18" fmla="*/ 13 w 26"/>
                  <a:gd name="T1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109"/>
              <p:cNvSpPr>
                <a:spLocks noEditPoints="1"/>
              </p:cNvSpPr>
              <p:nvPr/>
            </p:nvSpPr>
            <p:spPr bwMode="auto">
              <a:xfrm>
                <a:off x="6196380" y="3404865"/>
                <a:ext cx="48580" cy="48580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17 h 22"/>
                  <a:gd name="T12" fmla="*/ 5 w 22"/>
                  <a:gd name="T13" fmla="*/ 11 h 22"/>
                  <a:gd name="T14" fmla="*/ 11 w 22"/>
                  <a:gd name="T15" fmla="*/ 5 h 22"/>
                  <a:gd name="T16" fmla="*/ 17 w 22"/>
                  <a:gd name="T17" fmla="*/ 11 h 22"/>
                  <a:gd name="T18" fmla="*/ 11 w 22"/>
                  <a:gd name="T1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10"/>
              <p:cNvSpPr>
                <a:spLocks noEditPoints="1"/>
              </p:cNvSpPr>
              <p:nvPr/>
            </p:nvSpPr>
            <p:spPr bwMode="auto">
              <a:xfrm>
                <a:off x="6081468" y="3456248"/>
                <a:ext cx="30830" cy="30830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7 h 14"/>
                  <a:gd name="T4" fmla="*/ 7 w 14"/>
                  <a:gd name="T5" fmla="*/ 14 h 14"/>
                  <a:gd name="T6" fmla="*/ 14 w 14"/>
                  <a:gd name="T7" fmla="*/ 7 h 14"/>
                  <a:gd name="T8" fmla="*/ 7 w 14"/>
                  <a:gd name="T9" fmla="*/ 0 h 14"/>
                  <a:gd name="T10" fmla="*/ 7 w 14"/>
                  <a:gd name="T11" fmla="*/ 10 h 14"/>
                  <a:gd name="T12" fmla="*/ 4 w 14"/>
                  <a:gd name="T13" fmla="*/ 7 h 14"/>
                  <a:gd name="T14" fmla="*/ 7 w 14"/>
                  <a:gd name="T15" fmla="*/ 3 h 14"/>
                  <a:gd name="T16" fmla="*/ 11 w 14"/>
                  <a:gd name="T17" fmla="*/ 7 h 14"/>
                  <a:gd name="T18" fmla="*/ 7 w 14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11"/>
              <p:cNvSpPr>
                <a:spLocks noEditPoints="1"/>
              </p:cNvSpPr>
              <p:nvPr/>
            </p:nvSpPr>
            <p:spPr bwMode="auto">
              <a:xfrm>
                <a:off x="6172089" y="3380574"/>
                <a:ext cx="97161" cy="97161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5 w 44"/>
                  <a:gd name="T13" fmla="*/ 22 h 44"/>
                  <a:gd name="T14" fmla="*/ 22 w 44"/>
                  <a:gd name="T15" fmla="*/ 6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12"/>
              <p:cNvSpPr>
                <a:spLocks noEditPoints="1"/>
              </p:cNvSpPr>
              <p:nvPr/>
            </p:nvSpPr>
            <p:spPr bwMode="auto">
              <a:xfrm>
                <a:off x="5999255" y="3275006"/>
                <a:ext cx="402656" cy="450303"/>
              </a:xfrm>
              <a:custGeom>
                <a:avLst/>
                <a:gdLst>
                  <a:gd name="T0" fmla="*/ 157 w 182"/>
                  <a:gd name="T1" fmla="*/ 96 h 204"/>
                  <a:gd name="T2" fmla="*/ 153 w 182"/>
                  <a:gd name="T3" fmla="*/ 48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4 h 204"/>
                  <a:gd name="T10" fmla="*/ 113 w 182"/>
                  <a:gd name="T11" fmla="*/ 176 h 204"/>
                  <a:gd name="T12" fmla="*/ 147 w 182"/>
                  <a:gd name="T13" fmla="*/ 176 h 204"/>
                  <a:gd name="T14" fmla="*/ 147 w 182"/>
                  <a:gd name="T15" fmla="*/ 176 h 204"/>
                  <a:gd name="T16" fmla="*/ 156 w 182"/>
                  <a:gd name="T17" fmla="*/ 151 h 204"/>
                  <a:gd name="T18" fmla="*/ 146 w 182"/>
                  <a:gd name="T19" fmla="*/ 145 h 204"/>
                  <a:gd name="T20" fmla="*/ 156 w 182"/>
                  <a:gd name="T21" fmla="*/ 140 h 204"/>
                  <a:gd name="T22" fmla="*/ 155 w 182"/>
                  <a:gd name="T23" fmla="*/ 138 h 204"/>
                  <a:gd name="T24" fmla="*/ 170 w 182"/>
                  <a:gd name="T25" fmla="*/ 111 h 204"/>
                  <a:gd name="T26" fmla="*/ 62 w 182"/>
                  <a:gd name="T27" fmla="*/ 93 h 204"/>
                  <a:gd name="T28" fmla="*/ 62 w 182"/>
                  <a:gd name="T29" fmla="*/ 102 h 204"/>
                  <a:gd name="T30" fmla="*/ 54 w 182"/>
                  <a:gd name="T31" fmla="*/ 105 h 204"/>
                  <a:gd name="T32" fmla="*/ 48 w 182"/>
                  <a:gd name="T33" fmla="*/ 110 h 204"/>
                  <a:gd name="T34" fmla="*/ 40 w 182"/>
                  <a:gd name="T35" fmla="*/ 107 h 204"/>
                  <a:gd name="T36" fmla="*/ 32 w 182"/>
                  <a:gd name="T37" fmla="*/ 107 h 204"/>
                  <a:gd name="T38" fmla="*/ 28 w 182"/>
                  <a:gd name="T39" fmla="*/ 99 h 204"/>
                  <a:gd name="T40" fmla="*/ 22 w 182"/>
                  <a:gd name="T41" fmla="*/ 93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0 w 182"/>
                  <a:gd name="T49" fmla="*/ 68 h 204"/>
                  <a:gd name="T50" fmla="*/ 48 w 182"/>
                  <a:gd name="T51" fmla="*/ 71 h 204"/>
                  <a:gd name="T52" fmla="*/ 57 w 182"/>
                  <a:gd name="T53" fmla="*/ 71 h 204"/>
                  <a:gd name="T54" fmla="*/ 60 w 182"/>
                  <a:gd name="T55" fmla="*/ 79 h 204"/>
                  <a:gd name="T56" fmla="*/ 66 w 182"/>
                  <a:gd name="T57" fmla="*/ 85 h 204"/>
                  <a:gd name="T58" fmla="*/ 136 w 182"/>
                  <a:gd name="T59" fmla="*/ 77 h 204"/>
                  <a:gd name="T60" fmla="*/ 126 w 182"/>
                  <a:gd name="T61" fmla="*/ 87 h 204"/>
                  <a:gd name="T62" fmla="*/ 121 w 182"/>
                  <a:gd name="T63" fmla="*/ 100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6 h 204"/>
                  <a:gd name="T70" fmla="*/ 70 w 182"/>
                  <a:gd name="T71" fmla="*/ 91 h 204"/>
                  <a:gd name="T72" fmla="*/ 70 w 182"/>
                  <a:gd name="T73" fmla="*/ 77 h 204"/>
                  <a:gd name="T74" fmla="*/ 64 w 182"/>
                  <a:gd name="T75" fmla="*/ 64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40 h 204"/>
                  <a:gd name="T82" fmla="*/ 107 w 182"/>
                  <a:gd name="T83" fmla="*/ 35 h 204"/>
                  <a:gd name="T84" fmla="*/ 117 w 182"/>
                  <a:gd name="T85" fmla="*/ 44 h 204"/>
                  <a:gd name="T86" fmla="*/ 130 w 182"/>
                  <a:gd name="T87" fmla="*/ 49 h 204"/>
                  <a:gd name="T88" fmla="*/ 130 w 182"/>
                  <a:gd name="T89" fmla="*/ 64 h 204"/>
                  <a:gd name="T90" fmla="*/ 136 w 182"/>
                  <a:gd name="T9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系统架构</a:t>
            </a:r>
            <a:endParaRPr lang="zh-CN" altLang="en-US" sz="5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02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57813" y="694177"/>
            <a:ext cx="4520175" cy="570597"/>
            <a:chOff x="706580" y="632385"/>
            <a:chExt cx="4520175" cy="570597"/>
          </a:xfrm>
        </p:grpSpPr>
        <p:sp>
          <p:nvSpPr>
            <p:cNvPr id="65" name="文本框 64"/>
            <p:cNvSpPr txBox="1"/>
            <p:nvPr/>
          </p:nvSpPr>
          <p:spPr>
            <a:xfrm>
              <a:off x="706580" y="632385"/>
              <a:ext cx="4079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湖南工业职业技术学院</a:t>
              </a:r>
              <a:endParaRPr lang="zh-CN" altLang="en-US" sz="2400" spc="600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44680" y="972150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XXX UNIVERSITY OF SCIENCE AND TECHNOLOGY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ísļîḓé"/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1250950" y="2463800"/>
            <a:ext cx="2857500" cy="297180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4667250" y="2463800"/>
            <a:ext cx="2857500" cy="297180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8083550" y="2463800"/>
            <a:ext cx="2857500" cy="297180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主要技术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2298700" y="2057400"/>
            <a:ext cx="774700" cy="774700"/>
          </a:xfrm>
          <a:prstGeom prst="ellipse">
            <a:avLst/>
          </a:pr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08650" y="2057400"/>
            <a:ext cx="774700" cy="774700"/>
          </a:xfrm>
          <a:prstGeom prst="ellipse">
            <a:avLst/>
          </a:pr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118600" y="2057400"/>
            <a:ext cx="774700" cy="774700"/>
          </a:xfrm>
          <a:prstGeom prst="ellipse">
            <a:avLst/>
          </a:pr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30763" y="3051859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系统设计</a:t>
            </a:r>
            <a:endParaRPr lang="zh-CN" altLang="en-US" sz="2000" b="1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87500" y="3632897"/>
            <a:ext cx="2209800" cy="1433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基于当前主流的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Django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实现的系统，通过该系统实现前后端交互渲染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85163" y="3051859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数据采集</a:t>
            </a:r>
            <a:endParaRPr lang="zh-CN" altLang="en-US" sz="2000" b="1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41900" y="3632897"/>
            <a:ext cx="2209800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Scrapy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爬虫框架实现数据采集，达到高效的数据采集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37963" y="3051859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数据分析</a:t>
            </a:r>
            <a:endParaRPr lang="zh-CN" altLang="en-US" sz="2000" b="1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94700" y="3632897"/>
            <a:ext cx="2209800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技术，调用可视化包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Echarts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实现数据展示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79900" y="3162300"/>
            <a:ext cx="279400" cy="1003300"/>
            <a:chOff x="863600" y="3403600"/>
            <a:chExt cx="203200" cy="14605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990600" y="3403600"/>
              <a:ext cx="0" cy="4064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066800" y="4178300"/>
              <a:ext cx="0" cy="317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63600" y="4038600"/>
              <a:ext cx="0" cy="825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7708900" y="3162300"/>
            <a:ext cx="279400" cy="1003300"/>
            <a:chOff x="863600" y="3403600"/>
            <a:chExt cx="203200" cy="14605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990600" y="3403600"/>
              <a:ext cx="0" cy="4064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066800" y="4178300"/>
              <a:ext cx="0" cy="317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3600" y="4038600"/>
              <a:ext cx="0" cy="825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5" grpId="0" animBg="1"/>
      <p:bldP spid="17" grpId="0"/>
      <p:bldP spid="33" grpId="0"/>
      <p:bldP spid="10" grpId="0" animBg="1"/>
      <p:bldP spid="20" grpId="0" animBg="1"/>
      <p:bldP spid="23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模块划分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Google Shape;1365;p34"/>
          <p:cNvSpPr/>
          <p:nvPr/>
        </p:nvSpPr>
        <p:spPr>
          <a:xfrm>
            <a:off x="9441427" y="227698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cs typeface="+mn-ea"/>
                <a:sym typeface="+mn-lt"/>
              </a:rPr>
              <a:t>4</a:t>
            </a:r>
            <a:endParaRPr sz="2000">
              <a:cs typeface="+mn-ea"/>
              <a:sym typeface="+mn-lt"/>
            </a:endParaRPr>
          </a:p>
        </p:txBody>
      </p:sp>
      <p:sp>
        <p:nvSpPr>
          <p:cNvPr id="31" name="Google Shape;1369;p34"/>
          <p:cNvSpPr/>
          <p:nvPr/>
        </p:nvSpPr>
        <p:spPr>
          <a:xfrm>
            <a:off x="7021871" y="227698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cs typeface="+mn-ea"/>
                <a:sym typeface="+mn-lt"/>
              </a:rPr>
              <a:t>3</a:t>
            </a:r>
            <a:endParaRPr sz="2000">
              <a:cs typeface="+mn-ea"/>
              <a:sym typeface="+mn-lt"/>
            </a:endParaRPr>
          </a:p>
        </p:txBody>
      </p:sp>
      <p:sp>
        <p:nvSpPr>
          <p:cNvPr id="32" name="Google Shape;1373;p34"/>
          <p:cNvSpPr/>
          <p:nvPr/>
        </p:nvSpPr>
        <p:spPr>
          <a:xfrm>
            <a:off x="4602317" y="227698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cs typeface="+mn-ea"/>
                <a:sym typeface="+mn-lt"/>
              </a:rPr>
              <a:t>2</a:t>
            </a:r>
            <a:endParaRPr sz="2000">
              <a:cs typeface="+mn-ea"/>
              <a:sym typeface="+mn-lt"/>
            </a:endParaRPr>
          </a:p>
        </p:txBody>
      </p:sp>
      <p:sp>
        <p:nvSpPr>
          <p:cNvPr id="34" name="Google Shape;1376;p34"/>
          <p:cNvSpPr/>
          <p:nvPr/>
        </p:nvSpPr>
        <p:spPr>
          <a:xfrm>
            <a:off x="2182763" y="227698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cs typeface="+mn-ea"/>
                <a:sym typeface="+mn-lt"/>
              </a:rPr>
              <a:t>1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89315" y="3167974"/>
            <a:ext cx="1727200" cy="2014892"/>
            <a:chOff x="1828800" y="3051859"/>
            <a:chExt cx="1727200" cy="2014892"/>
          </a:xfrm>
        </p:grpSpPr>
        <p:sp>
          <p:nvSpPr>
            <p:cNvPr id="35" name="矩形 34"/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登录模块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828800" y="3632897"/>
              <a:ext cx="1727200" cy="1433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用户通过不同的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url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选择登录不同的界面，分有主页和后台管理界面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18039" y="3167974"/>
            <a:ext cx="1727200" cy="2014892"/>
            <a:chOff x="1828800" y="3051859"/>
            <a:chExt cx="1727200" cy="2014892"/>
          </a:xfrm>
        </p:grpSpPr>
        <p:sp>
          <p:nvSpPr>
            <p:cNvPr id="39" name="矩形 38"/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用户管理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28800" y="3632897"/>
              <a:ext cx="1727200" cy="1433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管理员通过后台管理界面进入后台，实现对数据的信息管理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46763" y="3167974"/>
            <a:ext cx="1727200" cy="2014892"/>
            <a:chOff x="1828800" y="3051859"/>
            <a:chExt cx="1727200" cy="2014892"/>
          </a:xfrm>
        </p:grpSpPr>
        <p:sp>
          <p:nvSpPr>
            <p:cNvPr id="42" name="矩形 41"/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数据采集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828800" y="3632897"/>
              <a:ext cx="1727200" cy="1433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通过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Scrapy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框架实现网络爬虫，运用多线程实现高效的数据采集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875486" y="3167974"/>
            <a:ext cx="1727200" cy="2014892"/>
            <a:chOff x="1828800" y="3051859"/>
            <a:chExt cx="1727200" cy="2014892"/>
          </a:xfrm>
        </p:grpSpPr>
        <p:sp>
          <p:nvSpPr>
            <p:cNvPr id="45" name="矩形 44"/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数据分析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828800" y="3632897"/>
              <a:ext cx="1727200" cy="1433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基于已有的数据进行数据分析，将分析结果进行可视化展示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3679371" y="2293259"/>
            <a:ext cx="0" cy="3134058"/>
          </a:xfrm>
          <a:prstGeom prst="line">
            <a:avLst/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96000" y="2293259"/>
            <a:ext cx="0" cy="3134058"/>
          </a:xfrm>
          <a:prstGeom prst="line">
            <a:avLst/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512629" y="2293259"/>
            <a:ext cx="0" cy="3134058"/>
          </a:xfrm>
          <a:prstGeom prst="line">
            <a:avLst/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0" grpId="0" animBg="1"/>
      <p:bldP spid="31" grpId="0" animBg="1"/>
      <p:bldP spid="32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技术亮点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513675" y="2266812"/>
            <a:ext cx="1550476" cy="1548172"/>
            <a:chOff x="4265930" y="1720850"/>
            <a:chExt cx="1709420" cy="1706880"/>
          </a:xfrm>
        </p:grpSpPr>
        <p:sp>
          <p:nvSpPr>
            <p:cNvPr id="27" name="2"/>
            <p:cNvSpPr/>
            <p:nvPr/>
          </p:nvSpPr>
          <p:spPr>
            <a:xfrm>
              <a:off x="4265930" y="1720850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43673" y="2171700"/>
              <a:ext cx="376967" cy="558798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6173582" y="2265660"/>
            <a:ext cx="1548172" cy="1550476"/>
            <a:chOff x="6096000" y="1719580"/>
            <a:chExt cx="1706880" cy="1709420"/>
          </a:xfrm>
        </p:grpSpPr>
        <p:sp>
          <p:nvSpPr>
            <p:cNvPr id="25" name="2"/>
            <p:cNvSpPr/>
            <p:nvPr/>
          </p:nvSpPr>
          <p:spPr>
            <a:xfrm rot="5400000">
              <a:off x="6094730" y="1720850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2701" y="2171700"/>
              <a:ext cx="585407" cy="558798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4498124" y="3923840"/>
            <a:ext cx="1548172" cy="1550476"/>
            <a:chOff x="4248785" y="3547745"/>
            <a:chExt cx="1706880" cy="1709420"/>
          </a:xfrm>
        </p:grpSpPr>
        <p:sp>
          <p:nvSpPr>
            <p:cNvPr id="23" name="2"/>
            <p:cNvSpPr/>
            <p:nvPr/>
          </p:nvSpPr>
          <p:spPr>
            <a:xfrm rot="16200000">
              <a:off x="4247515" y="3549015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8279" y="4156613"/>
              <a:ext cx="527754" cy="55879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172430" y="3924992"/>
            <a:ext cx="1550476" cy="1548172"/>
            <a:chOff x="6094730" y="3549015"/>
            <a:chExt cx="1709420" cy="1706880"/>
          </a:xfrm>
        </p:grpSpPr>
        <p:sp>
          <p:nvSpPr>
            <p:cNvPr id="21" name="2"/>
            <p:cNvSpPr/>
            <p:nvPr/>
          </p:nvSpPr>
          <p:spPr>
            <a:xfrm rot="10800000">
              <a:off x="6094730" y="3549015"/>
              <a:ext cx="1709420" cy="1706880"/>
            </a:xfrm>
            <a:custGeom>
              <a:avLst/>
              <a:gdLst>
                <a:gd name="connsiteX0" fmla="*/ 0 w 1442382"/>
                <a:gd name="connsiteY0" fmla="*/ 0 h 1440000"/>
                <a:gd name="connsiteX1" fmla="*/ 2382 w 1442382"/>
                <a:gd name="connsiteY1" fmla="*/ 0 h 1440000"/>
                <a:gd name="connsiteX2" fmla="*/ 720000 w 1442382"/>
                <a:gd name="connsiteY2" fmla="*/ 0 h 1440000"/>
                <a:gd name="connsiteX3" fmla="*/ 1442382 w 1442382"/>
                <a:gd name="connsiteY3" fmla="*/ 0 h 1440000"/>
                <a:gd name="connsiteX4" fmla="*/ 1442382 w 1442382"/>
                <a:gd name="connsiteY4" fmla="*/ 720000 h 1440000"/>
                <a:gd name="connsiteX5" fmla="*/ 722382 w 1442382"/>
                <a:gd name="connsiteY5" fmla="*/ 1440000 h 1440000"/>
                <a:gd name="connsiteX6" fmla="*/ 721191 w 1442382"/>
                <a:gd name="connsiteY6" fmla="*/ 1438809 h 1440000"/>
                <a:gd name="connsiteX7" fmla="*/ 720000 w 1442382"/>
                <a:gd name="connsiteY7" fmla="*/ 1440000 h 1440000"/>
                <a:gd name="connsiteX8" fmla="*/ 0 w 1442382"/>
                <a:gd name="connsiteY8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382" h="1440000">
                  <a:moveTo>
                    <a:pt x="0" y="0"/>
                  </a:moveTo>
                  <a:lnTo>
                    <a:pt x="2382" y="0"/>
                  </a:lnTo>
                  <a:lnTo>
                    <a:pt x="720000" y="0"/>
                  </a:lnTo>
                  <a:lnTo>
                    <a:pt x="1442382" y="0"/>
                  </a:lnTo>
                  <a:lnTo>
                    <a:pt x="1442382" y="720000"/>
                  </a:lnTo>
                  <a:lnTo>
                    <a:pt x="722382" y="1440000"/>
                  </a:lnTo>
                  <a:lnTo>
                    <a:pt x="721191" y="1438809"/>
                  </a:lnTo>
                  <a:lnTo>
                    <a:pt x="720000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5962" y="4156613"/>
              <a:ext cx="518884" cy="558798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1284515" y="1912496"/>
            <a:ext cx="2583542" cy="1645560"/>
            <a:chOff x="1400629" y="3051859"/>
            <a:chExt cx="2583542" cy="1645560"/>
          </a:xfrm>
        </p:grpSpPr>
        <p:sp>
          <p:nvSpPr>
            <p:cNvPr id="30" name="矩形 29"/>
            <p:cNvSpPr/>
            <p:nvPr/>
          </p:nvSpPr>
          <p:spPr>
            <a:xfrm>
              <a:off x="2130762" y="3051859"/>
              <a:ext cx="1344013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云平台部署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00629" y="3632897"/>
              <a:ext cx="2583542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基于阿里云的云服务器，将系统部署至云服务器，可以通过域名实现系统的访问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84515" y="3741296"/>
            <a:ext cx="2583542" cy="1645560"/>
            <a:chOff x="1400629" y="3051859"/>
            <a:chExt cx="2583542" cy="1645560"/>
          </a:xfrm>
        </p:grpSpPr>
        <p:sp>
          <p:nvSpPr>
            <p:cNvPr id="34" name="矩形 33"/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实时更新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00629" y="3632897"/>
              <a:ext cx="2583542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基于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Jquery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的特性，后端数据更新的同时，前端展示的页面也会同时喧嚷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23944" y="1912496"/>
            <a:ext cx="2583542" cy="1645560"/>
            <a:chOff x="1400629" y="3051859"/>
            <a:chExt cx="2583542" cy="1645560"/>
          </a:xfrm>
        </p:grpSpPr>
        <p:sp>
          <p:nvSpPr>
            <p:cNvPr id="38" name="矩形 37"/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定时采集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629" y="3632897"/>
              <a:ext cx="2583542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通过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Scrapy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网站级的采集模式，实现每日数据定期采集，保证了数据的有效性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23944" y="3741296"/>
            <a:ext cx="2583542" cy="1645560"/>
            <a:chOff x="1400629" y="3051859"/>
            <a:chExt cx="2583542" cy="1645560"/>
          </a:xfrm>
        </p:grpSpPr>
        <p:sp>
          <p:nvSpPr>
            <p:cNvPr id="41" name="矩形 40"/>
            <p:cNvSpPr/>
            <p:nvPr/>
          </p:nvSpPr>
          <p:spPr>
            <a:xfrm>
              <a:off x="2130763" y="3051859"/>
              <a:ext cx="1123274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易于维护</a:t>
              </a:r>
              <a:endParaRPr lang="zh-CN" altLang="en-US" sz="2000" b="1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00629" y="3632897"/>
              <a:ext cx="2583542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该系统基于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Django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框架，易于前后端错误不传递，易于后期的维护与拓展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系统实现</a:t>
            </a:r>
            <a:endParaRPr lang="zh-CN" altLang="en-US" sz="5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03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57813" y="694177"/>
            <a:ext cx="4838187" cy="570597"/>
            <a:chOff x="706580" y="632385"/>
            <a:chExt cx="4838187" cy="570597"/>
          </a:xfrm>
        </p:grpSpPr>
        <p:sp>
          <p:nvSpPr>
            <p:cNvPr id="65" name="文本框 64"/>
            <p:cNvSpPr txBox="1"/>
            <p:nvPr/>
          </p:nvSpPr>
          <p:spPr>
            <a:xfrm>
              <a:off x="706580" y="632385"/>
              <a:ext cx="4079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cs typeface="+mn-ea"/>
                  <a:sym typeface="+mn-lt"/>
                </a:rPr>
                <a:t>湖南工业职业技术学院</a:t>
              </a:r>
              <a:endParaRPr lang="zh-CN" altLang="en-US" sz="2400" spc="600" dirty="0">
                <a:solidFill>
                  <a:srgbClr val="4C678E"/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44680" y="972150"/>
              <a:ext cx="48000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Hunan Industrial Vocational and Technical College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ísļîḓé"/>
          <p:cNvGrpSpPr/>
          <p:nvPr/>
        </p:nvGrpSpPr>
        <p:grpSpPr>
          <a:xfrm>
            <a:off x="693300" y="729226"/>
            <a:ext cx="519548" cy="519548"/>
            <a:chOff x="5683121" y="1558109"/>
            <a:chExt cx="673626" cy="673626"/>
          </a:xfrm>
        </p:grpSpPr>
        <p:sp>
          <p:nvSpPr>
            <p:cNvPr id="68" name="ïşļíḋê"/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śľîḍe"/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9" grpId="0" animBg="1"/>
      <p:bldP spid="12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njyor4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2054</Words>
  <Application>WPS 表格</Application>
  <PresentationFormat>宽屏</PresentationFormat>
  <Paragraphs>198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方正细谭黑简体</vt:lpstr>
      <vt:lpstr>微软雅黑</vt:lpstr>
      <vt:lpstr>汉仪旗黑</vt:lpstr>
      <vt:lpstr>汉仪中黑KW</vt:lpstr>
      <vt:lpstr>微软雅黑</vt:lpstr>
      <vt:lpstr>宋体</vt:lpstr>
      <vt:lpstr>Arial Unicode MS</vt:lpstr>
      <vt:lpstr>Calibri</vt:lpstr>
      <vt:lpstr>Helvetica Neue</vt:lpstr>
      <vt:lpstr>汉仪书宋二KW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L.</cp:lastModifiedBy>
  <cp:revision>102</cp:revision>
  <dcterms:created xsi:type="dcterms:W3CDTF">2022-05-20T07:40:02Z</dcterms:created>
  <dcterms:modified xsi:type="dcterms:W3CDTF">2022-05-20T07:40:02Z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2052-3.9.4.6378</vt:lpwstr>
  </property>
</Properties>
</file>