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6"/>
  </p:notesMasterIdLst>
  <p:sldIdLst>
    <p:sldId id="345" r:id="rId2"/>
    <p:sldId id="346" r:id="rId3"/>
    <p:sldId id="391" r:id="rId4"/>
    <p:sldId id="503" r:id="rId5"/>
    <p:sldId id="521" r:id="rId6"/>
    <p:sldId id="504" r:id="rId7"/>
    <p:sldId id="505" r:id="rId8"/>
    <p:sldId id="506" r:id="rId9"/>
    <p:sldId id="507" r:id="rId10"/>
    <p:sldId id="508" r:id="rId11"/>
    <p:sldId id="355" r:id="rId12"/>
    <p:sldId id="421" r:id="rId13"/>
    <p:sldId id="509" r:id="rId14"/>
    <p:sldId id="522" r:id="rId15"/>
    <p:sldId id="514" r:id="rId16"/>
    <p:sldId id="511" r:id="rId17"/>
    <p:sldId id="510" r:id="rId18"/>
    <p:sldId id="512" r:id="rId19"/>
    <p:sldId id="513" r:id="rId20"/>
    <p:sldId id="366" r:id="rId21"/>
    <p:sldId id="413" r:id="rId22"/>
    <p:sldId id="515" r:id="rId23"/>
    <p:sldId id="524" r:id="rId24"/>
    <p:sldId id="516" r:id="rId25"/>
    <p:sldId id="517" r:id="rId26"/>
    <p:sldId id="518" r:id="rId27"/>
    <p:sldId id="519" r:id="rId28"/>
    <p:sldId id="520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375" r:id="rId39"/>
    <p:sldId id="364" r:id="rId40"/>
    <p:sldId id="429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437" r:id="rId49"/>
    <p:sldId id="438" r:id="rId50"/>
    <p:sldId id="541" r:id="rId51"/>
    <p:sldId id="542" r:id="rId52"/>
    <p:sldId id="543" r:id="rId53"/>
    <p:sldId id="544" r:id="rId54"/>
    <p:sldId id="545" r:id="rId55"/>
    <p:sldId id="546" r:id="rId56"/>
    <p:sldId id="547" r:id="rId57"/>
    <p:sldId id="446" r:id="rId58"/>
    <p:sldId id="447" r:id="rId59"/>
    <p:sldId id="550" r:id="rId60"/>
    <p:sldId id="551" r:id="rId61"/>
    <p:sldId id="552" r:id="rId62"/>
    <p:sldId id="553" r:id="rId63"/>
    <p:sldId id="554" r:id="rId64"/>
    <p:sldId id="555" r:id="rId65"/>
    <p:sldId id="556" r:id="rId66"/>
    <p:sldId id="548" r:id="rId67"/>
    <p:sldId id="549" r:id="rId68"/>
    <p:sldId id="557" r:id="rId69"/>
    <p:sldId id="558" r:id="rId70"/>
    <p:sldId id="559" r:id="rId71"/>
    <p:sldId id="560" r:id="rId72"/>
    <p:sldId id="561" r:id="rId73"/>
    <p:sldId id="562" r:id="rId74"/>
    <p:sldId id="563" r:id="rId75"/>
  </p:sldIdLst>
  <p:sldSz cx="13679488" cy="14400213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Helvetica Neue" panose="020B060402020202020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70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EEB"/>
    <a:srgbClr val="43A4EF"/>
    <a:srgbClr val="67BAF0"/>
    <a:srgbClr val="72BBF3"/>
    <a:srgbClr val="A1D2F7"/>
    <a:srgbClr val="E8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N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N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1292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1pPr>
    <a:lvl2pPr marL="556230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2pPr>
    <a:lvl3pPr marL="1112459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3pPr>
    <a:lvl4pPr marL="1668689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4pPr>
    <a:lvl5pPr marL="2224918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5pPr>
    <a:lvl6pPr marL="2781148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6pPr>
    <a:lvl7pPr marL="3337377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7pPr>
    <a:lvl8pPr marL="3893607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8pPr>
    <a:lvl9pPr marL="4449836" algn="l" defTabSz="1112459" rtl="0" eaLnBrk="1" latinLnBrk="0" hangingPunct="1">
      <a:defRPr sz="14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693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32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089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9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40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37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54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52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058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10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75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930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320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658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81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758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532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773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0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835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951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76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96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988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8991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208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890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19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819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806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613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235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60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448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345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96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230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78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642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814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0414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076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100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02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4482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687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575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6534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3322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9938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37389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6977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3118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260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81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8951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4105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4513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658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439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6225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2257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4966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1170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6100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132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7381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392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6053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0262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03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4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801813" y="685800"/>
            <a:ext cx="3254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5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40468" y="766677"/>
            <a:ext cx="11798558" cy="27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271347" y="2502522"/>
            <a:ext cx="9136803" cy="11798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162448" y="5393624"/>
            <a:ext cx="12203516" cy="294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822328" y="2529478"/>
            <a:ext cx="12203516" cy="86779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940468" y="766677"/>
            <a:ext cx="11798558" cy="27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40468" y="3833395"/>
            <a:ext cx="11798558" cy="913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709938" y="2356705"/>
            <a:ext cx="10259617" cy="5013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709938" y="7563453"/>
            <a:ext cx="10259617" cy="3476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933351" y="3590059"/>
            <a:ext cx="11798558" cy="5990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33351" y="9636813"/>
            <a:ext cx="11798558" cy="3150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940468" y="766677"/>
            <a:ext cx="11798558" cy="27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40465" y="3833395"/>
            <a:ext cx="5813783" cy="913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925241" y="3833395"/>
            <a:ext cx="5813783" cy="913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42254" y="766677"/>
            <a:ext cx="11798558" cy="27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42253" y="3530056"/>
            <a:ext cx="5787062" cy="173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942253" y="5260078"/>
            <a:ext cx="5787062" cy="7736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925253" y="3530056"/>
            <a:ext cx="5815563" cy="173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925253" y="5260078"/>
            <a:ext cx="5815563" cy="7736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940468" y="766677"/>
            <a:ext cx="11798558" cy="27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42254" y="960018"/>
            <a:ext cx="4411990" cy="3360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15565" y="2073365"/>
            <a:ext cx="6925241" cy="10233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942254" y="4320064"/>
            <a:ext cx="4411990" cy="80034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42254" y="960018"/>
            <a:ext cx="4411990" cy="3360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815565" y="2073365"/>
            <a:ext cx="6925241" cy="10233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2254" y="4320064"/>
            <a:ext cx="4411990" cy="80034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40468" y="766677"/>
            <a:ext cx="11798558" cy="27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40468" y="3833395"/>
            <a:ext cx="11798558" cy="913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40473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31332" y="13346870"/>
            <a:ext cx="4616827" cy="7666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661149" y="13346870"/>
            <a:ext cx="3077885" cy="7666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NZ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NZ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15-19 years</a:t>
            </a:r>
          </a:p>
          <a:p>
            <a:pPr>
              <a:buSzPct val="25000"/>
            </a:pP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**Area of circle ~ size of group</a:t>
            </a: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7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81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2014</a:t>
            </a: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15-19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35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 w="28575">
                <a:noFill/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619442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37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4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62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8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36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45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29183"/>
            <a:chOff x="3240088" y="1070057"/>
            <a:chExt cx="6705704" cy="1122918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292,500)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52000" cy="20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8107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19" y="4718707"/>
              <a:ext cx="2313028" cy="184473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92257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6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94752" y="860474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2752" y="7445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76325"/>
                <a:ext cx="1188000" cy="118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6999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42831" y="4718707"/>
              <a:ext cx="2302961" cy="184472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8037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12,522)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41,847)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5058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(7,032)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6813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14,349)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102425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18,360)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10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2013</a:t>
            </a: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15-19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88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2015</a:t>
            </a: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15-19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1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24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84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67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46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46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08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70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293,160)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74189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(7,746)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68000" cy="5502318"/>
              <a:chOff x="4526351" y="6573585"/>
              <a:chExt cx="1368000" cy="5502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78351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32351" y="8694745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49016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34351" y="9503325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68000" cy="136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59182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13,425)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41,499)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251,661)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68884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5,850)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67060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13,728)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18,486)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3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>
              <a:rPr lang="en-NZ" sz="6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15-19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02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7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17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6" y="2367965"/>
              <a:ext cx="2762877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44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958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520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536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29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362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1289054"/>
            <a:chOff x="3240088" y="1070057"/>
            <a:chExt cx="6705704" cy="1128905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292,536)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40" y="4454058"/>
              <a:ext cx="2015999" cy="20159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824345" y="6849472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(8,550)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49294"/>
              <a:ext cx="2307755" cy="185569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348693" y="673604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24351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850351" y="874874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34351" y="7571165"/>
                <a:ext cx="1116000" cy="111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616351" y="9494324"/>
                <a:ext cx="1152000" cy="115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599293"/>
              <a:ext cx="6066971" cy="57598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12103" y="4749294"/>
              <a:ext cx="2333689" cy="18499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824345" y="7699402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12,666)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40,365)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252,171)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824345" y="8796423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(4,815)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824345" y="9742320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13,212)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824345" y="1114621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18,282)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36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20-24 years</a:t>
            </a:r>
          </a:p>
          <a:p>
            <a:pPr>
              <a:buSzPct val="25000"/>
            </a:pP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**Area of circle ~ size of group</a:t>
            </a:r>
            <a:endParaRPr lang="en-NZ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526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2013</a:t>
            </a: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20-24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5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673230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814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6" y="2367965"/>
              <a:ext cx="270908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693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738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94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6" y="7734079"/>
              <a:ext cx="3686167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1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917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56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31343"/>
            <a:chOff x="3240088" y="1070057"/>
            <a:chExt cx="6705704" cy="10131343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292,422)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789364"/>
              <a:ext cx="1692000" cy="169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37152"/>
              <a:ext cx="2501951" cy="16018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8821" y="6656998"/>
              <a:ext cx="6066971" cy="45444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77196" y="5037152"/>
              <a:ext cx="2368596" cy="160182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68949" y="505549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28,362)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264,060)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55707" y="685061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(8,652)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734079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9,360)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52563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2,271)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891334" y="9409152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6,153)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333808"/>
              <a:ext cx="3707998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4,587)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3094" y="6798079"/>
              <a:ext cx="972000" cy="4245050"/>
              <a:chOff x="4740752" y="6573585"/>
              <a:chExt cx="972000" cy="4245050"/>
            </a:xfrm>
            <a:solidFill>
              <a:schemeClr val="accent2"/>
            </a:solidFill>
          </p:grpSpPr>
          <p:sp>
            <p:nvSpPr>
              <p:cNvPr id="28" name="Shape 98"/>
              <p:cNvSpPr/>
              <p:nvPr/>
            </p:nvSpPr>
            <p:spPr>
              <a:xfrm>
                <a:off x="4758752" y="6573585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98"/>
              <p:cNvSpPr/>
              <p:nvPr/>
            </p:nvSpPr>
            <p:spPr>
              <a:xfrm>
                <a:off x="4992752" y="8678111"/>
                <a:ext cx="468000" cy="46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98"/>
              <p:cNvSpPr/>
              <p:nvPr/>
            </p:nvSpPr>
            <p:spPr>
              <a:xfrm>
                <a:off x="4740752" y="7607848"/>
                <a:ext cx="972000" cy="97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Shape 98"/>
              <p:cNvSpPr/>
              <p:nvPr/>
            </p:nvSpPr>
            <p:spPr>
              <a:xfrm>
                <a:off x="4830752" y="9244373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98"/>
              <p:cNvSpPr/>
              <p:nvPr/>
            </p:nvSpPr>
            <p:spPr>
              <a:xfrm>
                <a:off x="4884752" y="10134635"/>
                <a:ext cx="684000" cy="68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803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2014</a:t>
            </a: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20-24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773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80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2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619442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697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66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56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6" y="7593340"/>
              <a:ext cx="3715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707998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6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35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806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9930286"/>
            <a:chOff x="3240088" y="1070057"/>
            <a:chExt cx="6705704" cy="9930286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294,036)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839014"/>
              <a:ext cx="1620000" cy="16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5076258"/>
              <a:ext cx="2491407" cy="160408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798079"/>
              <a:ext cx="936000" cy="4101747"/>
              <a:chOff x="4740752" y="6573585"/>
              <a:chExt cx="936000" cy="4101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92752" y="8606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72022"/>
                <a:ext cx="936000" cy="93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36896"/>
                <a:ext cx="756000" cy="756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84000" cy="68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0343"/>
              <a:ext cx="6066971" cy="4320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515740" y="5076258"/>
              <a:ext cx="2430052" cy="160408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26,532)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267,504)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79807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7,863)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593340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8,913)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574379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1,914)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270589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5,580)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35948"/>
              <a:ext cx="3707998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4,533)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264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2015</a:t>
            </a: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20-24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796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4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6" y="2367965"/>
              <a:ext cx="2655301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2341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671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71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6" y="7641045"/>
              <a:ext cx="3686167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860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768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946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14264"/>
            <a:chOff x="3240088" y="1070057"/>
            <a:chExt cx="6705704" cy="10114264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295,818)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15515"/>
              <a:ext cx="1548000" cy="15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42214"/>
              <a:ext cx="2484305" cy="1490099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63094" y="6845784"/>
              <a:ext cx="900000" cy="4065747"/>
              <a:chOff x="4740752" y="6573585"/>
              <a:chExt cx="900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58752" y="6573585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74752" y="8588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0752" y="7563022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30752" y="914589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66752" y="9991332"/>
                <a:ext cx="648000" cy="64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33406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54285" y="5142214"/>
              <a:ext cx="2491507" cy="149009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24,774)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271,044)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45778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7,338)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41045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(8,091)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22084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1,752)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18294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5,028)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183653"/>
              <a:ext cx="3707998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36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190329" y="5590858"/>
            <a:ext cx="5653452" cy="1506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</a:t>
            </a:r>
            <a:r>
              <a:rPr lang="en-NZ" sz="6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NZ" sz="6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20-24 years</a:t>
            </a:r>
          </a:p>
          <a:p>
            <a:pPr algn="ctr">
              <a:buSzPct val="25000"/>
            </a:pPr>
            <a:endParaRPr lang="en-NZ" sz="6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23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46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6" y="2367965"/>
              <a:ext cx="2709089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8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2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3763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6" y="7694832"/>
              <a:ext cx="3686167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5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4054458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5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2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4" cy="10168051"/>
            <a:chOff x="3240088" y="1070057"/>
            <a:chExt cx="6705704" cy="10168051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295,242)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32984" y="4969302"/>
              <a:ext cx="1512000" cy="15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5378" y="5190729"/>
              <a:ext cx="2479033" cy="149537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72094" y="6899571"/>
              <a:ext cx="828000" cy="4065747"/>
              <a:chOff x="4749752" y="6573585"/>
              <a:chExt cx="828000" cy="4065747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49752" y="6573585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947752" y="8552459"/>
                <a:ext cx="432000" cy="4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749752" y="7563022"/>
                <a:ext cx="828000" cy="828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821752" y="9145896"/>
                <a:ext cx="684000" cy="68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839752" y="9991332"/>
                <a:ext cx="648000" cy="648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1" y="6687193"/>
              <a:ext cx="6066971" cy="455091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423557" y="5190729"/>
              <a:ext cx="2522235" cy="1495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Shape 101"/>
            <p:cNvSpPr txBox="1"/>
            <p:nvPr/>
          </p:nvSpPr>
          <p:spPr>
            <a:xfrm>
              <a:off x="6145952" y="5087401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23,238)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272,004)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Shape 97"/>
            <p:cNvSpPr txBox="1"/>
            <p:nvPr/>
          </p:nvSpPr>
          <p:spPr>
            <a:xfrm>
              <a:off x="5913167" y="6899565"/>
              <a:ext cx="356378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custodial sentence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(6,816)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Shape 97"/>
            <p:cNvSpPr txBox="1"/>
            <p:nvPr/>
          </p:nvSpPr>
          <p:spPr>
            <a:xfrm>
              <a:off x="5913167" y="7694832"/>
              <a:ext cx="3563784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Young offenders with community sentence and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(7,230)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Shape 97"/>
            <p:cNvSpPr txBox="1"/>
            <p:nvPr/>
          </p:nvSpPr>
          <p:spPr>
            <a:xfrm>
              <a:off x="5891334" y="8675871"/>
              <a:ext cx="3737616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Jobseekers in poor health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1,740)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Shape 97"/>
            <p:cNvSpPr txBox="1"/>
            <p:nvPr/>
          </p:nvSpPr>
          <p:spPr>
            <a:xfrm>
              <a:off x="5913172" y="9372081"/>
              <a:ext cx="3504665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Sole parents not In full-time employment with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(4,641)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97"/>
            <p:cNvSpPr txBox="1"/>
            <p:nvPr/>
          </p:nvSpPr>
          <p:spPr>
            <a:xfrm>
              <a:off x="5891336" y="10237440"/>
              <a:ext cx="3737614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Long-term disability beneficiaries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4,467)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4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0088" y="1070057"/>
            <a:ext cx="6705705" cy="11159657"/>
            <a:chOff x="3240088" y="1070057"/>
            <a:chExt cx="6705705" cy="11159657"/>
          </a:xfrm>
        </p:grpSpPr>
        <p:sp>
          <p:nvSpPr>
            <p:cNvPr id="94" name="Shape 94"/>
            <p:cNvSpPr/>
            <p:nvPr/>
          </p:nvSpPr>
          <p:spPr>
            <a:xfrm>
              <a:off x="4199334" y="1070057"/>
              <a:ext cx="5400000" cy="54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240088" y="1093438"/>
              <a:ext cx="1514998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Total Population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292,842)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891339" y="4418199"/>
              <a:ext cx="2048400" cy="2048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956976" y="6695328"/>
              <a:ext cx="3652192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Teenagers with health, disability issues or special needs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6,387)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Shape 102"/>
            <p:cNvCxnSpPr/>
            <p:nvPr/>
          </p:nvCxnSpPr>
          <p:spPr>
            <a:xfrm>
              <a:off x="4644494" y="1573473"/>
              <a:ext cx="68845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6" name="Straight Connector 5"/>
            <p:cNvCxnSpPr>
              <a:endCxn id="96" idx="1"/>
            </p:cNvCxnSpPr>
            <p:nvPr/>
          </p:nvCxnSpPr>
          <p:spPr>
            <a:xfrm flipV="1">
              <a:off x="3878821" y="4718180"/>
              <a:ext cx="2312499" cy="182824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509527" y="6689478"/>
              <a:ext cx="1332000" cy="5466318"/>
              <a:chOff x="4526351" y="6573585"/>
              <a:chExt cx="1332000" cy="5466318"/>
            </a:xfrm>
            <a:solidFill>
              <a:schemeClr val="accent2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4796351" y="6573585"/>
                <a:ext cx="792000" cy="79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Shape 98"/>
              <p:cNvSpPr/>
              <p:nvPr/>
            </p:nvSpPr>
            <p:spPr>
              <a:xfrm>
                <a:off x="4742351" y="8514743"/>
                <a:ext cx="900000" cy="90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Shape 98"/>
              <p:cNvSpPr/>
              <p:nvPr/>
            </p:nvSpPr>
            <p:spPr>
              <a:xfrm>
                <a:off x="4652351" y="7400164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Shape 98"/>
              <p:cNvSpPr/>
              <p:nvPr/>
            </p:nvSpPr>
            <p:spPr>
              <a:xfrm>
                <a:off x="4580351" y="9449323"/>
                <a:ext cx="1224000" cy="1224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dash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Shape 98"/>
              <p:cNvSpPr/>
              <p:nvPr/>
            </p:nvSpPr>
            <p:spPr>
              <a:xfrm>
                <a:off x="4526351" y="10707903"/>
                <a:ext cx="1332000" cy="1332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878822" y="6546420"/>
              <a:ext cx="6066971" cy="568329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/>
            </a:p>
          </p:txBody>
        </p:sp>
        <p:cxnSp>
          <p:nvCxnSpPr>
            <p:cNvPr id="27" name="Straight Connector 26"/>
            <p:cNvCxnSpPr>
              <a:stCxn id="96" idx="7"/>
            </p:cNvCxnSpPr>
            <p:nvPr/>
          </p:nvCxnSpPr>
          <p:spPr>
            <a:xfrm>
              <a:off x="7639758" y="4718180"/>
              <a:ext cx="2306035" cy="182824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hape 97"/>
            <p:cNvSpPr txBox="1"/>
            <p:nvPr/>
          </p:nvSpPr>
          <p:spPr>
            <a:xfrm>
              <a:off x="5956976" y="7545258"/>
              <a:ext cx="3637358" cy="101487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Mental health service users with stand-down or CYF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11,598)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101"/>
            <p:cNvSpPr txBox="1"/>
            <p:nvPr/>
          </p:nvSpPr>
          <p:spPr>
            <a:xfrm>
              <a:off x="6132984" y="4901913"/>
              <a:ext cx="15327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In Any Target Population Risk Group</a:t>
              </a:r>
            </a:p>
            <a:p>
              <a:pPr algn="ctr"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42,177)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Shape 95"/>
            <p:cNvSpPr txBox="1"/>
            <p:nvPr/>
          </p:nvSpPr>
          <p:spPr>
            <a:xfrm>
              <a:off x="5646017" y="2367965"/>
              <a:ext cx="2468254" cy="812698"/>
            </a:xfrm>
            <a:prstGeom prst="rect">
              <a:avLst/>
            </a:prstGeom>
            <a:noFill/>
            <a:ln>
              <a:noFill/>
            </a:ln>
          </p:spPr>
          <p:txBody>
            <a:bodyPr lIns="135125" tIns="135125" rIns="135125" bIns="1351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Not In a Target Population Risk Group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250,665)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Shape 97"/>
            <p:cNvSpPr txBox="1"/>
            <p:nvPr/>
          </p:nvSpPr>
          <p:spPr>
            <a:xfrm>
              <a:off x="5956976" y="8642279"/>
              <a:ext cx="3652192" cy="865359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girls supported by benefits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7,974)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Shape 97"/>
            <p:cNvSpPr txBox="1"/>
            <p:nvPr/>
          </p:nvSpPr>
          <p:spPr>
            <a:xfrm>
              <a:off x="5956976" y="9624034"/>
              <a:ext cx="3570300" cy="107448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Teenage boys with Youth Justice or Corrections history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b="1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b="1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15,270)</a:t>
              </a:r>
              <a:endParaRPr lang="en-NZ" sz="1700" b="1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Shape 97"/>
            <p:cNvSpPr txBox="1"/>
            <p:nvPr/>
          </p:nvSpPr>
          <p:spPr>
            <a:xfrm>
              <a:off x="5956976" y="11099646"/>
              <a:ext cx="35703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lIns="120900" tIns="120900" rIns="120900" bIns="1209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Experienced significant childhood disadvantage</a:t>
              </a:r>
            </a:p>
            <a:p>
              <a:pPr>
                <a:lnSpc>
                  <a:spcPct val="90000"/>
                </a:lnSpc>
                <a:buClr>
                  <a:srgbClr val="FFFFFF"/>
                </a:buClr>
                <a:buSzPct val="25000"/>
              </a:pPr>
              <a:r>
                <a:rPr lang="en-NZ" sz="1700" dirty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NZ" sz="1700" dirty="0" smtClean="0">
                  <a:solidFill>
                    <a:schemeClr val="dk1"/>
                  </a:solidFill>
                  <a:latin typeface="+mn-lt"/>
                  <a:ea typeface="Helvetica Neue"/>
                  <a:cs typeface="Helvetica Neue"/>
                  <a:sym typeface="Helvetica Neue"/>
                </a:rPr>
                <a:t>17,988)</a:t>
              </a:r>
              <a:endParaRPr lang="en-NZ" sz="1700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26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y Core Palette">
      <a:dk1>
        <a:sysClr val="windowText" lastClr="000000"/>
      </a:dk1>
      <a:lt1>
        <a:srgbClr val="FFFFFF"/>
      </a:lt1>
      <a:dk2>
        <a:srgbClr val="00205B"/>
      </a:dk2>
      <a:lt2>
        <a:srgbClr val="EEECE1"/>
      </a:lt2>
      <a:accent1>
        <a:srgbClr val="0083AC"/>
      </a:accent1>
      <a:accent2>
        <a:srgbClr val="00BCE2"/>
      </a:accent2>
      <a:accent3>
        <a:srgbClr val="67A854"/>
      </a:accent3>
      <a:accent4>
        <a:srgbClr val="BCD651"/>
      </a:accent4>
      <a:accent5>
        <a:srgbClr val="F1A42D"/>
      </a:accent5>
      <a:accent6>
        <a:srgbClr val="EF966C"/>
      </a:accent6>
      <a:hlink>
        <a:srgbClr val="7F7F7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16461</TotalTime>
  <Words>4692</Words>
  <Application>Microsoft Office PowerPoint</Application>
  <PresentationFormat>Custom</PresentationFormat>
  <Paragraphs>1046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Calibri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Li</dc:creator>
  <cp:lastModifiedBy>Keith McLeod [TSY]</cp:lastModifiedBy>
  <cp:revision>95</cp:revision>
  <dcterms:modified xsi:type="dcterms:W3CDTF">2018-04-05T23:45:52Z</dcterms:modified>
</cp:coreProperties>
</file>