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968c8e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968c8e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968c8e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968c8e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968c8ee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9968c8ee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testasp.vulnwe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drive.google.com/file/d/1zxJpHETR7GdVrqIXbSy1ZfUfTpaNAFLN/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48500" y="237400"/>
            <a:ext cx="72879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TITLE- Cross Site Scripting(XSS)</a:t>
            </a:r>
            <a:endParaRPr/>
          </a:p>
        </p:txBody>
      </p:sp>
      <p:sp>
        <p:nvSpPr>
          <p:cNvPr id="141" name="Google Shape;141;p14"/>
          <p:cNvSpPr txBox="1"/>
          <p:nvPr>
            <p:ph idx="1" type="body"/>
          </p:nvPr>
        </p:nvSpPr>
        <p:spPr>
          <a:xfrm>
            <a:off x="1048475" y="870450"/>
            <a:ext cx="7287900" cy="39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Domain- vulnweb.com</a:t>
            </a:r>
            <a:br>
              <a:rPr lang="en"/>
            </a:br>
            <a:r>
              <a:rPr lang="en"/>
              <a:t>Subdomain- testasp.vulnweb.com</a:t>
            </a:r>
            <a:br>
              <a:rPr lang="en"/>
            </a:br>
            <a:r>
              <a:rPr lang="en" u="sng"/>
              <a:t>STEPS TO REPRODUCE</a:t>
            </a:r>
            <a:endParaRPr u="sng"/>
          </a:p>
          <a:p>
            <a:pPr indent="0" lvl="0" marL="0" rtl="0" algn="l">
              <a:spcBef>
                <a:spcPts val="1200"/>
              </a:spcBef>
              <a:spcAft>
                <a:spcPts val="0"/>
              </a:spcAft>
              <a:buNone/>
            </a:pPr>
            <a:r>
              <a:rPr lang="en"/>
              <a:t>1. Go to website </a:t>
            </a:r>
            <a:r>
              <a:rPr lang="en" u="sng">
                <a:solidFill>
                  <a:schemeClr val="hlink"/>
                </a:solidFill>
                <a:hlinkClick r:id="rId3"/>
              </a:rPr>
              <a:t>http://testasp.vulnweb.com/</a:t>
            </a:r>
            <a:r>
              <a:rPr lang="en"/>
              <a:t> </a:t>
            </a:r>
            <a:br>
              <a:rPr lang="en"/>
            </a:br>
            <a:r>
              <a:rPr lang="en"/>
              <a:t>2. Then click on search option in the top menu.</a:t>
            </a:r>
            <a:br>
              <a:rPr lang="en"/>
            </a:br>
            <a:r>
              <a:rPr lang="en"/>
              <a:t>3. Type </a:t>
            </a:r>
            <a:r>
              <a:rPr lang="en" sz="1000">
                <a:solidFill>
                  <a:srgbClr val="C9D1D9"/>
                </a:solidFill>
                <a:latin typeface="Courier New"/>
                <a:ea typeface="Courier New"/>
                <a:cs typeface="Courier New"/>
                <a:sym typeface="Courier New"/>
              </a:rPr>
              <a:t>&lt;script src=1 href=1 onerror="javascript:alert(1)"&gt;&lt;/script&gt; </a:t>
            </a:r>
            <a:r>
              <a:rPr lang="en"/>
              <a:t> in the search box.</a:t>
            </a:r>
            <a:br>
              <a:rPr lang="en"/>
            </a:br>
            <a:r>
              <a:rPr lang="en"/>
              <a:t>4. A prompt screen will appear with an  error of 1.</a:t>
            </a:r>
            <a:endParaRPr/>
          </a:p>
          <a:p>
            <a:pPr indent="0" lvl="0" marL="0" rtl="0" algn="l">
              <a:spcBef>
                <a:spcPts val="1200"/>
              </a:spcBef>
              <a:spcAft>
                <a:spcPts val="0"/>
              </a:spcAft>
              <a:buNone/>
            </a:pPr>
            <a:r>
              <a:rPr lang="en" u="sng"/>
              <a:t>IMPACT</a:t>
            </a:r>
            <a:br>
              <a:rPr lang="en" u="sng"/>
            </a:br>
            <a:r>
              <a:rPr lang="en"/>
              <a:t>The impact of XSS vulnerability on a web application can vary depending on the specific attack.  By executing script code, attacker’s can steal session cookies and perform session hijacking to impersonate the victim or take over their account. It can lead to the disclosure of sensitive data, CSRF () attacks or even malware installation.</a:t>
            </a:r>
            <a:endParaRPr/>
          </a:p>
          <a:p>
            <a:pPr indent="0" lvl="0" marL="0" rtl="0" algn="l">
              <a:spcBef>
                <a:spcPts val="1200"/>
              </a:spcBef>
              <a:spcAft>
                <a:spcPts val="1200"/>
              </a:spcAft>
              <a:buNone/>
            </a:pPr>
            <a:r>
              <a:rPr lang="en" u="sng"/>
              <a:t>PREVENTION</a:t>
            </a:r>
            <a:br>
              <a:rPr lang="en" u="sng"/>
            </a:br>
            <a:r>
              <a:rPr lang="en"/>
              <a:t>Utilization of Content Security Policy provides additional levels of protection and mitigation against XSS attempts and encoding output to prevent potentially malicious user-provided data from triggering automatic load and execute behaviour by a browser.</a:t>
            </a:r>
            <a:br>
              <a:rPr lang="en"/>
            </a:b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PoC</a:t>
            </a:r>
            <a:endParaRPr/>
          </a:p>
        </p:txBody>
      </p:sp>
      <p:pic>
        <p:nvPicPr>
          <p:cNvPr id="147" name="Google Shape;147;p15"/>
          <p:cNvPicPr preferRelativeResize="0"/>
          <p:nvPr/>
        </p:nvPicPr>
        <p:blipFill rotWithShape="1">
          <a:blip r:embed="rId3">
            <a:alphaModFix/>
          </a:blip>
          <a:srcRect b="0" l="4979" r="0" t="-4416"/>
          <a:stretch/>
        </p:blipFill>
        <p:spPr>
          <a:xfrm>
            <a:off x="415627" y="0"/>
            <a:ext cx="7876099" cy="4305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Video Demonstration</a:t>
            </a:r>
            <a:endParaRPr/>
          </a:p>
        </p:txBody>
      </p:sp>
      <p:pic>
        <p:nvPicPr>
          <p:cNvPr id="153" name="Google Shape;153;p16" title="Video_21-08-15_21-43-21.mp4">
            <a:hlinkClick r:id="rId3"/>
          </p:cNvPr>
          <p:cNvPicPr preferRelativeResize="0"/>
          <p:nvPr/>
        </p:nvPicPr>
        <p:blipFill>
          <a:blip r:embed="rId4">
            <a:alphaModFix/>
          </a:blip>
          <a:stretch>
            <a:fillRect/>
          </a:stretch>
        </p:blipFill>
        <p:spPr>
          <a:xfrm>
            <a:off x="773838" y="152400"/>
            <a:ext cx="7596325" cy="40085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