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57" r:id="rId6"/>
    <p:sldId id="258" r:id="rId7"/>
    <p:sldId id="259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E5EE6-CF2A-4DA0-840E-2706B6D12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A43B89-5E39-4E2C-8192-A076BF59D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E5D867-20F5-4C85-B032-374D6A08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D0FDEF-79CC-456E-A918-93CF5B54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74C24-B7DB-4636-B782-1A472510F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AEDE6-9009-4EB3-80A3-C6539161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2D8E16-E7D2-410F-9B93-EF8DF1719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4D04C-CA8B-4BD1-B0DB-656271F6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45D818-1847-4F4A-8CDA-E77F2704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8A295-0BC9-4181-BD8E-7899A5ED2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184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789403-871A-4161-8AAB-55B511838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61DB2F-A54A-4B81-AEA1-B14959DB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9BCFF8-35C2-4A43-8A12-C3B148D7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926DB-4419-41CA-9EEF-062F4999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C84C7A-1909-49CC-9DD8-37D21AC8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3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592C2-B2DA-4DCD-A93C-6B1B8C752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97AB8-5747-42F6-9AB8-BCB423AC1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B7C68-6DD1-4F0C-BD3D-49DB8FBB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A710A-7D39-4839-9787-A1129442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17623D-33FC-4EB9-B40E-BA9288AA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495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6822D-E86F-4581-9742-CDE019BF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C933-2812-413C-B1D0-DABACED5A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C6F555-9D0E-409E-BA00-41F16AD6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11E6C-62AF-4872-9440-A3F11B288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8CFF3-ABF2-451B-8336-C19C43D2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28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C9B5D-4612-469A-8D19-5A2FD1F12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53814-084D-4360-A123-41DCFCD18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4D8647-CB07-4201-8A3E-F05EF4BD6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8758BA-BAE4-400D-A98F-0ED0973B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542653-B65D-4AEB-9BD5-25227A081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06E6F9-ECBE-4E38-8115-F22D377D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36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7BEE7-3C95-45C5-AFCD-7E125F92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EA591-D547-4195-8E3C-93D2B00DA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BD89F1-D248-40B3-98A4-C8B329CC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26DA4CB-0C3F-46D9-8410-6096E798F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151DAB-B0C6-400E-A921-3DC0D9E54D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9E34E1-5175-4E87-9B7D-D5796039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8DB270-E381-4CAE-8A7F-79A0E7A84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EDDB88-E63D-473F-A5AB-1CCCFB58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10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60F40-F310-4A78-8ED3-97E29E09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26D4E5-7EEC-4D2C-891E-C4F6459A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DFB5A7-F163-4AF9-8DE1-DA3A1F4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AEBFAB3-6E18-42EA-9BFF-6F9C825AD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55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3C859A-C457-413D-B45B-088A508E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221A87-7CDE-498D-A1A3-8BCA9AAD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20CA14-667E-4DB4-B851-F7F528FAD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92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21B86-183F-418E-A7CF-95081B1DE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B2F50-A3A6-47FE-B8D2-B3000627E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6D0EC7-6D4C-4C10-87A3-0A42B7FD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EA1349-CEAF-4A7A-AF48-C89762C38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4930D9-DA62-40DE-9661-64834DBE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F13223-ADA7-43A3-A316-D304AB99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1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DC06A-9898-4820-B682-D6C90852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910C7C-0075-4048-B53D-684D2F181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09239D-3BEF-41F7-969F-230C059FA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C0E7DF-C3AC-46AE-9112-B243214E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FE4570-A248-48E6-BF01-8B2F49E7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368216-6C88-45E1-B93A-170D73B4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34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4AE9F9-176E-407C-B9F9-B3AD5E26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0DCF8B-F912-436D-9A73-53378DF8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4DBC2-16AD-4C0F-93F6-52C24AC1BE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781BB-09C4-4008-83D7-6A561E0516EE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35D2DF-D946-48BD-B8D5-F4106EAC5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571CC-DDC7-4C28-B5C3-0F9A52F0B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17062-5BA5-4329-A3F9-A0EB7D0483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0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9C4DF-AD2A-4FB4-9B5F-B3857374DB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架构设计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710AF9-2905-48B1-8515-3E9FF3925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无人值守图书馆</a:t>
            </a:r>
          </a:p>
        </p:txBody>
      </p:sp>
    </p:spTree>
    <p:extLst>
      <p:ext uri="{BB962C8B-B14F-4D97-AF65-F5344CB8AC3E}">
        <p14:creationId xmlns:p14="http://schemas.microsoft.com/office/powerpoint/2010/main" val="2190134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9">
            <a:extLst>
              <a:ext uri="{FF2B5EF4-FFF2-40B4-BE49-F238E27FC236}">
                <a16:creationId xmlns:a16="http://schemas.microsoft.com/office/drawing/2014/main" id="{B6DF4A9C-ED20-4C71-9EB0-56F45ED92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049466"/>
              </p:ext>
            </p:extLst>
          </p:nvPr>
        </p:nvGraphicFramePr>
        <p:xfrm>
          <a:off x="2032000" y="971137"/>
          <a:ext cx="81279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51557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8987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015766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借阅表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7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00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borrowDate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借阅时间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5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returnDate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DATETIME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归还时间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0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5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isbn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varchar(10)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书籍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39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A218D-7AAE-4B89-AE2C-8C315914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5919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入口和身份验证：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设置自动刷卡机或人脸识别系统，以确保只有注册用户可以进入图书馆。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空间布局：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将图书馆分为特定区域，如阅览区、借阅区和自习区。确保空间布局合理，方便用户取书和阅读。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智能书架：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 </a:t>
            </a:r>
            <a:r>
              <a:rPr lang="en-US" altLang="zh-CN" dirty="0"/>
              <a:t>RFID </a:t>
            </a:r>
            <a:r>
              <a:rPr lang="zh-CN" altLang="en-US" dirty="0"/>
              <a:t>技术实现书籍的自动识别和管理。用户自助借还书可以通过扫二维码或 </a:t>
            </a:r>
            <a:r>
              <a:rPr lang="en-US" altLang="zh-CN" dirty="0"/>
              <a:t>RFID </a:t>
            </a:r>
            <a:r>
              <a:rPr lang="zh-CN" altLang="en-US" dirty="0"/>
              <a:t>标签完成。</a:t>
            </a:r>
          </a:p>
        </p:txBody>
      </p:sp>
    </p:spTree>
    <p:extLst>
      <p:ext uri="{BB962C8B-B14F-4D97-AF65-F5344CB8AC3E}">
        <p14:creationId xmlns:p14="http://schemas.microsoft.com/office/powerpoint/2010/main" val="1481651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A218D-7AAE-4B89-AE2C-8C315914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5919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监控系统：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部署监控摄像头，确保图书馆内的安全，防止盗窃和破坏行为。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5.</a:t>
            </a:r>
            <a:r>
              <a:rPr lang="zh-CN" altLang="en-US" dirty="0"/>
              <a:t>自助借还机：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设计自助借还书机，方便用户在不需要人工干预的情况下完成借阅流程。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</a:t>
            </a:r>
            <a:r>
              <a:rPr lang="zh-CN" altLang="en-US" dirty="0"/>
              <a:t>图书管理系统：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采用云计算和大数据技术，优化图书的管理、借阅和归还流程，提供实时数据分析。</a:t>
            </a:r>
          </a:p>
        </p:txBody>
      </p:sp>
    </p:spTree>
    <p:extLst>
      <p:ext uri="{BB962C8B-B14F-4D97-AF65-F5344CB8AC3E}">
        <p14:creationId xmlns:p14="http://schemas.microsoft.com/office/powerpoint/2010/main" val="126289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A218D-7AAE-4B89-AE2C-8C3159144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175"/>
            <a:ext cx="10515600" cy="5919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7.</a:t>
            </a:r>
            <a:r>
              <a:rPr lang="zh-CN" altLang="en-US" dirty="0"/>
              <a:t>用户服务系统：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提供在线查询、预约和咨询服务，可以通过手机应用程序或网站实现。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8.</a:t>
            </a:r>
            <a:r>
              <a:rPr lang="zh-CN" altLang="en-US" dirty="0"/>
              <a:t>舒适的阅读环境：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考虑自然采光与通风，提供舒适的座椅和桌子，营造良好的阅读氛围。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9.</a:t>
            </a:r>
            <a:r>
              <a:rPr lang="zh-CN" altLang="en-US" dirty="0"/>
              <a:t>持续系统维护：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定期检查和维护设备，确保所有系统正常运行，以提升用户体验。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90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D52C1-ECD3-4AB8-8DAF-A63B04AB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900" cy="4921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业务架构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063C39-77FD-4264-9367-B3057B88B7B3}"/>
              </a:ext>
            </a:extLst>
          </p:cNvPr>
          <p:cNvSpPr/>
          <p:nvPr/>
        </p:nvSpPr>
        <p:spPr>
          <a:xfrm>
            <a:off x="552434" y="1176337"/>
            <a:ext cx="1888240" cy="11906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读者注册账号，进入图书馆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3B8A1A-2ADD-402C-B43C-32ACB4A6008F}"/>
              </a:ext>
            </a:extLst>
          </p:cNvPr>
          <p:cNvSpPr/>
          <p:nvPr/>
        </p:nvSpPr>
        <p:spPr>
          <a:xfrm>
            <a:off x="2779904" y="1176334"/>
            <a:ext cx="1888240" cy="11906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读者使用图书管理系统查询所需书籍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86F62D9-E173-4F48-9224-8C2EE467AEEA}"/>
              </a:ext>
            </a:extLst>
          </p:cNvPr>
          <p:cNvSpPr/>
          <p:nvPr/>
        </p:nvSpPr>
        <p:spPr>
          <a:xfrm>
            <a:off x="644063" y="2560075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账户信息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62AF9D1-E5D0-4EAC-9C65-9826B931D24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440674" y="1771647"/>
            <a:ext cx="339230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97150515-8119-48D6-978E-27BB43ADB4F8}"/>
              </a:ext>
            </a:extLst>
          </p:cNvPr>
          <p:cNvSpPr/>
          <p:nvPr/>
        </p:nvSpPr>
        <p:spPr>
          <a:xfrm>
            <a:off x="7234847" y="1176335"/>
            <a:ext cx="1888241" cy="11906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读者使用图书管理系统借阅书籍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3A7E2DF-E8FD-4C0E-95D5-78DCAB0AA21C}"/>
              </a:ext>
            </a:extLst>
          </p:cNvPr>
          <p:cNvSpPr/>
          <p:nvPr/>
        </p:nvSpPr>
        <p:spPr>
          <a:xfrm>
            <a:off x="9462318" y="1176335"/>
            <a:ext cx="1888241" cy="11906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读者使用图书管理系统归还书籍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97FAADB-32E9-4292-B9E9-0C94D200F659}"/>
              </a:ext>
            </a:extLst>
          </p:cNvPr>
          <p:cNvCxnSpPr>
            <a:stCxn id="10" idx="3"/>
            <a:endCxn id="20" idx="1"/>
          </p:cNvCxnSpPr>
          <p:nvPr/>
        </p:nvCxnSpPr>
        <p:spPr>
          <a:xfrm>
            <a:off x="9123088" y="1771648"/>
            <a:ext cx="3392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CEADD2C-697D-402F-8047-BD8FDB4C9E3C}"/>
              </a:ext>
            </a:extLst>
          </p:cNvPr>
          <p:cNvSpPr/>
          <p:nvPr/>
        </p:nvSpPr>
        <p:spPr>
          <a:xfrm>
            <a:off x="2871534" y="2560075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图书名称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2EC8B09-5B14-4248-9AEA-97D6B08DF2D9}"/>
              </a:ext>
            </a:extLst>
          </p:cNvPr>
          <p:cNvSpPr/>
          <p:nvPr/>
        </p:nvSpPr>
        <p:spPr>
          <a:xfrm>
            <a:off x="2871533" y="4917511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图书位置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3047067-4275-4D77-B3F8-273002FFE3E8}"/>
              </a:ext>
            </a:extLst>
          </p:cNvPr>
          <p:cNvSpPr/>
          <p:nvPr/>
        </p:nvSpPr>
        <p:spPr>
          <a:xfrm>
            <a:off x="2871533" y="3345887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图书作者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8710FAE-E277-4C16-B499-79FC865C4CB1}"/>
              </a:ext>
            </a:extLst>
          </p:cNvPr>
          <p:cNvSpPr/>
          <p:nvPr/>
        </p:nvSpPr>
        <p:spPr>
          <a:xfrm>
            <a:off x="2871533" y="4131699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图书版本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67AC02E-5272-4A0C-80B8-D0312ABE39AF}"/>
              </a:ext>
            </a:extLst>
          </p:cNvPr>
          <p:cNvSpPr/>
          <p:nvPr/>
        </p:nvSpPr>
        <p:spPr>
          <a:xfrm>
            <a:off x="7326476" y="2560075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已借阅图书数量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692F437-6EEE-447A-AF54-A22359F3C1C2}"/>
              </a:ext>
            </a:extLst>
          </p:cNvPr>
          <p:cNvSpPr/>
          <p:nvPr/>
        </p:nvSpPr>
        <p:spPr>
          <a:xfrm>
            <a:off x="9553947" y="2560075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图书编码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BCFD45-F9D7-4303-BDDE-F3AF3194C1CB}"/>
              </a:ext>
            </a:extLst>
          </p:cNvPr>
          <p:cNvSpPr/>
          <p:nvPr/>
        </p:nvSpPr>
        <p:spPr>
          <a:xfrm>
            <a:off x="5007376" y="1176335"/>
            <a:ext cx="1888240" cy="119062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读者在图书馆内借阅书籍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C56A609-8994-4A0A-904F-1878859CF9A7}"/>
              </a:ext>
            </a:extLst>
          </p:cNvPr>
          <p:cNvCxnSpPr>
            <a:cxnSpLocks/>
            <a:stCxn id="6" idx="3"/>
            <a:endCxn id="33" idx="1"/>
          </p:cNvCxnSpPr>
          <p:nvPr/>
        </p:nvCxnSpPr>
        <p:spPr>
          <a:xfrm>
            <a:off x="4668144" y="1771647"/>
            <a:ext cx="3392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BFB9670-ADFD-44CB-8613-C9EEF03D8CA6}"/>
              </a:ext>
            </a:extLst>
          </p:cNvPr>
          <p:cNvCxnSpPr>
            <a:stCxn id="33" idx="3"/>
            <a:endCxn id="10" idx="1"/>
          </p:cNvCxnSpPr>
          <p:nvPr/>
        </p:nvCxnSpPr>
        <p:spPr>
          <a:xfrm>
            <a:off x="6895616" y="1771648"/>
            <a:ext cx="339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2525B876-2BB7-4443-98E8-A3392EF00E21}"/>
              </a:ext>
            </a:extLst>
          </p:cNvPr>
          <p:cNvSpPr/>
          <p:nvPr/>
        </p:nvSpPr>
        <p:spPr>
          <a:xfrm>
            <a:off x="5099005" y="2560075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监控系统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A72DFE8-E374-4717-AA69-AA31896D4BED}"/>
              </a:ext>
            </a:extLst>
          </p:cNvPr>
          <p:cNvSpPr/>
          <p:nvPr/>
        </p:nvSpPr>
        <p:spPr>
          <a:xfrm>
            <a:off x="644062" y="3345887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人脸识别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C009622-1F63-4A0F-B51D-87107366E800}"/>
              </a:ext>
            </a:extLst>
          </p:cNvPr>
          <p:cNvSpPr/>
          <p:nvPr/>
        </p:nvSpPr>
        <p:spPr>
          <a:xfrm>
            <a:off x="644062" y="4131699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支付押金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FE9018E-E806-46CE-9039-A3FC28E309F3}"/>
              </a:ext>
            </a:extLst>
          </p:cNvPr>
          <p:cNvSpPr/>
          <p:nvPr/>
        </p:nvSpPr>
        <p:spPr>
          <a:xfrm>
            <a:off x="9553947" y="4131699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支付罚款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98D34A35-785E-4DC5-9D53-13C9F25B01D1}"/>
              </a:ext>
            </a:extLst>
          </p:cNvPr>
          <p:cNvSpPr/>
          <p:nvPr/>
        </p:nvSpPr>
        <p:spPr>
          <a:xfrm>
            <a:off x="9553947" y="3345887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延长借阅时间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4F19C93-0715-45C2-BE83-F98CEF0DCD64}"/>
              </a:ext>
            </a:extLst>
          </p:cNvPr>
          <p:cNvSpPr/>
          <p:nvPr/>
        </p:nvSpPr>
        <p:spPr>
          <a:xfrm>
            <a:off x="5099005" y="3345887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检查图书状态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765648B1-9511-4641-8F4D-F5027C6F47B9}"/>
              </a:ext>
            </a:extLst>
          </p:cNvPr>
          <p:cNvSpPr/>
          <p:nvPr/>
        </p:nvSpPr>
        <p:spPr>
          <a:xfrm>
            <a:off x="7326476" y="3345887"/>
            <a:ext cx="1704981" cy="52863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借阅时长</a:t>
            </a:r>
          </a:p>
        </p:txBody>
      </p:sp>
    </p:spTree>
    <p:extLst>
      <p:ext uri="{BB962C8B-B14F-4D97-AF65-F5344CB8AC3E}">
        <p14:creationId xmlns:p14="http://schemas.microsoft.com/office/powerpoint/2010/main" val="800326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D52C1-ECD3-4AB8-8DAF-A63B04AB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900" cy="4921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应用架构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C4020A6-A01A-4549-B395-A8EF72C97B5C}"/>
              </a:ext>
            </a:extLst>
          </p:cNvPr>
          <p:cNvSpPr/>
          <p:nvPr/>
        </p:nvSpPr>
        <p:spPr>
          <a:xfrm>
            <a:off x="590550" y="1133475"/>
            <a:ext cx="11172825" cy="704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业务前台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50ED0D-8C10-4759-91BE-E533DF84ABDC}"/>
              </a:ext>
            </a:extLst>
          </p:cNvPr>
          <p:cNvSpPr/>
          <p:nvPr/>
        </p:nvSpPr>
        <p:spPr>
          <a:xfrm>
            <a:off x="1800224" y="1238250"/>
            <a:ext cx="2038351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读者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11F7FF5-CBEC-4F6F-B395-42E9BEB9378E}"/>
              </a:ext>
            </a:extLst>
          </p:cNvPr>
          <p:cNvSpPr/>
          <p:nvPr/>
        </p:nvSpPr>
        <p:spPr>
          <a:xfrm>
            <a:off x="6619875" y="1238250"/>
            <a:ext cx="2038351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管理员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82CC00-4C6A-4E01-AB44-AA0CD5D78A5C}"/>
              </a:ext>
            </a:extLst>
          </p:cNvPr>
          <p:cNvSpPr/>
          <p:nvPr/>
        </p:nvSpPr>
        <p:spPr>
          <a:xfrm>
            <a:off x="590550" y="2105024"/>
            <a:ext cx="11172825" cy="1634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业务中台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BA0E868-3507-4CF9-8765-F8C082203916}"/>
              </a:ext>
            </a:extLst>
          </p:cNvPr>
          <p:cNvSpPr/>
          <p:nvPr/>
        </p:nvSpPr>
        <p:spPr>
          <a:xfrm>
            <a:off x="1800222" y="2230692"/>
            <a:ext cx="2038351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读者信息管理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B2FFD56-2944-4411-BAB8-A17DF8F97F29}"/>
              </a:ext>
            </a:extLst>
          </p:cNvPr>
          <p:cNvSpPr/>
          <p:nvPr/>
        </p:nvSpPr>
        <p:spPr>
          <a:xfrm>
            <a:off x="4210048" y="2230692"/>
            <a:ext cx="2038351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借阅书籍管理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4CA1BC5-7DC3-49C6-A5E6-4F086C679ECA}"/>
              </a:ext>
            </a:extLst>
          </p:cNvPr>
          <p:cNvSpPr/>
          <p:nvPr/>
        </p:nvSpPr>
        <p:spPr>
          <a:xfrm>
            <a:off x="6619874" y="2230692"/>
            <a:ext cx="2038351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书籍管理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B2525E5-C02F-49AC-BDB6-F3508320FEE5}"/>
              </a:ext>
            </a:extLst>
          </p:cNvPr>
          <p:cNvSpPr/>
          <p:nvPr/>
        </p:nvSpPr>
        <p:spPr>
          <a:xfrm>
            <a:off x="9029700" y="2230692"/>
            <a:ext cx="2038351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防盗管理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CC59410-8F20-4674-8854-9EB561B7C941}"/>
              </a:ext>
            </a:extLst>
          </p:cNvPr>
          <p:cNvSpPr/>
          <p:nvPr/>
        </p:nvSpPr>
        <p:spPr>
          <a:xfrm>
            <a:off x="6619873" y="3097467"/>
            <a:ext cx="2038351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472272-9076-4FFF-9C31-1305A2F0C8F8}"/>
              </a:ext>
            </a:extLst>
          </p:cNvPr>
          <p:cNvSpPr/>
          <p:nvPr/>
        </p:nvSpPr>
        <p:spPr>
          <a:xfrm>
            <a:off x="590550" y="4006720"/>
            <a:ext cx="11172825" cy="1636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基础服务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0576BA6C-6A48-4208-8C0D-E4C36E2D5BE7}"/>
              </a:ext>
            </a:extLst>
          </p:cNvPr>
          <p:cNvSpPr/>
          <p:nvPr/>
        </p:nvSpPr>
        <p:spPr>
          <a:xfrm>
            <a:off x="1800223" y="4210433"/>
            <a:ext cx="1521697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用户注册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DDE82DE-B6B6-4D77-A1D7-6684232C10C7}"/>
              </a:ext>
            </a:extLst>
          </p:cNvPr>
          <p:cNvSpPr/>
          <p:nvPr/>
        </p:nvSpPr>
        <p:spPr>
          <a:xfrm>
            <a:off x="3607667" y="4210433"/>
            <a:ext cx="1521698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自助借</a:t>
            </a:r>
            <a:r>
              <a:rPr lang="en-US" altLang="zh-CN" dirty="0"/>
              <a:t>/</a:t>
            </a:r>
            <a:r>
              <a:rPr lang="zh-CN" altLang="en-US" dirty="0"/>
              <a:t>还书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A23A611-656A-4A64-B8B4-0BF5C55EB8B6}"/>
              </a:ext>
            </a:extLst>
          </p:cNvPr>
          <p:cNvSpPr/>
          <p:nvPr/>
        </p:nvSpPr>
        <p:spPr>
          <a:xfrm>
            <a:off x="5416113" y="4210433"/>
            <a:ext cx="1521697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座位预约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789E920-5459-40BE-B6CA-E2F5B6AC0113}"/>
              </a:ext>
            </a:extLst>
          </p:cNvPr>
          <p:cNvSpPr/>
          <p:nvPr/>
        </p:nvSpPr>
        <p:spPr>
          <a:xfrm>
            <a:off x="7224558" y="4210433"/>
            <a:ext cx="1521696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网络连接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274F0D03-8CC8-41FD-9110-2B9D20F899D9}"/>
              </a:ext>
            </a:extLst>
          </p:cNvPr>
          <p:cNvSpPr/>
          <p:nvPr/>
        </p:nvSpPr>
        <p:spPr>
          <a:xfrm>
            <a:off x="9029700" y="4183854"/>
            <a:ext cx="1521696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安全监控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12EC043-FA2B-4106-A149-93E76C44F38D}"/>
              </a:ext>
            </a:extLst>
          </p:cNvPr>
          <p:cNvSpPr/>
          <p:nvPr/>
        </p:nvSpPr>
        <p:spPr>
          <a:xfrm>
            <a:off x="3607669" y="4957070"/>
            <a:ext cx="1521696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自助查询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5980866-5634-4D14-80AA-FE00FFF953E5}"/>
              </a:ext>
            </a:extLst>
          </p:cNvPr>
          <p:cNvSpPr/>
          <p:nvPr/>
        </p:nvSpPr>
        <p:spPr>
          <a:xfrm>
            <a:off x="1800222" y="4957070"/>
            <a:ext cx="1521697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反馈系统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EE3652B-4574-4AA5-A0D1-772B0E6FD354}"/>
              </a:ext>
            </a:extLst>
          </p:cNvPr>
          <p:cNvSpPr/>
          <p:nvPr/>
        </p:nvSpPr>
        <p:spPr>
          <a:xfrm>
            <a:off x="590550" y="5909723"/>
            <a:ext cx="11172825" cy="704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数据存储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F9EDCB4-93A6-444B-88E8-EFE00F07BC61}"/>
              </a:ext>
            </a:extLst>
          </p:cNvPr>
          <p:cNvSpPr/>
          <p:nvPr/>
        </p:nvSpPr>
        <p:spPr>
          <a:xfrm>
            <a:off x="1800222" y="6014498"/>
            <a:ext cx="1521697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用户库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3BF189B-E800-40B1-88FD-5D50A6D929F2}"/>
              </a:ext>
            </a:extLst>
          </p:cNvPr>
          <p:cNvSpPr/>
          <p:nvPr/>
        </p:nvSpPr>
        <p:spPr>
          <a:xfrm>
            <a:off x="3607668" y="6014498"/>
            <a:ext cx="1521697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图书库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C052012A-0073-499C-B091-D741C330B6E9}"/>
              </a:ext>
            </a:extLst>
          </p:cNvPr>
          <p:cNvSpPr/>
          <p:nvPr/>
        </p:nvSpPr>
        <p:spPr>
          <a:xfrm>
            <a:off x="5416113" y="6014498"/>
            <a:ext cx="1521697" cy="4953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借阅库</a:t>
            </a:r>
          </a:p>
        </p:txBody>
      </p:sp>
    </p:spTree>
    <p:extLst>
      <p:ext uri="{BB962C8B-B14F-4D97-AF65-F5344CB8AC3E}">
        <p14:creationId xmlns:p14="http://schemas.microsoft.com/office/powerpoint/2010/main" val="250946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CD52C1-ECD3-4AB8-8DAF-A63B04AB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29900" cy="4921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数据架构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7E047C3-1D6F-42C3-B68F-63E0DDB29CCE}"/>
              </a:ext>
            </a:extLst>
          </p:cNvPr>
          <p:cNvSpPr/>
          <p:nvPr/>
        </p:nvSpPr>
        <p:spPr>
          <a:xfrm>
            <a:off x="590550" y="2634745"/>
            <a:ext cx="11172825" cy="19538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数据层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D6AC35E-B7A5-4232-A19C-504F5CDCD576}"/>
              </a:ext>
            </a:extLst>
          </p:cNvPr>
          <p:cNvSpPr/>
          <p:nvPr/>
        </p:nvSpPr>
        <p:spPr>
          <a:xfrm>
            <a:off x="1563329" y="2828626"/>
            <a:ext cx="2625213" cy="15731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6A91DF-B6FF-40DA-861F-A0AAE78A24A5}"/>
              </a:ext>
            </a:extLst>
          </p:cNvPr>
          <p:cNvSpPr/>
          <p:nvPr/>
        </p:nvSpPr>
        <p:spPr>
          <a:xfrm>
            <a:off x="1769806" y="3162923"/>
            <a:ext cx="2231923" cy="10520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ID</a:t>
            </a:r>
            <a:r>
              <a:rPr lang="zh-CN" altLang="en-US" dirty="0"/>
              <a:t>、姓名、联系方式、密码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3A03917-F7AA-404C-8A53-11EB8F12688A}"/>
              </a:ext>
            </a:extLst>
          </p:cNvPr>
          <p:cNvSpPr/>
          <p:nvPr/>
        </p:nvSpPr>
        <p:spPr>
          <a:xfrm>
            <a:off x="4508090" y="2828626"/>
            <a:ext cx="2625213" cy="15731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书籍表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0EA51A-A62B-423C-B25B-ACFB8C448192}"/>
              </a:ext>
            </a:extLst>
          </p:cNvPr>
          <p:cNvSpPr/>
          <p:nvPr/>
        </p:nvSpPr>
        <p:spPr>
          <a:xfrm>
            <a:off x="4714567" y="3162923"/>
            <a:ext cx="2231923" cy="10520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书名、作者、</a:t>
            </a:r>
            <a:r>
              <a:rPr lang="en-US" altLang="zh-CN"/>
              <a:t>ISBN</a:t>
            </a:r>
            <a:r>
              <a:rPr lang="zh-CN" altLang="en-US"/>
              <a:t>、分类、库存量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259361A-1A57-4EB3-B4F3-43A0488B6A28}"/>
              </a:ext>
            </a:extLst>
          </p:cNvPr>
          <p:cNvSpPr/>
          <p:nvPr/>
        </p:nvSpPr>
        <p:spPr>
          <a:xfrm>
            <a:off x="7452851" y="2828626"/>
            <a:ext cx="2625213" cy="1573161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借阅表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C2383E2-2BB8-4345-8D81-07CF76B91695}"/>
              </a:ext>
            </a:extLst>
          </p:cNvPr>
          <p:cNvSpPr/>
          <p:nvPr/>
        </p:nvSpPr>
        <p:spPr>
          <a:xfrm>
            <a:off x="7659328" y="3162923"/>
            <a:ext cx="2231923" cy="10520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借阅时间、归还时间、用户</a:t>
            </a:r>
            <a:r>
              <a:rPr lang="en-US" altLang="zh-CN"/>
              <a:t>ID</a:t>
            </a:r>
            <a:r>
              <a:rPr lang="zh-CN" altLang="en-US"/>
              <a:t>、书籍</a:t>
            </a:r>
            <a:r>
              <a:rPr lang="en-US" altLang="zh-CN"/>
              <a:t>ID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55E2F6-4967-46B1-BE75-45EA00B0B788}"/>
              </a:ext>
            </a:extLst>
          </p:cNvPr>
          <p:cNvSpPr/>
          <p:nvPr/>
        </p:nvSpPr>
        <p:spPr>
          <a:xfrm>
            <a:off x="590550" y="1051131"/>
            <a:ext cx="11172825" cy="598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应用层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B3E04D-1EC9-49A7-A9F7-E46E7DE1D6C9}"/>
              </a:ext>
            </a:extLst>
          </p:cNvPr>
          <p:cNvSpPr/>
          <p:nvPr/>
        </p:nvSpPr>
        <p:spPr>
          <a:xfrm>
            <a:off x="590550" y="1842938"/>
            <a:ext cx="11172825" cy="5988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接口层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D176526-A2D1-465D-8104-8292F1AA88FA}"/>
              </a:ext>
            </a:extLst>
          </p:cNvPr>
          <p:cNvSpPr/>
          <p:nvPr/>
        </p:nvSpPr>
        <p:spPr>
          <a:xfrm>
            <a:off x="3775589" y="1101139"/>
            <a:ext cx="1877961" cy="4988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自助借还系统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E6CF77F-8CBC-4C15-8AEC-9D45213DF97C}"/>
              </a:ext>
            </a:extLst>
          </p:cNvPr>
          <p:cNvSpPr/>
          <p:nvPr/>
        </p:nvSpPr>
        <p:spPr>
          <a:xfrm>
            <a:off x="5987846" y="1101139"/>
            <a:ext cx="1877961" cy="4988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查询系统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DB72962-C448-48B1-BD25-8320D734F3FE}"/>
              </a:ext>
            </a:extLst>
          </p:cNvPr>
          <p:cNvSpPr/>
          <p:nvPr/>
        </p:nvSpPr>
        <p:spPr>
          <a:xfrm>
            <a:off x="1563328" y="1892945"/>
            <a:ext cx="1877961" cy="4988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用户注册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36341A5-4A2E-4BD0-A7DF-6E9F3CC80A4C}"/>
              </a:ext>
            </a:extLst>
          </p:cNvPr>
          <p:cNvSpPr/>
          <p:nvPr/>
        </p:nvSpPr>
        <p:spPr>
          <a:xfrm>
            <a:off x="1563328" y="1107440"/>
            <a:ext cx="1877961" cy="4988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用户注册系统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BC6A77E-1D7B-4179-8094-F66E2274C779}"/>
              </a:ext>
            </a:extLst>
          </p:cNvPr>
          <p:cNvSpPr/>
          <p:nvPr/>
        </p:nvSpPr>
        <p:spPr>
          <a:xfrm>
            <a:off x="3795248" y="1892944"/>
            <a:ext cx="1877961" cy="4988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</a:t>
            </a:r>
            <a:r>
              <a:rPr lang="en-US" altLang="zh-CN" dirty="0"/>
              <a:t>/</a:t>
            </a:r>
            <a:r>
              <a:rPr lang="zh-CN" altLang="en-US" dirty="0"/>
              <a:t>还书籍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A91CDBF-E0EE-4027-ACFB-450C08C2605C}"/>
              </a:ext>
            </a:extLst>
          </p:cNvPr>
          <p:cNvSpPr/>
          <p:nvPr/>
        </p:nvSpPr>
        <p:spPr>
          <a:xfrm>
            <a:off x="6027168" y="1891871"/>
            <a:ext cx="1877961" cy="49883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查询书籍</a:t>
            </a:r>
          </a:p>
        </p:txBody>
      </p:sp>
    </p:spTree>
    <p:extLst>
      <p:ext uri="{BB962C8B-B14F-4D97-AF65-F5344CB8AC3E}">
        <p14:creationId xmlns:p14="http://schemas.microsoft.com/office/powerpoint/2010/main" val="2116830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7990353-542E-4CDA-ACE2-20B1C2661F68}"/>
              </a:ext>
            </a:extLst>
          </p:cNvPr>
          <p:cNvSpPr/>
          <p:nvPr/>
        </p:nvSpPr>
        <p:spPr>
          <a:xfrm>
            <a:off x="5243057" y="1963991"/>
            <a:ext cx="1052052" cy="4227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77C9241-815C-4A45-98DF-78F97CAD529F}"/>
              </a:ext>
            </a:extLst>
          </p:cNvPr>
          <p:cNvSpPr/>
          <p:nvPr/>
        </p:nvSpPr>
        <p:spPr>
          <a:xfrm>
            <a:off x="5243057" y="4471222"/>
            <a:ext cx="1052052" cy="422787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书籍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A1548CF-C49C-4B22-83CE-3A5178FA0694}"/>
              </a:ext>
            </a:extLst>
          </p:cNvPr>
          <p:cNvSpPr/>
          <p:nvPr/>
        </p:nvSpPr>
        <p:spPr>
          <a:xfrm>
            <a:off x="3370012" y="607140"/>
            <a:ext cx="1032387" cy="678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2FB086A-621A-4ED8-B691-F3A2C07DE70C}"/>
              </a:ext>
            </a:extLst>
          </p:cNvPr>
          <p:cNvSpPr/>
          <p:nvPr/>
        </p:nvSpPr>
        <p:spPr>
          <a:xfrm>
            <a:off x="4667870" y="607140"/>
            <a:ext cx="1032387" cy="678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D718057-E3E3-466F-B0BE-BD7CC641A9C5}"/>
              </a:ext>
            </a:extLst>
          </p:cNvPr>
          <p:cNvSpPr/>
          <p:nvPr/>
        </p:nvSpPr>
        <p:spPr>
          <a:xfrm>
            <a:off x="5965728" y="607140"/>
            <a:ext cx="1032387" cy="678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联系方式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687A8F5-F1FF-437A-A422-20A22991593D}"/>
              </a:ext>
            </a:extLst>
          </p:cNvPr>
          <p:cNvSpPr/>
          <p:nvPr/>
        </p:nvSpPr>
        <p:spPr>
          <a:xfrm>
            <a:off x="7263586" y="607140"/>
            <a:ext cx="1032387" cy="678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密码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6CCF208-8872-400A-B981-478062BDB4B3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3886206" y="1285566"/>
            <a:ext cx="1882877" cy="67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992C8D0-B532-4C53-A0BE-D9E5625F11E3}"/>
              </a:ext>
            </a:extLst>
          </p:cNvPr>
          <p:cNvCxnSpPr>
            <a:stCxn id="6" idx="4"/>
            <a:endCxn id="3" idx="0"/>
          </p:cNvCxnSpPr>
          <p:nvPr/>
        </p:nvCxnSpPr>
        <p:spPr>
          <a:xfrm>
            <a:off x="5184064" y="1285566"/>
            <a:ext cx="585019" cy="67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A43B171-7632-4833-9019-F2A6B2A28258}"/>
              </a:ext>
            </a:extLst>
          </p:cNvPr>
          <p:cNvCxnSpPr>
            <a:stCxn id="7" idx="4"/>
            <a:endCxn id="3" idx="0"/>
          </p:cNvCxnSpPr>
          <p:nvPr/>
        </p:nvCxnSpPr>
        <p:spPr>
          <a:xfrm flipH="1">
            <a:off x="5769083" y="1285566"/>
            <a:ext cx="712839" cy="67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DBE100D8-7637-4BC9-BE58-F5331C75E04C}"/>
              </a:ext>
            </a:extLst>
          </p:cNvPr>
          <p:cNvCxnSpPr>
            <a:stCxn id="8" idx="4"/>
            <a:endCxn id="3" idx="0"/>
          </p:cNvCxnSpPr>
          <p:nvPr/>
        </p:nvCxnSpPr>
        <p:spPr>
          <a:xfrm flipH="1">
            <a:off x="5769083" y="1285566"/>
            <a:ext cx="2010697" cy="678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B747E129-D177-4AE4-A799-C723C983A505}"/>
              </a:ext>
            </a:extLst>
          </p:cNvPr>
          <p:cNvSpPr/>
          <p:nvPr/>
        </p:nvSpPr>
        <p:spPr>
          <a:xfrm>
            <a:off x="2657174" y="5365645"/>
            <a:ext cx="1032387" cy="678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书名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0164795-4AA3-4A01-9D81-E7E6CCFB0BF0}"/>
              </a:ext>
            </a:extLst>
          </p:cNvPr>
          <p:cNvSpPr/>
          <p:nvPr/>
        </p:nvSpPr>
        <p:spPr>
          <a:xfrm>
            <a:off x="3955032" y="5365645"/>
            <a:ext cx="1032387" cy="678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作者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9E5483F-1AD4-43D7-B00D-097866EA5614}"/>
              </a:ext>
            </a:extLst>
          </p:cNvPr>
          <p:cNvSpPr/>
          <p:nvPr/>
        </p:nvSpPr>
        <p:spPr>
          <a:xfrm>
            <a:off x="5252890" y="5365645"/>
            <a:ext cx="1032387" cy="678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ISBN</a:t>
            </a:r>
            <a:endParaRPr lang="zh-CN" altLang="en-US" dirty="0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94E098F-BDC3-40C0-8E6D-2B12E7BAE964}"/>
              </a:ext>
            </a:extLst>
          </p:cNvPr>
          <p:cNvSpPr/>
          <p:nvPr/>
        </p:nvSpPr>
        <p:spPr>
          <a:xfrm>
            <a:off x="6550748" y="5365645"/>
            <a:ext cx="1032387" cy="678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库存量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6FEC5FC3-3E90-4D2D-B581-6A8E25E26F72}"/>
              </a:ext>
            </a:extLst>
          </p:cNvPr>
          <p:cNvSpPr/>
          <p:nvPr/>
        </p:nvSpPr>
        <p:spPr>
          <a:xfrm>
            <a:off x="7848606" y="5365645"/>
            <a:ext cx="1032387" cy="67842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分类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FA0294D-BAA1-481C-A4EC-080B3C0B4E01}"/>
              </a:ext>
            </a:extLst>
          </p:cNvPr>
          <p:cNvCxnSpPr>
            <a:cxnSpLocks/>
            <a:stCxn id="21" idx="0"/>
            <a:endCxn id="4" idx="2"/>
          </p:cNvCxnSpPr>
          <p:nvPr/>
        </p:nvCxnSpPr>
        <p:spPr>
          <a:xfrm flipV="1">
            <a:off x="3173368" y="4894009"/>
            <a:ext cx="2595715" cy="47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B3070ECB-B385-4F23-8469-72F69509BB0B}"/>
              </a:ext>
            </a:extLst>
          </p:cNvPr>
          <p:cNvCxnSpPr>
            <a:cxnSpLocks/>
            <a:stCxn id="22" idx="0"/>
            <a:endCxn id="4" idx="2"/>
          </p:cNvCxnSpPr>
          <p:nvPr/>
        </p:nvCxnSpPr>
        <p:spPr>
          <a:xfrm flipV="1">
            <a:off x="4471226" y="4894009"/>
            <a:ext cx="1297857" cy="47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B222CA2-2517-49E9-A048-303C17D78AE0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H="1" flipV="1">
            <a:off x="5769083" y="4894009"/>
            <a:ext cx="1" cy="47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E31BBECB-5D31-40DB-B2DE-8DA39AC96D50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flipH="1" flipV="1">
            <a:off x="5769083" y="4894009"/>
            <a:ext cx="1297859" cy="47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1C5ECA4-9858-4C10-B622-905A3B2DBCC1}"/>
              </a:ext>
            </a:extLst>
          </p:cNvPr>
          <p:cNvCxnSpPr>
            <a:cxnSpLocks/>
            <a:stCxn id="25" idx="0"/>
            <a:endCxn id="4" idx="2"/>
          </p:cNvCxnSpPr>
          <p:nvPr/>
        </p:nvCxnSpPr>
        <p:spPr>
          <a:xfrm flipH="1" flipV="1">
            <a:off x="5769083" y="4894009"/>
            <a:ext cx="2595717" cy="4716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菱形 41">
            <a:extLst>
              <a:ext uri="{FF2B5EF4-FFF2-40B4-BE49-F238E27FC236}">
                <a16:creationId xmlns:a16="http://schemas.microsoft.com/office/drawing/2014/main" id="{85E74C79-26BF-446E-9043-66814E5C4EF0}"/>
              </a:ext>
            </a:extLst>
          </p:cNvPr>
          <p:cNvSpPr/>
          <p:nvPr/>
        </p:nvSpPr>
        <p:spPr>
          <a:xfrm>
            <a:off x="5046415" y="3141405"/>
            <a:ext cx="1437953" cy="57519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借阅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8683391-1897-40B5-B249-D62218F704E1}"/>
              </a:ext>
            </a:extLst>
          </p:cNvPr>
          <p:cNvCxnSpPr>
            <a:cxnSpLocks/>
            <a:stCxn id="3" idx="2"/>
            <a:endCxn id="42" idx="0"/>
          </p:cNvCxnSpPr>
          <p:nvPr/>
        </p:nvCxnSpPr>
        <p:spPr>
          <a:xfrm flipH="1">
            <a:off x="5765392" y="2386778"/>
            <a:ext cx="3691" cy="75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F32A0D63-BD6D-491B-BF6A-978C76E45063}"/>
              </a:ext>
            </a:extLst>
          </p:cNvPr>
          <p:cNvCxnSpPr>
            <a:cxnSpLocks/>
            <a:stCxn id="42" idx="2"/>
            <a:endCxn id="4" idx="0"/>
          </p:cNvCxnSpPr>
          <p:nvPr/>
        </p:nvCxnSpPr>
        <p:spPr>
          <a:xfrm>
            <a:off x="5765392" y="3716595"/>
            <a:ext cx="3691" cy="7546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B7AD91D-0520-40C4-89ED-78D26CFE60BB}"/>
              </a:ext>
            </a:extLst>
          </p:cNvPr>
          <p:cNvSpPr txBox="1"/>
          <p:nvPr/>
        </p:nvSpPr>
        <p:spPr>
          <a:xfrm>
            <a:off x="5754952" y="26009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8771E00-C647-46D7-8757-2C0BD0FDA2E7}"/>
              </a:ext>
            </a:extLst>
          </p:cNvPr>
          <p:cNvSpPr txBox="1"/>
          <p:nvPr/>
        </p:nvSpPr>
        <p:spPr>
          <a:xfrm>
            <a:off x="5754952" y="38188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00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9">
            <a:extLst>
              <a:ext uri="{FF2B5EF4-FFF2-40B4-BE49-F238E27FC236}">
                <a16:creationId xmlns:a16="http://schemas.microsoft.com/office/drawing/2014/main" id="{1E951D79-3CCE-4434-B35E-FB9B9ACC1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705453"/>
              </p:ext>
            </p:extLst>
          </p:nvPr>
        </p:nvGraphicFramePr>
        <p:xfrm>
          <a:off x="2032000" y="151987"/>
          <a:ext cx="8127999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51557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8987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015766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7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00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userID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varchar(30)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用户</a:t>
                      </a:r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5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姓名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0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phoneNumber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varchar(9)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联系方式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5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password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4090"/>
                  </a:ext>
                </a:extLst>
              </a:tr>
            </a:tbl>
          </a:graphicData>
        </a:graphic>
      </p:graphicFrame>
      <p:graphicFrame>
        <p:nvGraphicFramePr>
          <p:cNvPr id="5" name="表格 49">
            <a:extLst>
              <a:ext uri="{FF2B5EF4-FFF2-40B4-BE49-F238E27FC236}">
                <a16:creationId xmlns:a16="http://schemas.microsoft.com/office/drawing/2014/main" id="{6C66EE04-5A61-462A-AE78-D46BD9598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014403"/>
              </p:ext>
            </p:extLst>
          </p:nvPr>
        </p:nvGraphicFramePr>
        <p:xfrm>
          <a:off x="2032000" y="2599912"/>
          <a:ext cx="81279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451557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489879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4015766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书籍表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37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字段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备注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00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book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varchar(50)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书名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5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author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varchar(20)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作者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0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isbn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varchar(10)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ISBN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55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分类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16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库存量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9502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11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525</Words>
  <Application>Microsoft Office PowerPoint</Application>
  <PresentationFormat>宽屏</PresentationFormat>
  <Paragraphs>158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架构设计</vt:lpstr>
      <vt:lpstr>PowerPoint 演示文稿</vt:lpstr>
      <vt:lpstr>PowerPoint 演示文稿</vt:lpstr>
      <vt:lpstr>PowerPoint 演示文稿</vt:lpstr>
      <vt:lpstr>1.业务架构</vt:lpstr>
      <vt:lpstr>2.应用架构</vt:lpstr>
      <vt:lpstr>3.数据架构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架构设计</dc:title>
  <dc:creator>xx1912652748@outlook.com</dc:creator>
  <cp:lastModifiedBy>xx1912652748@outlook.com</cp:lastModifiedBy>
  <cp:revision>21</cp:revision>
  <dcterms:created xsi:type="dcterms:W3CDTF">2024-09-26T11:40:54Z</dcterms:created>
  <dcterms:modified xsi:type="dcterms:W3CDTF">2024-10-10T12:10:54Z</dcterms:modified>
</cp:coreProperties>
</file>