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315200" cy="3108325"/>
  <p:notesSz cx="6858000" cy="9144000"/>
  <p:defaultTextStyle>
    <a:defPPr>
      <a:defRPr lang="en-US"/>
    </a:defPPr>
    <a:lvl1pPr marL="0" algn="l" defTabSz="90715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3582" algn="l" defTabSz="90715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07159" algn="l" defTabSz="90715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60743" algn="l" defTabSz="90715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14321" algn="l" defTabSz="90715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67901" algn="l" defTabSz="90715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21480" algn="l" defTabSz="90715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75062" algn="l" defTabSz="90715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28641" algn="l" defTabSz="90715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2" userDrawn="1">
          <p15:clr>
            <a:srgbClr val="A4A3A4"/>
          </p15:clr>
        </p15:guide>
        <p15:guide id="2" pos="2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602" y="-1008"/>
      </p:cViewPr>
      <p:guideLst>
        <p:guide orient="horz" pos="980"/>
        <p:guide pos="23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5"/>
          <c:dPt>
            <c:idx val="0"/>
            <c:bubble3D val="0"/>
            <c:explosion val="21"/>
            <c:spPr>
              <a:solidFill>
                <a:srgbClr val="FF7171"/>
              </a:solidFill>
            </c:spPr>
          </c:dPt>
          <c:dPt>
            <c:idx val="1"/>
            <c:bubble3D val="0"/>
            <c:explosion val="33"/>
            <c:spPr>
              <a:solidFill>
                <a:srgbClr val="FF6600"/>
              </a:solidFill>
            </c:spPr>
          </c:dPt>
          <c:dPt>
            <c:idx val="2"/>
            <c:bubble3D val="0"/>
            <c:explosion val="26"/>
            <c:spPr>
              <a:solidFill>
                <a:srgbClr val="92D050"/>
              </a:solidFill>
            </c:spPr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cat>
            <c:strRef>
              <c:f>Sheet1!$A$2:$A$6</c:f>
              <c:strCache>
                <c:ptCount val="5"/>
                <c:pt idx="0">
                  <c:v>Vulnerable (Misuse)</c:v>
                </c:pt>
                <c:pt idx="1">
                  <c:v>Vulnerable (Leakage)</c:v>
                </c:pt>
                <c:pt idx="2">
                  <c:v>Error implementation (detected)</c:v>
                </c:pt>
                <c:pt idx="3">
                  <c:v>Not Vulnerable (detected)</c:v>
                </c:pt>
                <c:pt idx="4">
                  <c:v>Test failed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204</c:v>
                </c:pt>
                <c:pt idx="1">
                  <c:v>141</c:v>
                </c:pt>
                <c:pt idx="2">
                  <c:v>39</c:v>
                </c:pt>
                <c:pt idx="3">
                  <c:v>976</c:v>
                </c:pt>
                <c:pt idx="4">
                  <c:v>340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Automation Failures</c:v>
                </c:pt>
              </c:strCache>
            </c:strRef>
          </c:tx>
          <c:spPr>
            <a:solidFill>
              <a:schemeClr val="accent1"/>
            </a:solidFill>
          </c:spPr>
          <c:explosion val="29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1"/>
            <c:bubble3D val="0"/>
            <c:explosion val="0"/>
            <c:spPr>
              <a:solidFill>
                <a:srgbClr val="FF7171"/>
              </a:solidFill>
            </c:spPr>
          </c:dPt>
          <c:cat>
            <c:strRef>
              <c:f>Sheet1!$A$2:$A$5</c:f>
              <c:strCache>
                <c:ptCount val="4"/>
                <c:pt idx="0">
                  <c:v>No Facebook SSO</c:v>
                </c:pt>
                <c:pt idx="1">
                  <c:v>Error</c:v>
                </c:pt>
                <c:pt idx="2">
                  <c:v>Facebook SSO</c:v>
                </c:pt>
                <c:pt idx="3">
                  <c:v>Hidden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16253</c:v>
                </c:pt>
                <c:pt idx="2">
                  <c:v>1660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9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0.27478</cdr:x>
      <cdr:y>0.59264</cdr:y>
    </cdr:from>
    <cdr:to>
      <cdr:x>0.74729</cdr:x>
      <cdr:y>0.86672</cdr:y>
    </cdr:to>
    <cdr:sp macro="" textlink="">
      <cdr:nvSpPr>
        <cdr:cNvPr id="2" name="TextBox 33"/>
        <cdr:cNvSpPr txBox="1"/>
      </cdr:nvSpPr>
      <cdr:spPr>
        <a:xfrm xmlns:a="http://schemas.openxmlformats.org/drawingml/2006/main">
          <a:off x="837528" y="1264447"/>
          <a:ext cx="1440211" cy="584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0005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80010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20015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60020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00025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40030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280035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200400" algn="l" defTabSz="800100" rtl="0" eaLnBrk="1" latinLnBrk="0" hangingPunct="1"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 smtClean="0"/>
            <a:t>Not Vulnerable</a:t>
          </a:r>
        </a:p>
        <a:p xmlns:a="http://schemas.openxmlformats.org/drawingml/2006/main">
          <a:pPr algn="ctr"/>
          <a:r>
            <a:rPr lang="en-US" dirty="0" smtClean="0"/>
            <a:t>57.4%</a:t>
          </a:r>
          <a:endParaRPr 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2" y="965600"/>
            <a:ext cx="6217920" cy="6662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3" y="1761385"/>
            <a:ext cx="5120640" cy="7943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4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9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3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7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7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62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5" y="124487"/>
            <a:ext cx="1645920" cy="265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2" y="124487"/>
            <a:ext cx="4815840" cy="265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3" y="1997399"/>
            <a:ext cx="6217920" cy="617348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3" y="1317446"/>
            <a:ext cx="6217920" cy="67994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9461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892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838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784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7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677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623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569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3" y="725281"/>
            <a:ext cx="3230879" cy="20513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3" y="725281"/>
            <a:ext cx="3230879" cy="20513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7" y="695781"/>
            <a:ext cx="3232150" cy="28996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4616" indent="0">
              <a:buNone/>
              <a:defRPr sz="1800" b="1"/>
            </a:lvl2pPr>
            <a:lvl3pPr marL="789234" indent="0">
              <a:buNone/>
              <a:defRPr sz="1700" b="1"/>
            </a:lvl3pPr>
            <a:lvl4pPr marL="1183852" indent="0">
              <a:buNone/>
              <a:defRPr sz="1500" b="1"/>
            </a:lvl4pPr>
            <a:lvl5pPr marL="1578469" indent="0">
              <a:buNone/>
              <a:defRPr sz="1500" b="1"/>
            </a:lvl5pPr>
            <a:lvl6pPr marL="1973085" indent="0">
              <a:buNone/>
              <a:defRPr sz="1500" b="1"/>
            </a:lvl6pPr>
            <a:lvl7pPr marL="2367701" indent="0">
              <a:buNone/>
              <a:defRPr sz="1500" b="1"/>
            </a:lvl7pPr>
            <a:lvl8pPr marL="2762321" indent="0">
              <a:buNone/>
              <a:defRPr sz="1500" b="1"/>
            </a:lvl8pPr>
            <a:lvl9pPr marL="315693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7" y="985743"/>
            <a:ext cx="3232150" cy="179088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5" y="695781"/>
            <a:ext cx="3233421" cy="28996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4616" indent="0">
              <a:buNone/>
              <a:defRPr sz="1800" b="1"/>
            </a:lvl2pPr>
            <a:lvl3pPr marL="789234" indent="0">
              <a:buNone/>
              <a:defRPr sz="1700" b="1"/>
            </a:lvl3pPr>
            <a:lvl4pPr marL="1183852" indent="0">
              <a:buNone/>
              <a:defRPr sz="1500" b="1"/>
            </a:lvl4pPr>
            <a:lvl5pPr marL="1578469" indent="0">
              <a:buNone/>
              <a:defRPr sz="1500" b="1"/>
            </a:lvl5pPr>
            <a:lvl6pPr marL="1973085" indent="0">
              <a:buNone/>
              <a:defRPr sz="1500" b="1"/>
            </a:lvl6pPr>
            <a:lvl7pPr marL="2367701" indent="0">
              <a:buNone/>
              <a:defRPr sz="1500" b="1"/>
            </a:lvl7pPr>
            <a:lvl8pPr marL="2762321" indent="0">
              <a:buNone/>
              <a:defRPr sz="1500" b="1"/>
            </a:lvl8pPr>
            <a:lvl9pPr marL="315693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5" y="985743"/>
            <a:ext cx="3233421" cy="179088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5" y="123756"/>
            <a:ext cx="2406650" cy="52668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2" y="123766"/>
            <a:ext cx="4089401" cy="2652871"/>
          </a:xfrm>
        </p:spPr>
        <p:txBody>
          <a:bodyPr/>
          <a:lstStyle>
            <a:lvl1pPr>
              <a:defRPr sz="27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5" y="650448"/>
            <a:ext cx="2406650" cy="2126182"/>
          </a:xfrm>
        </p:spPr>
        <p:txBody>
          <a:bodyPr/>
          <a:lstStyle>
            <a:lvl1pPr marL="0" indent="0">
              <a:buNone/>
              <a:defRPr sz="1200"/>
            </a:lvl1pPr>
            <a:lvl2pPr marL="394616" indent="0">
              <a:buNone/>
              <a:defRPr sz="1000"/>
            </a:lvl2pPr>
            <a:lvl3pPr marL="789234" indent="0">
              <a:buNone/>
              <a:defRPr sz="800"/>
            </a:lvl3pPr>
            <a:lvl4pPr marL="1183852" indent="0">
              <a:buNone/>
              <a:defRPr sz="700"/>
            </a:lvl4pPr>
            <a:lvl5pPr marL="1578469" indent="0">
              <a:buNone/>
              <a:defRPr sz="700"/>
            </a:lvl5pPr>
            <a:lvl6pPr marL="1973085" indent="0">
              <a:buNone/>
              <a:defRPr sz="700"/>
            </a:lvl6pPr>
            <a:lvl7pPr marL="2367701" indent="0">
              <a:buNone/>
              <a:defRPr sz="700"/>
            </a:lvl7pPr>
            <a:lvl8pPr marL="2762321" indent="0">
              <a:buNone/>
              <a:defRPr sz="700"/>
            </a:lvl8pPr>
            <a:lvl9pPr marL="315693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4" y="2175838"/>
            <a:ext cx="4389120" cy="25686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4" y="277739"/>
            <a:ext cx="4389120" cy="1864995"/>
          </a:xfrm>
        </p:spPr>
        <p:txBody>
          <a:bodyPr/>
          <a:lstStyle>
            <a:lvl1pPr marL="0" indent="0">
              <a:buNone/>
              <a:defRPr sz="2700"/>
            </a:lvl1pPr>
            <a:lvl2pPr marL="394616" indent="0">
              <a:buNone/>
              <a:defRPr sz="2500"/>
            </a:lvl2pPr>
            <a:lvl3pPr marL="789234" indent="0">
              <a:buNone/>
              <a:defRPr sz="2100"/>
            </a:lvl3pPr>
            <a:lvl4pPr marL="1183852" indent="0">
              <a:buNone/>
              <a:defRPr sz="1800"/>
            </a:lvl4pPr>
            <a:lvl5pPr marL="1578469" indent="0">
              <a:buNone/>
              <a:defRPr sz="1800"/>
            </a:lvl5pPr>
            <a:lvl6pPr marL="1973085" indent="0">
              <a:buNone/>
              <a:defRPr sz="1800"/>
            </a:lvl6pPr>
            <a:lvl7pPr marL="2367701" indent="0">
              <a:buNone/>
              <a:defRPr sz="1800"/>
            </a:lvl7pPr>
            <a:lvl8pPr marL="2762321" indent="0">
              <a:buNone/>
              <a:defRPr sz="1800"/>
            </a:lvl8pPr>
            <a:lvl9pPr marL="3156938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4" y="2432707"/>
            <a:ext cx="4389120" cy="364797"/>
          </a:xfrm>
        </p:spPr>
        <p:txBody>
          <a:bodyPr/>
          <a:lstStyle>
            <a:lvl1pPr marL="0" indent="0">
              <a:buNone/>
              <a:defRPr sz="1200"/>
            </a:lvl1pPr>
            <a:lvl2pPr marL="394616" indent="0">
              <a:buNone/>
              <a:defRPr sz="1000"/>
            </a:lvl2pPr>
            <a:lvl3pPr marL="789234" indent="0">
              <a:buNone/>
              <a:defRPr sz="800"/>
            </a:lvl3pPr>
            <a:lvl4pPr marL="1183852" indent="0">
              <a:buNone/>
              <a:defRPr sz="700"/>
            </a:lvl4pPr>
            <a:lvl5pPr marL="1578469" indent="0">
              <a:buNone/>
              <a:defRPr sz="700"/>
            </a:lvl5pPr>
            <a:lvl6pPr marL="1973085" indent="0">
              <a:buNone/>
              <a:defRPr sz="700"/>
            </a:lvl6pPr>
            <a:lvl7pPr marL="2367701" indent="0">
              <a:buNone/>
              <a:defRPr sz="700"/>
            </a:lvl7pPr>
            <a:lvl8pPr marL="2762321" indent="0">
              <a:buNone/>
              <a:defRPr sz="700"/>
            </a:lvl8pPr>
            <a:lvl9pPr marL="315693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2" y="124482"/>
            <a:ext cx="6583680" cy="518054"/>
          </a:xfrm>
          <a:prstGeom prst="rect">
            <a:avLst/>
          </a:prstGeom>
        </p:spPr>
        <p:txBody>
          <a:bodyPr vert="horz" lIns="83839" tIns="41919" rIns="83839" bIns="419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725281"/>
            <a:ext cx="6583680" cy="2051350"/>
          </a:xfrm>
          <a:prstGeom prst="rect">
            <a:avLst/>
          </a:prstGeom>
        </p:spPr>
        <p:txBody>
          <a:bodyPr vert="horz" lIns="83839" tIns="41919" rIns="83839" bIns="419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2880966"/>
            <a:ext cx="1706880" cy="165489"/>
          </a:xfrm>
          <a:prstGeom prst="rect">
            <a:avLst/>
          </a:prstGeom>
        </p:spPr>
        <p:txBody>
          <a:bodyPr vert="horz" lIns="83839" tIns="41919" rIns="83839" bIns="4191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4" y="2880966"/>
            <a:ext cx="2316480" cy="165489"/>
          </a:xfrm>
          <a:prstGeom prst="rect">
            <a:avLst/>
          </a:prstGeom>
        </p:spPr>
        <p:txBody>
          <a:bodyPr vert="horz" lIns="83839" tIns="41919" rIns="83839" bIns="4191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2880966"/>
            <a:ext cx="1706880" cy="165489"/>
          </a:xfrm>
          <a:prstGeom prst="rect">
            <a:avLst/>
          </a:prstGeom>
        </p:spPr>
        <p:txBody>
          <a:bodyPr vert="horz" lIns="83839" tIns="41919" rIns="83839" bIns="4191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9234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964" indent="-295964" algn="l" defTabSz="78923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41252" indent="-246635" algn="l" defTabSz="789234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86544" indent="-197308" algn="l" defTabSz="78923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81160" indent="-197308" algn="l" defTabSz="78923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5778" indent="-197308" algn="l" defTabSz="78923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70394" indent="-197308" algn="l" defTabSz="7892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65011" indent="-197308" algn="l" defTabSz="7892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959629" indent="-197308" algn="l" defTabSz="7892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354246" indent="-197308" algn="l" defTabSz="7892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923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94616" algn="l" defTabSz="78923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89234" algn="l" defTabSz="78923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852" algn="l" defTabSz="78923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578469" algn="l" defTabSz="78923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1973085" algn="l" defTabSz="78923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367701" algn="l" defTabSz="78923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762321" algn="l" defTabSz="78923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156938" algn="l" defTabSz="78923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52"/>
          <p:cNvGraphicFramePr/>
          <p:nvPr>
            <p:extLst>
              <p:ext uri="{D42A27DB-BD31-4B8C-83A1-F6EECF244321}">
                <p14:modId xmlns:p14="http://schemas.microsoft.com/office/powerpoint/2010/main" val="2585144159"/>
              </p:ext>
            </p:extLst>
          </p:nvPr>
        </p:nvGraphicFramePr>
        <p:xfrm>
          <a:off x="3915962" y="524977"/>
          <a:ext cx="3048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hart 51"/>
          <p:cNvGraphicFramePr/>
          <p:nvPr>
            <p:extLst>
              <p:ext uri="{D42A27DB-BD31-4B8C-83A1-F6EECF244321}">
                <p14:modId xmlns:p14="http://schemas.microsoft.com/office/powerpoint/2010/main" val="2370991057"/>
              </p:ext>
            </p:extLst>
          </p:nvPr>
        </p:nvGraphicFramePr>
        <p:xfrm>
          <a:off x="-381236" y="389668"/>
          <a:ext cx="3473140" cy="2726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5" name="Straight Connector 53"/>
          <p:cNvCxnSpPr/>
          <p:nvPr/>
        </p:nvCxnSpPr>
        <p:spPr>
          <a:xfrm flipV="1">
            <a:off x="2514364" y="759182"/>
            <a:ext cx="2543926" cy="7679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54"/>
          <p:cNvCxnSpPr/>
          <p:nvPr/>
        </p:nvCxnSpPr>
        <p:spPr>
          <a:xfrm>
            <a:off x="2514364" y="2074862"/>
            <a:ext cx="2848726" cy="4408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60"/>
          <p:cNvSpPr txBox="1"/>
          <p:nvPr/>
        </p:nvSpPr>
        <p:spPr>
          <a:xfrm>
            <a:off x="6624270" y="1216772"/>
            <a:ext cx="779830" cy="62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17" dirty="0" smtClean="0"/>
              <a:t>Buggy </a:t>
            </a:r>
          </a:p>
          <a:p>
            <a:pPr algn="ctr"/>
            <a:r>
              <a:rPr lang="en-US" sz="1717" dirty="0" smtClean="0"/>
              <a:t>2.3%</a:t>
            </a:r>
            <a:endParaRPr lang="en-US" sz="1717" dirty="0"/>
          </a:p>
        </p:txBody>
      </p:sp>
      <p:sp>
        <p:nvSpPr>
          <p:cNvPr id="38" name="文本框 32"/>
          <p:cNvSpPr txBox="1"/>
          <p:nvPr/>
        </p:nvSpPr>
        <p:spPr>
          <a:xfrm>
            <a:off x="346766" y="1984881"/>
            <a:ext cx="1405834" cy="62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17" dirty="0"/>
              <a:t>No Facebook </a:t>
            </a:r>
          </a:p>
          <a:p>
            <a:pPr algn="ctr"/>
            <a:r>
              <a:rPr lang="en-US" altLang="zh-CN" sz="1717" dirty="0"/>
              <a:t>SSO, </a:t>
            </a:r>
            <a:r>
              <a:rPr lang="en-US" altLang="zh-CN" sz="1717" dirty="0" smtClean="0"/>
              <a:t>90.7%</a:t>
            </a:r>
            <a:endParaRPr lang="zh-CN" altLang="en-US" sz="1717" dirty="0"/>
          </a:p>
        </p:txBody>
      </p:sp>
      <p:sp>
        <p:nvSpPr>
          <p:cNvPr id="39" name="文本框 34"/>
          <p:cNvSpPr txBox="1"/>
          <p:nvPr/>
        </p:nvSpPr>
        <p:spPr>
          <a:xfrm>
            <a:off x="2593354" y="1454051"/>
            <a:ext cx="1104790" cy="62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17" dirty="0"/>
              <a:t>Facebook </a:t>
            </a:r>
          </a:p>
          <a:p>
            <a:pPr algn="ctr"/>
            <a:r>
              <a:rPr lang="en-US" altLang="zh-CN" sz="1717" dirty="0"/>
              <a:t>SSO, </a:t>
            </a:r>
            <a:r>
              <a:rPr lang="en-US" altLang="zh-CN" sz="1717" dirty="0" smtClean="0"/>
              <a:t>9.3%</a:t>
            </a:r>
            <a:endParaRPr lang="zh-CN" altLang="en-US" sz="1717" dirty="0"/>
          </a:p>
        </p:txBody>
      </p:sp>
      <p:sp>
        <p:nvSpPr>
          <p:cNvPr id="40" name="TextBox 60"/>
          <p:cNvSpPr txBox="1"/>
          <p:nvPr/>
        </p:nvSpPr>
        <p:spPr>
          <a:xfrm>
            <a:off x="5363090" y="-8424"/>
            <a:ext cx="1247842" cy="62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17" dirty="0" smtClean="0"/>
              <a:t>Misuse cred</a:t>
            </a:r>
            <a:endParaRPr lang="en-US" sz="1717" dirty="0"/>
          </a:p>
          <a:p>
            <a:pPr algn="ctr"/>
            <a:r>
              <a:rPr lang="en-US" sz="1717" dirty="0" smtClean="0"/>
              <a:t>12.1%</a:t>
            </a:r>
            <a:endParaRPr lang="en-US" sz="1717" dirty="0"/>
          </a:p>
        </p:txBody>
      </p:sp>
      <p:sp>
        <p:nvSpPr>
          <p:cNvPr id="41" name="文本框 31"/>
          <p:cNvSpPr txBox="1"/>
          <p:nvPr/>
        </p:nvSpPr>
        <p:spPr>
          <a:xfrm>
            <a:off x="4093449" y="2771877"/>
            <a:ext cx="3023585" cy="356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17" dirty="0" smtClean="0"/>
              <a:t>1,660 Sites using Facebook SSO</a:t>
            </a:r>
            <a:endParaRPr lang="en-US" altLang="zh-CN" sz="1717" dirty="0"/>
          </a:p>
        </p:txBody>
      </p:sp>
      <p:sp>
        <p:nvSpPr>
          <p:cNvPr id="42" name="TextBox 60"/>
          <p:cNvSpPr txBox="1"/>
          <p:nvPr/>
        </p:nvSpPr>
        <p:spPr>
          <a:xfrm>
            <a:off x="6348618" y="598874"/>
            <a:ext cx="1055482" cy="62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17" dirty="0" smtClean="0"/>
              <a:t>Leak cred</a:t>
            </a:r>
            <a:endParaRPr lang="en-US" sz="1717" dirty="0"/>
          </a:p>
          <a:p>
            <a:pPr algn="ctr"/>
            <a:r>
              <a:rPr lang="en-US" sz="1717" dirty="0" smtClean="0"/>
              <a:t>8.6%</a:t>
            </a:r>
            <a:endParaRPr lang="en-US" sz="1717" dirty="0"/>
          </a:p>
        </p:txBody>
      </p:sp>
      <p:sp>
        <p:nvSpPr>
          <p:cNvPr id="43" name="TextBox 60"/>
          <p:cNvSpPr txBox="1"/>
          <p:nvPr/>
        </p:nvSpPr>
        <p:spPr>
          <a:xfrm>
            <a:off x="4199913" y="138371"/>
            <a:ext cx="1073372" cy="62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17" dirty="0" smtClean="0"/>
              <a:t>Test failed</a:t>
            </a:r>
            <a:endParaRPr lang="en-US" sz="1717" dirty="0"/>
          </a:p>
          <a:p>
            <a:pPr algn="ctr"/>
            <a:r>
              <a:rPr lang="en-US" sz="1717" dirty="0" smtClean="0"/>
              <a:t>20.0%</a:t>
            </a:r>
            <a:endParaRPr lang="en-US" sz="1717" dirty="0"/>
          </a:p>
        </p:txBody>
      </p:sp>
      <p:sp>
        <p:nvSpPr>
          <p:cNvPr id="44" name="文本框 31"/>
          <p:cNvSpPr txBox="1"/>
          <p:nvPr/>
        </p:nvSpPr>
        <p:spPr>
          <a:xfrm>
            <a:off x="250211" y="2785090"/>
            <a:ext cx="2159758" cy="356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17" dirty="0" smtClean="0"/>
              <a:t>17,913 Valid Test Sites</a:t>
            </a:r>
            <a:endParaRPr lang="en-US" altLang="zh-CN" sz="1717" dirty="0"/>
          </a:p>
        </p:txBody>
      </p:sp>
    </p:spTree>
    <p:extLst>
      <p:ext uri="{BB962C8B-B14F-4D97-AF65-F5344CB8AC3E}">
        <p14:creationId xmlns:p14="http://schemas.microsoft.com/office/powerpoint/2010/main" val="40234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AsOne/>
      </p:bldGraphic>
      <p:bldGraphic spid="34" grpId="0">
        <p:bldAsOne/>
      </p:bldGraphic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周宇辰</cp:lastModifiedBy>
  <cp:revision>23</cp:revision>
  <dcterms:created xsi:type="dcterms:W3CDTF">2006-08-16T00:00:00Z</dcterms:created>
  <dcterms:modified xsi:type="dcterms:W3CDTF">2014-07-31T20:03:55Z</dcterms:modified>
</cp:coreProperties>
</file>