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9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839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9845" algn="l" defTabSz="839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9690" algn="l" defTabSz="839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9536" algn="l" defTabSz="839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9381" algn="l" defTabSz="839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99227" algn="l" defTabSz="839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19072" algn="l" defTabSz="839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38918" algn="l" defTabSz="839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58763" algn="l" defTabSz="839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9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9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9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8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8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98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9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95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93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9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90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89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87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845" indent="0">
              <a:buNone/>
              <a:defRPr sz="1800" b="1"/>
            </a:lvl2pPr>
            <a:lvl3pPr marL="839690" indent="0">
              <a:buNone/>
              <a:defRPr sz="1600" b="1"/>
            </a:lvl3pPr>
            <a:lvl4pPr marL="1259536" indent="0">
              <a:buNone/>
              <a:defRPr sz="1500" b="1"/>
            </a:lvl4pPr>
            <a:lvl5pPr marL="1679381" indent="0">
              <a:buNone/>
              <a:defRPr sz="1500" b="1"/>
            </a:lvl5pPr>
            <a:lvl6pPr marL="2099227" indent="0">
              <a:buNone/>
              <a:defRPr sz="1500" b="1"/>
            </a:lvl6pPr>
            <a:lvl7pPr marL="2519072" indent="0">
              <a:buNone/>
              <a:defRPr sz="1500" b="1"/>
            </a:lvl7pPr>
            <a:lvl8pPr marL="2938918" indent="0">
              <a:buNone/>
              <a:defRPr sz="1500" b="1"/>
            </a:lvl8pPr>
            <a:lvl9pPr marL="335876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845" indent="0">
              <a:buNone/>
              <a:defRPr sz="1800" b="1"/>
            </a:lvl2pPr>
            <a:lvl3pPr marL="839690" indent="0">
              <a:buNone/>
              <a:defRPr sz="1600" b="1"/>
            </a:lvl3pPr>
            <a:lvl4pPr marL="1259536" indent="0">
              <a:buNone/>
              <a:defRPr sz="1500" b="1"/>
            </a:lvl4pPr>
            <a:lvl5pPr marL="1679381" indent="0">
              <a:buNone/>
              <a:defRPr sz="1500" b="1"/>
            </a:lvl5pPr>
            <a:lvl6pPr marL="2099227" indent="0">
              <a:buNone/>
              <a:defRPr sz="1500" b="1"/>
            </a:lvl6pPr>
            <a:lvl7pPr marL="2519072" indent="0">
              <a:buNone/>
              <a:defRPr sz="1500" b="1"/>
            </a:lvl7pPr>
            <a:lvl8pPr marL="2938918" indent="0">
              <a:buNone/>
              <a:defRPr sz="1500" b="1"/>
            </a:lvl8pPr>
            <a:lvl9pPr marL="335876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19845" indent="0">
              <a:buNone/>
              <a:defRPr sz="1100"/>
            </a:lvl2pPr>
            <a:lvl3pPr marL="839690" indent="0">
              <a:buNone/>
              <a:defRPr sz="1000"/>
            </a:lvl3pPr>
            <a:lvl4pPr marL="1259536" indent="0">
              <a:buNone/>
              <a:defRPr sz="900"/>
            </a:lvl4pPr>
            <a:lvl5pPr marL="1679381" indent="0">
              <a:buNone/>
              <a:defRPr sz="900"/>
            </a:lvl5pPr>
            <a:lvl6pPr marL="2099227" indent="0">
              <a:buNone/>
              <a:defRPr sz="900"/>
            </a:lvl6pPr>
            <a:lvl7pPr marL="2519072" indent="0">
              <a:buNone/>
              <a:defRPr sz="900"/>
            </a:lvl7pPr>
            <a:lvl8pPr marL="2938918" indent="0">
              <a:buNone/>
              <a:defRPr sz="900"/>
            </a:lvl8pPr>
            <a:lvl9pPr marL="33587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9845" indent="0">
              <a:buNone/>
              <a:defRPr sz="2600"/>
            </a:lvl2pPr>
            <a:lvl3pPr marL="839690" indent="0">
              <a:buNone/>
              <a:defRPr sz="2200"/>
            </a:lvl3pPr>
            <a:lvl4pPr marL="1259536" indent="0">
              <a:buNone/>
              <a:defRPr sz="1800"/>
            </a:lvl4pPr>
            <a:lvl5pPr marL="1679381" indent="0">
              <a:buNone/>
              <a:defRPr sz="1800"/>
            </a:lvl5pPr>
            <a:lvl6pPr marL="2099227" indent="0">
              <a:buNone/>
              <a:defRPr sz="1800"/>
            </a:lvl6pPr>
            <a:lvl7pPr marL="2519072" indent="0">
              <a:buNone/>
              <a:defRPr sz="1800"/>
            </a:lvl7pPr>
            <a:lvl8pPr marL="2938918" indent="0">
              <a:buNone/>
              <a:defRPr sz="1800"/>
            </a:lvl8pPr>
            <a:lvl9pPr marL="3358763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19845" indent="0">
              <a:buNone/>
              <a:defRPr sz="1100"/>
            </a:lvl2pPr>
            <a:lvl3pPr marL="839690" indent="0">
              <a:buNone/>
              <a:defRPr sz="1000"/>
            </a:lvl3pPr>
            <a:lvl4pPr marL="1259536" indent="0">
              <a:buNone/>
              <a:defRPr sz="900"/>
            </a:lvl4pPr>
            <a:lvl5pPr marL="1679381" indent="0">
              <a:buNone/>
              <a:defRPr sz="900"/>
            </a:lvl5pPr>
            <a:lvl6pPr marL="2099227" indent="0">
              <a:buNone/>
              <a:defRPr sz="900"/>
            </a:lvl6pPr>
            <a:lvl7pPr marL="2519072" indent="0">
              <a:buNone/>
              <a:defRPr sz="900"/>
            </a:lvl7pPr>
            <a:lvl8pPr marL="2938918" indent="0">
              <a:buNone/>
              <a:defRPr sz="900"/>
            </a:lvl8pPr>
            <a:lvl9pPr marL="33587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7"/>
            <a:ext cx="8229601" cy="1143000"/>
          </a:xfrm>
          <a:prstGeom prst="rect">
            <a:avLst/>
          </a:prstGeom>
        </p:spPr>
        <p:txBody>
          <a:bodyPr vert="horz" lIns="83969" tIns="41985" rIns="83969" bIns="419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1" cy="4525963"/>
          </a:xfrm>
          <a:prstGeom prst="rect">
            <a:avLst/>
          </a:prstGeom>
        </p:spPr>
        <p:txBody>
          <a:bodyPr vert="horz" lIns="83969" tIns="41985" rIns="83969" bIns="419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B614-3439-41ED-91CB-2E0D5200B79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7D8F-F817-464D-A1E5-0E0D0EEE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9690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4" indent="-314884" algn="l" defTabSz="83969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48" indent="-262403" algn="l" defTabSz="8396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3" indent="-209923" algn="l" defTabSz="839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58" indent="-209923" algn="l" defTabSz="83969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05" indent="-209923" algn="l" defTabSz="83969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0" indent="-209923" algn="l" defTabSz="83969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8995" indent="-209923" algn="l" defTabSz="83969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40" indent="-209923" algn="l" defTabSz="83969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86" indent="-209923" algn="l" defTabSz="83969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96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5" algn="l" defTabSz="8396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0" algn="l" defTabSz="8396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36" algn="l" defTabSz="8396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1" algn="l" defTabSz="8396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27" algn="l" defTabSz="8396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72" algn="l" defTabSz="8396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18" algn="l" defTabSz="8396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63" algn="l" defTabSz="8396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>
          <a:xfrm>
            <a:off x="1885896" y="1630274"/>
            <a:ext cx="4389648" cy="2330403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4" idx="2"/>
          </p:cNvCxnSpPr>
          <p:nvPr/>
        </p:nvCxnSpPr>
        <p:spPr>
          <a:xfrm flipH="1">
            <a:off x="2491094" y="4866005"/>
            <a:ext cx="1" cy="542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916728" y="95250"/>
            <a:ext cx="2655307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Simulated Sessions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579230" y="3792065"/>
            <a:ext cx="1920256" cy="1008315"/>
          </a:xfrm>
          <a:prstGeom prst="round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Policy Generator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119145" y="2566876"/>
            <a:ext cx="1409596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Policy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42" idx="6"/>
            <a:endCxn id="132" idx="1"/>
          </p:cNvCxnSpPr>
          <p:nvPr/>
        </p:nvCxnSpPr>
        <p:spPr>
          <a:xfrm>
            <a:off x="1528741" y="2795476"/>
            <a:ext cx="35715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19145" y="2125728"/>
            <a:ext cx="127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(Optional)</a:t>
            </a:r>
            <a:endParaRPr lang="en-US" sz="2000" b="1" dirty="0"/>
          </a:p>
        </p:txBody>
      </p:sp>
      <p:cxnSp>
        <p:nvCxnSpPr>
          <p:cNvPr id="151" name="Elbow Connector 150"/>
          <p:cNvCxnSpPr>
            <a:endCxn id="142" idx="4"/>
          </p:cNvCxnSpPr>
          <p:nvPr/>
        </p:nvCxnSpPr>
        <p:spPr>
          <a:xfrm rot="10800000">
            <a:off x="823943" y="3024076"/>
            <a:ext cx="1220288" cy="281258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2934580" y="853605"/>
            <a:ext cx="2198380" cy="468708"/>
            <a:chOff x="3087703" y="438834"/>
            <a:chExt cx="1844783" cy="468708"/>
          </a:xfrm>
        </p:grpSpPr>
        <p:sp>
          <p:nvSpPr>
            <p:cNvPr id="159" name="TextBox 158"/>
            <p:cNvSpPr txBox="1"/>
            <p:nvPr/>
          </p:nvSpPr>
          <p:spPr>
            <a:xfrm>
              <a:off x="3241950" y="445877"/>
              <a:ext cx="1609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URL Requests</a:t>
              </a:r>
              <a:endParaRPr lang="en-US" sz="2400" b="1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3087703" y="438834"/>
              <a:ext cx="1844783" cy="468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4473537" y="95250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Reverse proxy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9" name="Curved Connector 238"/>
          <p:cNvCxnSpPr>
            <a:stCxn id="211" idx="2"/>
          </p:cNvCxnSpPr>
          <p:nvPr/>
        </p:nvCxnSpPr>
        <p:spPr>
          <a:xfrm rot="5400000">
            <a:off x="5135570" y="645091"/>
            <a:ext cx="459309" cy="42642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133" idx="2"/>
          </p:cNvCxnSpPr>
          <p:nvPr/>
        </p:nvCxnSpPr>
        <p:spPr>
          <a:xfrm rot="16200000" flipH="1">
            <a:off x="2369352" y="503680"/>
            <a:ext cx="459309" cy="70924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>
            <a:stCxn id="159" idx="2"/>
            <a:endCxn id="132" idx="0"/>
          </p:cNvCxnSpPr>
          <p:nvPr/>
        </p:nvCxnSpPr>
        <p:spPr>
          <a:xfrm rot="16200000" flipH="1">
            <a:off x="3924970" y="1474523"/>
            <a:ext cx="307961" cy="354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745603" y="1533443"/>
            <a:ext cx="0" cy="47408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>
            <a:off x="1528741" y="3792065"/>
            <a:ext cx="1924707" cy="1073940"/>
          </a:xfrm>
          <a:prstGeom prst="round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Visualizer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2044231" y="5408594"/>
            <a:ext cx="912961" cy="856132"/>
            <a:chOff x="3654244" y="4419600"/>
            <a:chExt cx="912961" cy="856132"/>
          </a:xfrm>
        </p:grpSpPr>
        <p:grpSp>
          <p:nvGrpSpPr>
            <p:cNvPr id="270" name="Group 269"/>
            <p:cNvGrpSpPr/>
            <p:nvPr/>
          </p:nvGrpSpPr>
          <p:grpSpPr>
            <a:xfrm>
              <a:off x="3680424" y="4533869"/>
              <a:ext cx="886781" cy="741863"/>
              <a:chOff x="5240337" y="1581150"/>
              <a:chExt cx="886781" cy="741863"/>
            </a:xfrm>
            <a:noFill/>
          </p:grpSpPr>
          <p:pic>
            <p:nvPicPr>
              <p:cNvPr id="272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273" name="TextBox 272"/>
              <p:cNvSpPr txBox="1"/>
              <p:nvPr/>
            </p:nvSpPr>
            <p:spPr>
              <a:xfrm>
                <a:off x="5240337" y="1922903"/>
                <a:ext cx="88678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Admin</a:t>
                </a:r>
                <a:endParaRPr lang="en-US" b="1" dirty="0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7474127" y="4896968"/>
            <a:ext cx="912961" cy="856132"/>
            <a:chOff x="3654244" y="4419600"/>
            <a:chExt cx="912961" cy="856132"/>
          </a:xfrm>
        </p:grpSpPr>
        <p:grpSp>
          <p:nvGrpSpPr>
            <p:cNvPr id="303" name="Group 302"/>
            <p:cNvGrpSpPr/>
            <p:nvPr/>
          </p:nvGrpSpPr>
          <p:grpSpPr>
            <a:xfrm>
              <a:off x="3680424" y="4533869"/>
              <a:ext cx="886781" cy="741863"/>
              <a:chOff x="5240337" y="1581150"/>
              <a:chExt cx="886781" cy="741863"/>
            </a:xfrm>
            <a:noFill/>
          </p:grpSpPr>
          <p:pic>
            <p:nvPicPr>
              <p:cNvPr id="305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306" name="TextBox 305"/>
              <p:cNvSpPr txBox="1"/>
              <p:nvPr/>
            </p:nvSpPr>
            <p:spPr>
              <a:xfrm>
                <a:off x="5240337" y="1922903"/>
                <a:ext cx="88678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Admin</a:t>
                </a:r>
                <a:endParaRPr lang="en-US" b="1" dirty="0"/>
              </a:p>
            </p:txBody>
          </p:sp>
        </p:grpSp>
        <p:sp>
          <p:nvSpPr>
            <p:cNvPr id="304" name="Rectangle 303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307" name="Straight Arrow Connector 306"/>
          <p:cNvCxnSpPr/>
          <p:nvPr/>
        </p:nvCxnSpPr>
        <p:spPr>
          <a:xfrm flipH="1">
            <a:off x="7920990" y="3841722"/>
            <a:ext cx="3741" cy="10552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1074084" y="6365039"/>
            <a:ext cx="513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Script inspection and policy generation</a:t>
            </a:r>
            <a:endParaRPr lang="en-US" sz="2400" b="1" dirty="0"/>
          </a:p>
        </p:txBody>
      </p:sp>
      <p:sp>
        <p:nvSpPr>
          <p:cNvPr id="316" name="TextBox 315"/>
          <p:cNvSpPr txBox="1"/>
          <p:nvPr/>
        </p:nvSpPr>
        <p:spPr>
          <a:xfrm>
            <a:off x="6745603" y="6365038"/>
            <a:ext cx="240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Script monitoring</a:t>
            </a:r>
            <a:endParaRPr lang="en-US" sz="24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60167" y="5332093"/>
            <a:ext cx="2158381" cy="730266"/>
            <a:chOff x="105767" y="4644171"/>
            <a:chExt cx="2158381" cy="730266"/>
          </a:xfrm>
        </p:grpSpPr>
        <p:sp>
          <p:nvSpPr>
            <p:cNvPr id="145" name="Oval 144"/>
            <p:cNvSpPr/>
            <p:nvPr/>
          </p:nvSpPr>
          <p:spPr>
            <a:xfrm>
              <a:off x="105767" y="4669004"/>
              <a:ext cx="2158381" cy="6845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88978" y="4912772"/>
              <a:ext cx="1603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Candidates</a:t>
              </a: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87344" y="4644171"/>
              <a:ext cx="15855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Permission</a:t>
              </a: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6888478" y="3154775"/>
            <a:ext cx="2072505" cy="734835"/>
            <a:chOff x="163068" y="2551559"/>
            <a:chExt cx="2072505" cy="734835"/>
          </a:xfrm>
        </p:grpSpPr>
        <p:grpSp>
          <p:nvGrpSpPr>
            <p:cNvPr id="415" name="Group 414"/>
            <p:cNvGrpSpPr/>
            <p:nvPr/>
          </p:nvGrpSpPr>
          <p:grpSpPr>
            <a:xfrm>
              <a:off x="163068" y="2551559"/>
              <a:ext cx="2072505" cy="686947"/>
              <a:chOff x="5618931" y="1718398"/>
              <a:chExt cx="2072505" cy="634277"/>
            </a:xfrm>
          </p:grpSpPr>
          <p:sp>
            <p:nvSpPr>
              <p:cNvPr id="417" name="TextBox 416"/>
              <p:cNvSpPr txBox="1"/>
              <p:nvPr/>
            </p:nvSpPr>
            <p:spPr>
              <a:xfrm>
                <a:off x="5989263" y="1718398"/>
                <a:ext cx="1395254" cy="426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Violating </a:t>
                </a:r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5618931" y="1761440"/>
                <a:ext cx="2072505" cy="59123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16" name="Rectangle 415"/>
            <p:cNvSpPr/>
            <p:nvPr/>
          </p:nvSpPr>
          <p:spPr>
            <a:xfrm>
              <a:off x="568112" y="2824729"/>
              <a:ext cx="12747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accesses</a:t>
              </a:r>
            </a:p>
          </p:txBody>
        </p:sp>
      </p:grpSp>
      <p:pic>
        <p:nvPicPr>
          <p:cNvPr id="1026" name="Picture 2" descr="http://www.clker.com/cliparts/1/Z/i/2/V/v/orange-light-alarm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52" y="452987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urved Connector 32"/>
          <p:cNvCxnSpPr>
            <a:stCxn id="132" idx="3"/>
          </p:cNvCxnSpPr>
          <p:nvPr/>
        </p:nvCxnSpPr>
        <p:spPr>
          <a:xfrm>
            <a:off x="6275544" y="2795476"/>
            <a:ext cx="1649187" cy="405915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81273" y="1630244"/>
            <a:ext cx="2753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err="1" smtClean="0"/>
              <a:t>Script</a:t>
            </a:r>
            <a:r>
              <a:rPr lang="en-US" sz="3200" b="1" dirty="0" err="1" smtClean="0"/>
              <a:t>Inspector</a:t>
            </a:r>
            <a:endParaRPr lang="en-US" sz="3200" b="1" dirty="0"/>
          </a:p>
        </p:txBody>
      </p:sp>
      <p:cxnSp>
        <p:nvCxnSpPr>
          <p:cNvPr id="128" name="Curved Connector 127"/>
          <p:cNvCxnSpPr>
            <a:endCxn id="264" idx="3"/>
          </p:cNvCxnSpPr>
          <p:nvPr/>
        </p:nvCxnSpPr>
        <p:spPr>
          <a:xfrm rot="10800000">
            <a:off x="3453449" y="4329036"/>
            <a:ext cx="1006719" cy="1370155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5" idx="2"/>
          </p:cNvCxnSpPr>
          <p:nvPr/>
        </p:nvCxnSpPr>
        <p:spPr>
          <a:xfrm>
            <a:off x="5539358" y="4800380"/>
            <a:ext cx="0" cy="5565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endCxn id="135" idx="0"/>
          </p:cNvCxnSpPr>
          <p:nvPr/>
        </p:nvCxnSpPr>
        <p:spPr>
          <a:xfrm>
            <a:off x="4473537" y="2719868"/>
            <a:ext cx="1065821" cy="107219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/>
          <p:cNvGrpSpPr/>
          <p:nvPr/>
        </p:nvGrpSpPr>
        <p:grpSpPr>
          <a:xfrm>
            <a:off x="3552247" y="2219295"/>
            <a:ext cx="1001146" cy="1001146"/>
            <a:chOff x="3022452" y="2613021"/>
            <a:chExt cx="1001146" cy="1001146"/>
          </a:xfrm>
        </p:grpSpPr>
        <p:pic>
          <p:nvPicPr>
            <p:cNvPr id="39" name="Picture 2" descr="http://johnprados.com/wp-content/uploads/2013/08/wor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452" y="2613021"/>
              <a:ext cx="1001146" cy="100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7" name="Rectangle 456"/>
            <p:cNvSpPr/>
            <p:nvPr/>
          </p:nvSpPr>
          <p:spPr>
            <a:xfrm>
              <a:off x="3104832" y="2613021"/>
              <a:ext cx="838910" cy="1001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161" name="Curved Connector 160"/>
          <p:cNvCxnSpPr>
            <a:endCxn id="264" idx="0"/>
          </p:cNvCxnSpPr>
          <p:nvPr/>
        </p:nvCxnSpPr>
        <p:spPr>
          <a:xfrm rot="10800000" flipV="1">
            <a:off x="2491095" y="2719867"/>
            <a:ext cx="1143532" cy="107219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2775747" y="3212817"/>
            <a:ext cx="266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Instrumented DOM</a:t>
            </a:r>
            <a:endParaRPr lang="en-US" sz="2400" b="1" dirty="0"/>
          </a:p>
        </p:txBody>
      </p:sp>
      <p:pic>
        <p:nvPicPr>
          <p:cNvPr id="180" name="Picture 4" descr="http://www.clker.com/cliparts/D/g/i/B/c/t/magnifier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10" y="5450674"/>
            <a:ext cx="610768" cy="654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ndicons.com/files/icons/1886/alien_mind/128/fire_eye_ali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60" y="1701213"/>
            <a:ext cx="693904" cy="69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1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>
          <a:xfrm>
            <a:off x="1885896" y="1744574"/>
            <a:ext cx="4389648" cy="2330403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4" idx="2"/>
          </p:cNvCxnSpPr>
          <p:nvPr/>
        </p:nvCxnSpPr>
        <p:spPr>
          <a:xfrm flipH="1">
            <a:off x="2491094" y="4980305"/>
            <a:ext cx="1" cy="542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916728" y="95250"/>
            <a:ext cx="2655307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Simulated Sessions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579230" y="3906365"/>
            <a:ext cx="1920256" cy="1008315"/>
          </a:xfrm>
          <a:prstGeom prst="round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Policy Generator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119145" y="2681176"/>
            <a:ext cx="1295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Policy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42" idx="6"/>
            <a:endCxn id="132" idx="1"/>
          </p:cNvCxnSpPr>
          <p:nvPr/>
        </p:nvCxnSpPr>
        <p:spPr>
          <a:xfrm>
            <a:off x="1414545" y="2909776"/>
            <a:ext cx="47135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19145" y="2240028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(Optional)</a:t>
            </a:r>
            <a:endParaRPr lang="en-US" sz="2000" dirty="0"/>
          </a:p>
        </p:txBody>
      </p:sp>
      <p:cxnSp>
        <p:nvCxnSpPr>
          <p:cNvPr id="151" name="Elbow Connector 150"/>
          <p:cNvCxnSpPr>
            <a:stCxn id="271" idx="1"/>
            <a:endCxn id="142" idx="4"/>
          </p:cNvCxnSpPr>
          <p:nvPr/>
        </p:nvCxnSpPr>
        <p:spPr>
          <a:xfrm rot="10800000">
            <a:off x="766845" y="3138376"/>
            <a:ext cx="1277386" cy="281258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2953630" y="853605"/>
            <a:ext cx="2198380" cy="468708"/>
            <a:chOff x="3087703" y="438834"/>
            <a:chExt cx="1844783" cy="468708"/>
          </a:xfrm>
        </p:grpSpPr>
        <p:sp>
          <p:nvSpPr>
            <p:cNvPr id="159" name="TextBox 158"/>
            <p:cNvSpPr txBox="1"/>
            <p:nvPr/>
          </p:nvSpPr>
          <p:spPr>
            <a:xfrm>
              <a:off x="3241950" y="445877"/>
              <a:ext cx="1577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URL Requests</a:t>
              </a:r>
              <a:endParaRPr lang="en-US" sz="24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3087703" y="438834"/>
              <a:ext cx="1844783" cy="468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4473537" y="95250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Reverse proxy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9" name="Curved Connector 238"/>
          <p:cNvCxnSpPr>
            <a:stCxn id="211" idx="2"/>
          </p:cNvCxnSpPr>
          <p:nvPr/>
        </p:nvCxnSpPr>
        <p:spPr>
          <a:xfrm rot="5400000">
            <a:off x="5135570" y="645091"/>
            <a:ext cx="459309" cy="42642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133" idx="2"/>
          </p:cNvCxnSpPr>
          <p:nvPr/>
        </p:nvCxnSpPr>
        <p:spPr>
          <a:xfrm rot="16200000" flipH="1">
            <a:off x="2369352" y="503680"/>
            <a:ext cx="459309" cy="70924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>
            <a:endCxn id="132" idx="0"/>
          </p:cNvCxnSpPr>
          <p:nvPr/>
        </p:nvCxnSpPr>
        <p:spPr>
          <a:xfrm rot="16200000" flipH="1">
            <a:off x="3867904" y="1531757"/>
            <a:ext cx="422261" cy="337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745603" y="1533443"/>
            <a:ext cx="0" cy="47408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>
            <a:off x="1528741" y="3906365"/>
            <a:ext cx="1924707" cy="1073940"/>
          </a:xfrm>
          <a:prstGeom prst="round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Visualizer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2044231" y="5522894"/>
            <a:ext cx="893725" cy="856132"/>
            <a:chOff x="3654244" y="4419600"/>
            <a:chExt cx="893725" cy="856132"/>
          </a:xfrm>
        </p:grpSpPr>
        <p:grpSp>
          <p:nvGrpSpPr>
            <p:cNvPr id="270" name="Group 269"/>
            <p:cNvGrpSpPr/>
            <p:nvPr/>
          </p:nvGrpSpPr>
          <p:grpSpPr>
            <a:xfrm>
              <a:off x="3680424" y="4533869"/>
              <a:ext cx="867545" cy="741863"/>
              <a:chOff x="5240337" y="1581150"/>
              <a:chExt cx="867545" cy="741863"/>
            </a:xfrm>
            <a:noFill/>
          </p:grpSpPr>
          <p:pic>
            <p:nvPicPr>
              <p:cNvPr id="272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273" name="TextBox 272"/>
              <p:cNvSpPr txBox="1"/>
              <p:nvPr/>
            </p:nvSpPr>
            <p:spPr>
              <a:xfrm>
                <a:off x="5240337" y="1922903"/>
                <a:ext cx="8675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Admin</a:t>
                </a:r>
                <a:endParaRPr lang="en-US" dirty="0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7474127" y="5011268"/>
            <a:ext cx="893725" cy="856132"/>
            <a:chOff x="3654244" y="4419600"/>
            <a:chExt cx="893725" cy="856132"/>
          </a:xfrm>
        </p:grpSpPr>
        <p:grpSp>
          <p:nvGrpSpPr>
            <p:cNvPr id="303" name="Group 302"/>
            <p:cNvGrpSpPr/>
            <p:nvPr/>
          </p:nvGrpSpPr>
          <p:grpSpPr>
            <a:xfrm>
              <a:off x="3680424" y="4533869"/>
              <a:ext cx="867545" cy="741863"/>
              <a:chOff x="5240337" y="1581150"/>
              <a:chExt cx="867545" cy="741863"/>
            </a:xfrm>
            <a:noFill/>
          </p:grpSpPr>
          <p:pic>
            <p:nvPicPr>
              <p:cNvPr id="305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306" name="TextBox 305"/>
              <p:cNvSpPr txBox="1"/>
              <p:nvPr/>
            </p:nvSpPr>
            <p:spPr>
              <a:xfrm>
                <a:off x="5240337" y="1922903"/>
                <a:ext cx="8675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Admin</a:t>
                </a:r>
                <a:endParaRPr lang="en-US" dirty="0"/>
              </a:p>
            </p:txBody>
          </p:sp>
        </p:grpSp>
        <p:sp>
          <p:nvSpPr>
            <p:cNvPr id="304" name="Rectangle 303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7" name="Straight Arrow Connector 306"/>
          <p:cNvCxnSpPr/>
          <p:nvPr/>
        </p:nvCxnSpPr>
        <p:spPr>
          <a:xfrm flipH="1">
            <a:off x="7920990" y="3956022"/>
            <a:ext cx="3741" cy="10552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1074084" y="6365039"/>
            <a:ext cx="502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Script inspection and policy generation</a:t>
            </a:r>
            <a:endParaRPr lang="en-US" sz="2400" dirty="0"/>
          </a:p>
        </p:txBody>
      </p:sp>
      <p:sp>
        <p:nvSpPr>
          <p:cNvPr id="316" name="TextBox 315"/>
          <p:cNvSpPr txBox="1"/>
          <p:nvPr/>
        </p:nvSpPr>
        <p:spPr>
          <a:xfrm>
            <a:off x="6745603" y="6365038"/>
            <a:ext cx="2350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Script monitoring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60167" y="5446393"/>
            <a:ext cx="2158381" cy="730266"/>
            <a:chOff x="105767" y="4644171"/>
            <a:chExt cx="2158381" cy="730266"/>
          </a:xfrm>
        </p:grpSpPr>
        <p:sp>
          <p:nvSpPr>
            <p:cNvPr id="145" name="Oval 144"/>
            <p:cNvSpPr/>
            <p:nvPr/>
          </p:nvSpPr>
          <p:spPr>
            <a:xfrm>
              <a:off x="105767" y="4669004"/>
              <a:ext cx="2158381" cy="6845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05586" y="4912772"/>
              <a:ext cx="15698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Candidates</a:t>
              </a: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05586" y="4644171"/>
              <a:ext cx="15490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Permission</a:t>
              </a: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6888478" y="3269075"/>
            <a:ext cx="2072505" cy="734835"/>
            <a:chOff x="163068" y="2551559"/>
            <a:chExt cx="2072505" cy="734835"/>
          </a:xfrm>
        </p:grpSpPr>
        <p:grpSp>
          <p:nvGrpSpPr>
            <p:cNvPr id="415" name="Group 414"/>
            <p:cNvGrpSpPr/>
            <p:nvPr/>
          </p:nvGrpSpPr>
          <p:grpSpPr>
            <a:xfrm>
              <a:off x="163068" y="2551559"/>
              <a:ext cx="2072505" cy="686947"/>
              <a:chOff x="5618931" y="1718398"/>
              <a:chExt cx="2072505" cy="634277"/>
            </a:xfrm>
          </p:grpSpPr>
          <p:sp>
            <p:nvSpPr>
              <p:cNvPr id="417" name="TextBox 416"/>
              <p:cNvSpPr txBox="1"/>
              <p:nvPr/>
            </p:nvSpPr>
            <p:spPr>
              <a:xfrm>
                <a:off x="5989263" y="1718398"/>
                <a:ext cx="1355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Violating </a:t>
                </a:r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5618931" y="1761440"/>
                <a:ext cx="2072505" cy="59123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6" name="Rectangle 415"/>
            <p:cNvSpPr/>
            <p:nvPr/>
          </p:nvSpPr>
          <p:spPr>
            <a:xfrm>
              <a:off x="568112" y="2824729"/>
              <a:ext cx="12602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accesses</a:t>
              </a:r>
            </a:p>
          </p:txBody>
        </p:sp>
      </p:grpSp>
      <p:sp>
        <p:nvSpPr>
          <p:cNvPr id="422" name="Oval 421"/>
          <p:cNvSpPr/>
          <p:nvPr/>
        </p:nvSpPr>
        <p:spPr>
          <a:xfrm>
            <a:off x="3089299" y="1322313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4" name="Oval 423"/>
          <p:cNvSpPr/>
          <p:nvPr/>
        </p:nvSpPr>
        <p:spPr>
          <a:xfrm>
            <a:off x="2511266" y="2772066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6" name="Oval 425"/>
          <p:cNvSpPr/>
          <p:nvPr/>
        </p:nvSpPr>
        <p:spPr>
          <a:xfrm>
            <a:off x="4061670" y="4914680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2" name="Oval 431"/>
          <p:cNvSpPr/>
          <p:nvPr/>
        </p:nvSpPr>
        <p:spPr>
          <a:xfrm>
            <a:off x="5675812" y="5022619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43" name="Oval 442"/>
          <p:cNvSpPr/>
          <p:nvPr/>
        </p:nvSpPr>
        <p:spPr>
          <a:xfrm>
            <a:off x="2613987" y="5077323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45" name="Oval 444"/>
          <p:cNvSpPr/>
          <p:nvPr/>
        </p:nvSpPr>
        <p:spPr>
          <a:xfrm>
            <a:off x="6970002" y="2455689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lker.com/cliparts/1/Z/i/2/V/v/orange-light-alarm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52" y="464417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urved Connector 32"/>
          <p:cNvCxnSpPr>
            <a:stCxn id="132" idx="3"/>
          </p:cNvCxnSpPr>
          <p:nvPr/>
        </p:nvCxnSpPr>
        <p:spPr>
          <a:xfrm>
            <a:off x="6275544" y="2909776"/>
            <a:ext cx="1649187" cy="405915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62369" y="1761919"/>
            <a:ext cx="2376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/>
              <a:t>FireInspector</a:t>
            </a:r>
            <a:endParaRPr lang="en-US" sz="3200" dirty="0"/>
          </a:p>
        </p:txBody>
      </p:sp>
      <p:cxnSp>
        <p:nvCxnSpPr>
          <p:cNvPr id="128" name="Curved Connector 127"/>
          <p:cNvCxnSpPr>
            <a:endCxn id="264" idx="3"/>
          </p:cNvCxnSpPr>
          <p:nvPr/>
        </p:nvCxnSpPr>
        <p:spPr>
          <a:xfrm rot="10800000">
            <a:off x="3453449" y="4443336"/>
            <a:ext cx="1006719" cy="1370155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5" idx="2"/>
          </p:cNvCxnSpPr>
          <p:nvPr/>
        </p:nvCxnSpPr>
        <p:spPr>
          <a:xfrm>
            <a:off x="5539358" y="4914680"/>
            <a:ext cx="0" cy="5565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endCxn id="135" idx="0"/>
          </p:cNvCxnSpPr>
          <p:nvPr/>
        </p:nvCxnSpPr>
        <p:spPr>
          <a:xfrm>
            <a:off x="4473537" y="2834168"/>
            <a:ext cx="1065821" cy="107219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/>
          <p:cNvGrpSpPr/>
          <p:nvPr/>
        </p:nvGrpSpPr>
        <p:grpSpPr>
          <a:xfrm>
            <a:off x="3552247" y="2333595"/>
            <a:ext cx="1001146" cy="1001146"/>
            <a:chOff x="3022452" y="2613021"/>
            <a:chExt cx="1001146" cy="1001146"/>
          </a:xfrm>
        </p:grpSpPr>
        <p:pic>
          <p:nvPicPr>
            <p:cNvPr id="39" name="Picture 2" descr="http://johnprados.com/wp-content/uploads/2013/08/wor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452" y="2613021"/>
              <a:ext cx="1001146" cy="100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7" name="Rectangle 456"/>
            <p:cNvSpPr/>
            <p:nvPr/>
          </p:nvSpPr>
          <p:spPr>
            <a:xfrm>
              <a:off x="3104832" y="2613021"/>
              <a:ext cx="838910" cy="1001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Curved Connector 160"/>
          <p:cNvCxnSpPr>
            <a:endCxn id="264" idx="0"/>
          </p:cNvCxnSpPr>
          <p:nvPr/>
        </p:nvCxnSpPr>
        <p:spPr>
          <a:xfrm rot="10800000" flipV="1">
            <a:off x="2491095" y="2834167"/>
            <a:ext cx="1143532" cy="107219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2775747" y="3327117"/>
            <a:ext cx="2609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Instrumented DOM</a:t>
            </a:r>
            <a:endParaRPr lang="en-US" sz="2400" dirty="0"/>
          </a:p>
        </p:txBody>
      </p:sp>
      <p:sp>
        <p:nvSpPr>
          <p:cNvPr id="166" name="Oval 165"/>
          <p:cNvSpPr/>
          <p:nvPr/>
        </p:nvSpPr>
        <p:spPr>
          <a:xfrm>
            <a:off x="5167100" y="2739442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259782" y="4415207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80" name="Picture 4" descr="http://www.clker.com/cliparts/D/g/i/B/c/t/magnifier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10" y="5564974"/>
            <a:ext cx="610768" cy="654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Oval 180"/>
          <p:cNvSpPr/>
          <p:nvPr/>
        </p:nvSpPr>
        <p:spPr>
          <a:xfrm>
            <a:off x="1488460" y="2977042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30" name="Picture 6" descr="http://findicons.com/files/icons/1886/alien_mind/128/fire_eye_ali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60" y="1815513"/>
            <a:ext cx="693904" cy="69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7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Curved Connector 343"/>
          <p:cNvCxnSpPr>
            <a:stCxn id="154" idx="6"/>
            <a:endCxn id="264" idx="0"/>
          </p:cNvCxnSpPr>
          <p:nvPr/>
        </p:nvCxnSpPr>
        <p:spPr>
          <a:xfrm>
            <a:off x="3073474" y="2816087"/>
            <a:ext cx="718084" cy="62748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4" idx="2"/>
            <a:endCxn id="271" idx="0"/>
          </p:cNvCxnSpPr>
          <p:nvPr/>
        </p:nvCxnSpPr>
        <p:spPr>
          <a:xfrm>
            <a:off x="3791558" y="3986500"/>
            <a:ext cx="814" cy="46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39654" y="1515989"/>
            <a:ext cx="2971800" cy="648387"/>
          </a:xfrm>
          <a:prstGeom prst="round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ScriptTracer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68112" y="76200"/>
            <a:ext cx="2655307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Simulated Sessions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228600" y="3495673"/>
            <a:ext cx="1920256" cy="847725"/>
          </a:xfrm>
          <a:prstGeom prst="round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Policy Generator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4494304" y="1615175"/>
            <a:ext cx="1295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Policy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42" idx="2"/>
            <a:endCxn id="132" idx="3"/>
          </p:cNvCxnSpPr>
          <p:nvPr/>
        </p:nvCxnSpPr>
        <p:spPr>
          <a:xfrm flipH="1" flipV="1">
            <a:off x="3511454" y="1840183"/>
            <a:ext cx="982850" cy="35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469443" y="1883703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(Optional)</a:t>
            </a:r>
            <a:endParaRPr lang="en-US" sz="2000" dirty="0"/>
          </a:p>
        </p:txBody>
      </p:sp>
      <p:sp>
        <p:nvSpPr>
          <p:cNvPr id="145" name="Oval 144"/>
          <p:cNvSpPr/>
          <p:nvPr/>
        </p:nvSpPr>
        <p:spPr>
          <a:xfrm>
            <a:off x="105767" y="4669004"/>
            <a:ext cx="2158381" cy="684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/>
          <p:cNvCxnSpPr>
            <a:stCxn id="135" idx="2"/>
            <a:endCxn id="145" idx="0"/>
          </p:cNvCxnSpPr>
          <p:nvPr/>
        </p:nvCxnSpPr>
        <p:spPr>
          <a:xfrm flipH="1">
            <a:off x="1184958" y="4343398"/>
            <a:ext cx="3770" cy="325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24" idx="3"/>
            <a:endCxn id="142" idx="4"/>
          </p:cNvCxnSpPr>
          <p:nvPr/>
        </p:nvCxnSpPr>
        <p:spPr>
          <a:xfrm flipV="1">
            <a:off x="4238421" y="2072375"/>
            <a:ext cx="903583" cy="383425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621797" y="817118"/>
            <a:ext cx="2198380" cy="468708"/>
            <a:chOff x="3095607" y="438834"/>
            <a:chExt cx="1844783" cy="468708"/>
          </a:xfrm>
        </p:grpSpPr>
        <p:sp>
          <p:nvSpPr>
            <p:cNvPr id="159" name="TextBox 158"/>
            <p:cNvSpPr txBox="1"/>
            <p:nvPr/>
          </p:nvSpPr>
          <p:spPr>
            <a:xfrm>
              <a:off x="3241950" y="445877"/>
              <a:ext cx="1577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URL Requests</a:t>
              </a:r>
              <a:endParaRPr lang="en-US" sz="24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3095607" y="438834"/>
              <a:ext cx="1844783" cy="468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Straight Arrow Connector 178"/>
          <p:cNvCxnSpPr>
            <a:stCxn id="154" idx="3"/>
            <a:endCxn id="135" idx="0"/>
          </p:cNvCxnSpPr>
          <p:nvPr/>
        </p:nvCxnSpPr>
        <p:spPr>
          <a:xfrm flipH="1">
            <a:off x="1188728" y="3042478"/>
            <a:ext cx="115752" cy="453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6096000" y="85725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Reverse proxy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6324600" y="1524000"/>
            <a:ext cx="2514600" cy="648387"/>
          </a:xfrm>
          <a:prstGeom prst="round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ScriptTracer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3344696" y="5478568"/>
            <a:ext cx="893725" cy="856132"/>
            <a:chOff x="3654244" y="4419600"/>
            <a:chExt cx="893725" cy="856132"/>
          </a:xfrm>
        </p:grpSpPr>
        <p:grpSp>
          <p:nvGrpSpPr>
            <p:cNvPr id="223" name="Group 222"/>
            <p:cNvGrpSpPr/>
            <p:nvPr/>
          </p:nvGrpSpPr>
          <p:grpSpPr>
            <a:xfrm>
              <a:off x="3680424" y="4533869"/>
              <a:ext cx="867545" cy="741863"/>
              <a:chOff x="5240337" y="1581150"/>
              <a:chExt cx="867545" cy="741863"/>
            </a:xfrm>
            <a:noFill/>
          </p:grpSpPr>
          <p:pic>
            <p:nvPicPr>
              <p:cNvPr id="225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226" name="TextBox 225"/>
              <p:cNvSpPr txBox="1"/>
              <p:nvPr/>
            </p:nvSpPr>
            <p:spPr>
              <a:xfrm>
                <a:off x="5240337" y="1922903"/>
                <a:ext cx="8675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Admin</a:t>
                </a:r>
                <a:endParaRPr lang="en-US" dirty="0"/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" name="Curved Connector 238"/>
          <p:cNvCxnSpPr>
            <a:stCxn id="211" idx="1"/>
            <a:endCxn id="160" idx="7"/>
          </p:cNvCxnSpPr>
          <p:nvPr/>
        </p:nvCxnSpPr>
        <p:spPr>
          <a:xfrm rot="10800000" flipV="1">
            <a:off x="5498232" y="352425"/>
            <a:ext cx="597768" cy="533334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133" idx="3"/>
            <a:endCxn id="160" idx="1"/>
          </p:cNvCxnSpPr>
          <p:nvPr/>
        </p:nvCxnSpPr>
        <p:spPr>
          <a:xfrm>
            <a:off x="3223419" y="342900"/>
            <a:ext cx="720323" cy="54285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>
            <a:stCxn id="160" idx="2"/>
            <a:endCxn id="132" idx="0"/>
          </p:cNvCxnSpPr>
          <p:nvPr/>
        </p:nvCxnSpPr>
        <p:spPr>
          <a:xfrm rot="10800000" flipV="1">
            <a:off x="2025555" y="1051471"/>
            <a:ext cx="1596243" cy="46451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160" idx="6"/>
            <a:endCxn id="217" idx="0"/>
          </p:cNvCxnSpPr>
          <p:nvPr/>
        </p:nvCxnSpPr>
        <p:spPr>
          <a:xfrm>
            <a:off x="5820177" y="1051472"/>
            <a:ext cx="1761723" cy="47252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057152" y="1487414"/>
            <a:ext cx="0" cy="52578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>
            <a:off x="2926767" y="3443575"/>
            <a:ext cx="1729581" cy="542925"/>
          </a:xfrm>
          <a:prstGeom prst="round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Visualizer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3345509" y="4446937"/>
            <a:ext cx="893725" cy="856132"/>
            <a:chOff x="3654244" y="4419600"/>
            <a:chExt cx="893725" cy="856132"/>
          </a:xfrm>
        </p:grpSpPr>
        <p:grpSp>
          <p:nvGrpSpPr>
            <p:cNvPr id="270" name="Group 269"/>
            <p:cNvGrpSpPr/>
            <p:nvPr/>
          </p:nvGrpSpPr>
          <p:grpSpPr>
            <a:xfrm>
              <a:off x="3680424" y="4533869"/>
              <a:ext cx="867545" cy="741863"/>
              <a:chOff x="5240337" y="1581150"/>
              <a:chExt cx="867545" cy="741863"/>
            </a:xfrm>
            <a:noFill/>
          </p:grpSpPr>
          <p:pic>
            <p:nvPicPr>
              <p:cNvPr id="272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273" name="TextBox 272"/>
              <p:cNvSpPr txBox="1"/>
              <p:nvPr/>
            </p:nvSpPr>
            <p:spPr>
              <a:xfrm>
                <a:off x="5240337" y="1922903"/>
                <a:ext cx="8675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Admin</a:t>
                </a:r>
                <a:endParaRPr lang="en-US" dirty="0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1" name="Straight Arrow Connector 280"/>
          <p:cNvCxnSpPr>
            <a:stCxn id="142" idx="6"/>
            <a:endCxn id="217" idx="1"/>
          </p:cNvCxnSpPr>
          <p:nvPr/>
        </p:nvCxnSpPr>
        <p:spPr>
          <a:xfrm>
            <a:off x="5789704" y="1843775"/>
            <a:ext cx="534896" cy="4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7125511" y="5011268"/>
            <a:ext cx="893725" cy="856132"/>
            <a:chOff x="3654244" y="4419600"/>
            <a:chExt cx="893725" cy="856132"/>
          </a:xfrm>
        </p:grpSpPr>
        <p:grpSp>
          <p:nvGrpSpPr>
            <p:cNvPr id="303" name="Group 302"/>
            <p:cNvGrpSpPr/>
            <p:nvPr/>
          </p:nvGrpSpPr>
          <p:grpSpPr>
            <a:xfrm>
              <a:off x="3680424" y="4533869"/>
              <a:ext cx="867545" cy="741863"/>
              <a:chOff x="5240337" y="1581150"/>
              <a:chExt cx="867545" cy="741863"/>
            </a:xfrm>
            <a:noFill/>
          </p:grpSpPr>
          <p:pic>
            <p:nvPicPr>
              <p:cNvPr id="305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306" name="TextBox 305"/>
              <p:cNvSpPr txBox="1"/>
              <p:nvPr/>
            </p:nvSpPr>
            <p:spPr>
              <a:xfrm>
                <a:off x="5240337" y="1922903"/>
                <a:ext cx="8675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Admin</a:t>
                </a:r>
                <a:endParaRPr lang="en-US" dirty="0"/>
              </a:p>
            </p:txBody>
          </p:sp>
        </p:grpSp>
        <p:sp>
          <p:nvSpPr>
            <p:cNvPr id="304" name="Rectangle 303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7" name="Straight Arrow Connector 306"/>
          <p:cNvCxnSpPr>
            <a:stCxn id="418" idx="4"/>
            <a:endCxn id="304" idx="0"/>
          </p:cNvCxnSpPr>
          <p:nvPr/>
        </p:nvCxnSpPr>
        <p:spPr>
          <a:xfrm flipH="1">
            <a:off x="7572374" y="3956022"/>
            <a:ext cx="3741" cy="10552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17" idx="2"/>
            <a:endCxn id="418" idx="0"/>
          </p:cNvCxnSpPr>
          <p:nvPr/>
        </p:nvCxnSpPr>
        <p:spPr>
          <a:xfrm flipH="1">
            <a:off x="7576115" y="2172387"/>
            <a:ext cx="5785" cy="114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25468" y="6365039"/>
            <a:ext cx="502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Script inspection and policy generation</a:t>
            </a:r>
            <a:endParaRPr lang="en-US" sz="2400" dirty="0"/>
          </a:p>
        </p:txBody>
      </p:sp>
      <p:sp>
        <p:nvSpPr>
          <p:cNvPr id="316" name="TextBox 315"/>
          <p:cNvSpPr txBox="1"/>
          <p:nvPr/>
        </p:nvSpPr>
        <p:spPr>
          <a:xfrm>
            <a:off x="6396987" y="6365038"/>
            <a:ext cx="2350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Script monitoring</a:t>
            </a:r>
            <a:endParaRPr lang="en-US" sz="2400" dirty="0"/>
          </a:p>
        </p:txBody>
      </p:sp>
      <p:cxnSp>
        <p:nvCxnSpPr>
          <p:cNvPr id="328" name="Straight Arrow Connector 327"/>
          <p:cNvCxnSpPr>
            <a:stCxn id="338" idx="3"/>
            <a:endCxn id="224" idx="1"/>
          </p:cNvCxnSpPr>
          <p:nvPr/>
        </p:nvCxnSpPr>
        <p:spPr>
          <a:xfrm flipV="1">
            <a:off x="2053518" y="5906634"/>
            <a:ext cx="1291178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ounded Rectangle 337"/>
          <p:cNvSpPr/>
          <p:nvPr/>
        </p:nvSpPr>
        <p:spPr>
          <a:xfrm>
            <a:off x="323937" y="5635172"/>
            <a:ext cx="1729581" cy="542925"/>
          </a:xfrm>
          <a:prstGeom prst="round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Visualizer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9" name="Straight Arrow Connector 338"/>
          <p:cNvCxnSpPr>
            <a:stCxn id="145" idx="4"/>
            <a:endCxn id="338" idx="0"/>
          </p:cNvCxnSpPr>
          <p:nvPr/>
        </p:nvCxnSpPr>
        <p:spPr>
          <a:xfrm>
            <a:off x="1184958" y="5353532"/>
            <a:ext cx="3770" cy="281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405586" y="4912772"/>
            <a:ext cx="1569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Candidates</a:t>
            </a:r>
          </a:p>
        </p:txBody>
      </p:sp>
      <p:sp>
        <p:nvSpPr>
          <p:cNvPr id="366" name="Rectangle 365"/>
          <p:cNvSpPr/>
          <p:nvPr/>
        </p:nvSpPr>
        <p:spPr>
          <a:xfrm>
            <a:off x="405586" y="4644171"/>
            <a:ext cx="154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Permission</a:t>
            </a:r>
          </a:p>
        </p:txBody>
      </p:sp>
      <p:cxnSp>
        <p:nvCxnSpPr>
          <p:cNvPr id="385" name="Straight Arrow Connector 384"/>
          <p:cNvCxnSpPr>
            <a:stCxn id="132" idx="2"/>
            <a:endCxn id="154" idx="0"/>
          </p:cNvCxnSpPr>
          <p:nvPr/>
        </p:nvCxnSpPr>
        <p:spPr>
          <a:xfrm>
            <a:off x="2025554" y="2164376"/>
            <a:ext cx="11668" cy="3315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/>
          <p:cNvGrpSpPr/>
          <p:nvPr/>
        </p:nvGrpSpPr>
        <p:grpSpPr>
          <a:xfrm>
            <a:off x="1000969" y="2449305"/>
            <a:ext cx="2072505" cy="734835"/>
            <a:chOff x="163068" y="2551559"/>
            <a:chExt cx="2072505" cy="734835"/>
          </a:xfrm>
        </p:grpSpPr>
        <p:grpSp>
          <p:nvGrpSpPr>
            <p:cNvPr id="152" name="Group 151"/>
            <p:cNvGrpSpPr/>
            <p:nvPr/>
          </p:nvGrpSpPr>
          <p:grpSpPr>
            <a:xfrm>
              <a:off x="163068" y="2551559"/>
              <a:ext cx="2072505" cy="686947"/>
              <a:chOff x="5618931" y="1718398"/>
              <a:chExt cx="2072505" cy="634277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5989263" y="1718398"/>
                <a:ext cx="1372812" cy="426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Violation 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618931" y="1761440"/>
                <a:ext cx="2072505" cy="591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6" name="Rectangle 385"/>
            <p:cNvSpPr/>
            <p:nvPr/>
          </p:nvSpPr>
          <p:spPr>
            <a:xfrm>
              <a:off x="741084" y="2824729"/>
              <a:ext cx="9398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traces</a:t>
              </a:r>
              <a:endParaRPr lang="en-US" sz="2400" dirty="0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6539862" y="3269075"/>
            <a:ext cx="2072505" cy="734835"/>
            <a:chOff x="163068" y="2551559"/>
            <a:chExt cx="2072505" cy="734835"/>
          </a:xfrm>
        </p:grpSpPr>
        <p:grpSp>
          <p:nvGrpSpPr>
            <p:cNvPr id="415" name="Group 414"/>
            <p:cNvGrpSpPr/>
            <p:nvPr/>
          </p:nvGrpSpPr>
          <p:grpSpPr>
            <a:xfrm>
              <a:off x="163068" y="2551559"/>
              <a:ext cx="2072505" cy="686947"/>
              <a:chOff x="5618931" y="1718398"/>
              <a:chExt cx="2072505" cy="634277"/>
            </a:xfrm>
          </p:grpSpPr>
          <p:sp>
            <p:nvSpPr>
              <p:cNvPr id="417" name="TextBox 416"/>
              <p:cNvSpPr txBox="1"/>
              <p:nvPr/>
            </p:nvSpPr>
            <p:spPr>
              <a:xfrm>
                <a:off x="5989263" y="1718398"/>
                <a:ext cx="1355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Violating </a:t>
                </a:r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5618931" y="1761440"/>
                <a:ext cx="2072505" cy="59123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6" name="Rectangle 415"/>
            <p:cNvSpPr/>
            <p:nvPr/>
          </p:nvSpPr>
          <p:spPr>
            <a:xfrm>
              <a:off x="568112" y="2824729"/>
              <a:ext cx="12602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accesses</a:t>
              </a:r>
            </a:p>
          </p:txBody>
        </p:sp>
      </p:grpSp>
      <p:sp>
        <p:nvSpPr>
          <p:cNvPr id="422" name="Oval 421"/>
          <p:cNvSpPr/>
          <p:nvPr/>
        </p:nvSpPr>
        <p:spPr>
          <a:xfrm>
            <a:off x="1808713" y="947069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4" name="Oval 423"/>
          <p:cNvSpPr/>
          <p:nvPr/>
        </p:nvSpPr>
        <p:spPr>
          <a:xfrm>
            <a:off x="3914901" y="1419223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5" name="Oval 424"/>
          <p:cNvSpPr/>
          <p:nvPr/>
        </p:nvSpPr>
        <p:spPr>
          <a:xfrm>
            <a:off x="894654" y="2215248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6" name="Oval 425"/>
          <p:cNvSpPr/>
          <p:nvPr/>
        </p:nvSpPr>
        <p:spPr>
          <a:xfrm>
            <a:off x="576670" y="3004983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2" name="Oval 431"/>
          <p:cNvSpPr/>
          <p:nvPr/>
        </p:nvSpPr>
        <p:spPr>
          <a:xfrm>
            <a:off x="3776501" y="2872144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43" name="Oval 442"/>
          <p:cNvSpPr/>
          <p:nvPr/>
        </p:nvSpPr>
        <p:spPr>
          <a:xfrm>
            <a:off x="2342774" y="4809972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44" name="Oval 443"/>
          <p:cNvSpPr/>
          <p:nvPr/>
        </p:nvSpPr>
        <p:spPr>
          <a:xfrm>
            <a:off x="2504534" y="5974955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45" name="Oval 444"/>
          <p:cNvSpPr/>
          <p:nvPr/>
        </p:nvSpPr>
        <p:spPr>
          <a:xfrm>
            <a:off x="5246734" y="3906365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lker.com/cliparts/1/Z/i/2/V/v/orange-light-alarm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36" y="464417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ker.com/cliparts/D/g/i/B/c/t/magnifier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03" y="4370619"/>
            <a:ext cx="610768" cy="654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4" descr="http://www.clker.com/cliparts/D/g/i/B/c/t/magnifier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03" y="5412421"/>
            <a:ext cx="610768" cy="654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5" name="Oval 454"/>
          <p:cNvSpPr/>
          <p:nvPr/>
        </p:nvSpPr>
        <p:spPr>
          <a:xfrm>
            <a:off x="7569571" y="947069"/>
            <a:ext cx="323520" cy="34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54" name="Group 453"/>
          <p:cNvGrpSpPr/>
          <p:nvPr/>
        </p:nvGrpSpPr>
        <p:grpSpPr>
          <a:xfrm>
            <a:off x="7765372" y="2479823"/>
            <a:ext cx="508712" cy="476011"/>
            <a:chOff x="7797088" y="2699305"/>
            <a:chExt cx="508712" cy="476011"/>
          </a:xfrm>
        </p:grpSpPr>
        <p:sp>
          <p:nvSpPr>
            <p:cNvPr id="446" name="Oval 445"/>
            <p:cNvSpPr/>
            <p:nvPr/>
          </p:nvSpPr>
          <p:spPr>
            <a:xfrm>
              <a:off x="7797088" y="2699305"/>
              <a:ext cx="508712" cy="4760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969" tIns="48984" rIns="97969" bIns="48984" rtlCol="0" anchor="ctr"/>
            <a:lstStyle/>
            <a:p>
              <a:pPr algn="ctr"/>
              <a:endParaRPr lang="en-US" sz="1900" b="1" dirty="0">
                <a:solidFill>
                  <a:schemeClr val="tx1"/>
                </a:solidFill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7810150" y="2706477"/>
              <a:ext cx="495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10</a:t>
              </a:r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3775687" y="104894"/>
            <a:ext cx="508712" cy="476011"/>
            <a:chOff x="7797088" y="2699305"/>
            <a:chExt cx="508712" cy="476011"/>
          </a:xfrm>
        </p:grpSpPr>
        <p:sp>
          <p:nvSpPr>
            <p:cNvPr id="459" name="Oval 458"/>
            <p:cNvSpPr/>
            <p:nvPr/>
          </p:nvSpPr>
          <p:spPr>
            <a:xfrm>
              <a:off x="7797088" y="2699305"/>
              <a:ext cx="508712" cy="4760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969" tIns="48984" rIns="97969" bIns="48984" rtlCol="0" anchor="ctr"/>
            <a:lstStyle/>
            <a:p>
              <a:pPr algn="ctr"/>
              <a:endParaRPr lang="en-US" sz="1900" b="1" dirty="0">
                <a:solidFill>
                  <a:schemeClr val="tx1"/>
                </a:solidFill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7810150" y="2706477"/>
              <a:ext cx="495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/>
                <a:t>11</a:t>
              </a:r>
              <a:endParaRPr lang="en-US" sz="2400" b="1" dirty="0"/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5142004" y="97720"/>
            <a:ext cx="508712" cy="476011"/>
            <a:chOff x="7797088" y="2699305"/>
            <a:chExt cx="508712" cy="476011"/>
          </a:xfrm>
        </p:grpSpPr>
        <p:sp>
          <p:nvSpPr>
            <p:cNvPr id="462" name="Oval 461"/>
            <p:cNvSpPr/>
            <p:nvPr/>
          </p:nvSpPr>
          <p:spPr>
            <a:xfrm>
              <a:off x="7797088" y="2699305"/>
              <a:ext cx="508712" cy="4760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969" tIns="48984" rIns="97969" bIns="48984" rtlCol="0" anchor="ctr"/>
            <a:lstStyle/>
            <a:p>
              <a:pPr algn="ctr"/>
              <a:endParaRPr lang="en-US" sz="1900" b="1" dirty="0">
                <a:solidFill>
                  <a:schemeClr val="tx1"/>
                </a:solidFill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7810150" y="2706477"/>
              <a:ext cx="495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5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Curved Connector 343"/>
          <p:cNvCxnSpPr>
            <a:stCxn id="154" idx="6"/>
          </p:cNvCxnSpPr>
          <p:nvPr/>
        </p:nvCxnSpPr>
        <p:spPr>
          <a:xfrm>
            <a:off x="2235573" y="2918341"/>
            <a:ext cx="1313512" cy="153141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7" idx="4"/>
          </p:cNvCxnSpPr>
          <p:nvPr/>
        </p:nvCxnSpPr>
        <p:spPr>
          <a:xfrm>
            <a:off x="4040897" y="3212458"/>
            <a:ext cx="0" cy="1237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39654" y="1515989"/>
            <a:ext cx="2971800" cy="648387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ScriptTracer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68112" y="76200"/>
            <a:ext cx="2655307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Simulated Sessions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228600" y="3495673"/>
            <a:ext cx="1920256" cy="84772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Policy Generator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4494304" y="1615175"/>
            <a:ext cx="1295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Policy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42" idx="2"/>
            <a:endCxn id="132" idx="3"/>
          </p:cNvCxnSpPr>
          <p:nvPr/>
        </p:nvCxnSpPr>
        <p:spPr>
          <a:xfrm flipH="1" flipV="1">
            <a:off x="3511454" y="1840183"/>
            <a:ext cx="982850" cy="35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469443" y="1883703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(Optional)</a:t>
            </a:r>
            <a:endParaRPr lang="en-US" sz="2000" dirty="0"/>
          </a:p>
        </p:txBody>
      </p:sp>
      <p:sp>
        <p:nvSpPr>
          <p:cNvPr id="145" name="Oval 144"/>
          <p:cNvSpPr/>
          <p:nvPr/>
        </p:nvSpPr>
        <p:spPr>
          <a:xfrm>
            <a:off x="105767" y="4669004"/>
            <a:ext cx="2158381" cy="684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/>
          <p:cNvCxnSpPr>
            <a:stCxn id="135" idx="2"/>
            <a:endCxn id="145" idx="0"/>
          </p:cNvCxnSpPr>
          <p:nvPr/>
        </p:nvCxnSpPr>
        <p:spPr>
          <a:xfrm flipH="1">
            <a:off x="1184958" y="4343398"/>
            <a:ext cx="3770" cy="325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24" idx="3"/>
            <a:endCxn id="142" idx="4"/>
          </p:cNvCxnSpPr>
          <p:nvPr/>
        </p:nvCxnSpPr>
        <p:spPr>
          <a:xfrm flipV="1">
            <a:off x="3469443" y="2072375"/>
            <a:ext cx="1672561" cy="383191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621797" y="817118"/>
            <a:ext cx="2198380" cy="468708"/>
            <a:chOff x="3095607" y="438834"/>
            <a:chExt cx="1844783" cy="468708"/>
          </a:xfrm>
        </p:grpSpPr>
        <p:sp>
          <p:nvSpPr>
            <p:cNvPr id="159" name="TextBox 158"/>
            <p:cNvSpPr txBox="1"/>
            <p:nvPr/>
          </p:nvSpPr>
          <p:spPr>
            <a:xfrm>
              <a:off x="3241950" y="445877"/>
              <a:ext cx="1577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URL Requests</a:t>
              </a:r>
              <a:endParaRPr lang="en-US" sz="24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3095607" y="438834"/>
              <a:ext cx="1844783" cy="468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Straight Arrow Connector 178"/>
          <p:cNvCxnSpPr>
            <a:stCxn id="154" idx="4"/>
            <a:endCxn id="135" idx="0"/>
          </p:cNvCxnSpPr>
          <p:nvPr/>
        </p:nvCxnSpPr>
        <p:spPr>
          <a:xfrm flipH="1">
            <a:off x="1188728" y="3238506"/>
            <a:ext cx="10593" cy="257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6096000" y="85725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Reverse proxy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6324600" y="1524000"/>
            <a:ext cx="2514600" cy="648387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ScriptTracer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575718" y="5476225"/>
            <a:ext cx="893725" cy="856132"/>
            <a:chOff x="3654244" y="4419600"/>
            <a:chExt cx="893725" cy="856132"/>
          </a:xfrm>
        </p:grpSpPr>
        <p:grpSp>
          <p:nvGrpSpPr>
            <p:cNvPr id="223" name="Group 222"/>
            <p:cNvGrpSpPr/>
            <p:nvPr/>
          </p:nvGrpSpPr>
          <p:grpSpPr>
            <a:xfrm>
              <a:off x="3680424" y="4533869"/>
              <a:ext cx="867545" cy="741863"/>
              <a:chOff x="5240337" y="1581150"/>
              <a:chExt cx="867545" cy="741863"/>
            </a:xfrm>
            <a:noFill/>
          </p:grpSpPr>
          <p:pic>
            <p:nvPicPr>
              <p:cNvPr id="225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226" name="TextBox 225"/>
              <p:cNvSpPr txBox="1"/>
              <p:nvPr/>
            </p:nvSpPr>
            <p:spPr>
              <a:xfrm>
                <a:off x="5240337" y="1922903"/>
                <a:ext cx="8675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Admin</a:t>
                </a:r>
                <a:endParaRPr lang="en-US" dirty="0"/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" name="Curved Connector 238"/>
          <p:cNvCxnSpPr>
            <a:stCxn id="211" idx="1"/>
            <a:endCxn id="160" idx="0"/>
          </p:cNvCxnSpPr>
          <p:nvPr/>
        </p:nvCxnSpPr>
        <p:spPr>
          <a:xfrm rot="10800000" flipV="1">
            <a:off x="4720988" y="352424"/>
            <a:ext cx="1375013" cy="46469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133" idx="3"/>
            <a:endCxn id="160" idx="0"/>
          </p:cNvCxnSpPr>
          <p:nvPr/>
        </p:nvCxnSpPr>
        <p:spPr>
          <a:xfrm>
            <a:off x="3223419" y="342900"/>
            <a:ext cx="1497568" cy="47421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>
            <a:stCxn id="160" idx="2"/>
            <a:endCxn id="132" idx="0"/>
          </p:cNvCxnSpPr>
          <p:nvPr/>
        </p:nvCxnSpPr>
        <p:spPr>
          <a:xfrm rot="10800000" flipV="1">
            <a:off x="2025555" y="1051471"/>
            <a:ext cx="1596243" cy="46451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160" idx="6"/>
            <a:endCxn id="217" idx="0"/>
          </p:cNvCxnSpPr>
          <p:nvPr/>
        </p:nvCxnSpPr>
        <p:spPr>
          <a:xfrm>
            <a:off x="5820177" y="1051472"/>
            <a:ext cx="1761723" cy="47252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057152" y="1447798"/>
            <a:ext cx="0" cy="52578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>
            <a:off x="2895600" y="3644477"/>
            <a:ext cx="1729581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Visualizer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3088397" y="2743200"/>
            <a:ext cx="1905000" cy="469258"/>
            <a:chOff x="1676007" y="2393346"/>
            <a:chExt cx="1905000" cy="469258"/>
          </a:xfrm>
        </p:grpSpPr>
        <p:sp>
          <p:nvSpPr>
            <p:cNvPr id="266" name="TextBox 265"/>
            <p:cNvSpPr txBox="1"/>
            <p:nvPr/>
          </p:nvSpPr>
          <p:spPr>
            <a:xfrm>
              <a:off x="1804403" y="2393346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All accesses</a:t>
              </a:r>
              <a:endParaRPr lang="en-US" sz="2400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1676007" y="2393346"/>
              <a:ext cx="1905000" cy="4692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3369318" y="4449759"/>
            <a:ext cx="893725" cy="856132"/>
            <a:chOff x="3654244" y="4419600"/>
            <a:chExt cx="893725" cy="856132"/>
          </a:xfrm>
        </p:grpSpPr>
        <p:grpSp>
          <p:nvGrpSpPr>
            <p:cNvPr id="270" name="Group 269"/>
            <p:cNvGrpSpPr/>
            <p:nvPr/>
          </p:nvGrpSpPr>
          <p:grpSpPr>
            <a:xfrm>
              <a:off x="3680424" y="4533869"/>
              <a:ext cx="867545" cy="741863"/>
              <a:chOff x="5240337" y="1581150"/>
              <a:chExt cx="867545" cy="741863"/>
            </a:xfrm>
            <a:noFill/>
          </p:grpSpPr>
          <p:pic>
            <p:nvPicPr>
              <p:cNvPr id="272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273" name="TextBox 272"/>
              <p:cNvSpPr txBox="1"/>
              <p:nvPr/>
            </p:nvSpPr>
            <p:spPr>
              <a:xfrm>
                <a:off x="5240337" y="1922903"/>
                <a:ext cx="8675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Admin</a:t>
                </a:r>
                <a:endParaRPr lang="en-US" dirty="0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4" name="Curved Connector 273"/>
          <p:cNvCxnSpPr>
            <a:stCxn id="132" idx="2"/>
            <a:endCxn id="266" idx="0"/>
          </p:cNvCxnSpPr>
          <p:nvPr/>
        </p:nvCxnSpPr>
        <p:spPr>
          <a:xfrm rot="16200000" flipH="1">
            <a:off x="2743813" y="1446116"/>
            <a:ext cx="578824" cy="2015343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142" idx="6"/>
            <a:endCxn id="217" idx="1"/>
          </p:cNvCxnSpPr>
          <p:nvPr/>
        </p:nvCxnSpPr>
        <p:spPr>
          <a:xfrm>
            <a:off x="5789704" y="1843775"/>
            <a:ext cx="534896" cy="4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7125511" y="5011268"/>
            <a:ext cx="893725" cy="856132"/>
            <a:chOff x="3654244" y="4419600"/>
            <a:chExt cx="893725" cy="856132"/>
          </a:xfrm>
        </p:grpSpPr>
        <p:grpSp>
          <p:nvGrpSpPr>
            <p:cNvPr id="303" name="Group 302"/>
            <p:cNvGrpSpPr/>
            <p:nvPr/>
          </p:nvGrpSpPr>
          <p:grpSpPr>
            <a:xfrm>
              <a:off x="3680424" y="4533869"/>
              <a:ext cx="867545" cy="741863"/>
              <a:chOff x="5240337" y="1581150"/>
              <a:chExt cx="867545" cy="741863"/>
            </a:xfrm>
            <a:noFill/>
          </p:grpSpPr>
          <p:pic>
            <p:nvPicPr>
              <p:cNvPr id="305" name="Picture 4" descr="https://cdn3.iconfinder.com/data/icons/softwaredemo/PNG/256x256/User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636" y="1581150"/>
                <a:ext cx="419100" cy="4191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306" name="TextBox 305"/>
              <p:cNvSpPr txBox="1"/>
              <p:nvPr/>
            </p:nvSpPr>
            <p:spPr>
              <a:xfrm>
                <a:off x="5240337" y="1922903"/>
                <a:ext cx="8675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Admin</a:t>
                </a:r>
                <a:endParaRPr lang="en-US" dirty="0"/>
              </a:p>
            </p:txBody>
          </p:sp>
        </p:grpSp>
        <p:sp>
          <p:nvSpPr>
            <p:cNvPr id="304" name="Rectangle 303"/>
            <p:cNvSpPr/>
            <p:nvPr/>
          </p:nvSpPr>
          <p:spPr>
            <a:xfrm>
              <a:off x="3654244" y="4419600"/>
              <a:ext cx="893725" cy="856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7" name="Straight Arrow Connector 306"/>
          <p:cNvCxnSpPr>
            <a:stCxn id="418" idx="4"/>
            <a:endCxn id="304" idx="0"/>
          </p:cNvCxnSpPr>
          <p:nvPr/>
        </p:nvCxnSpPr>
        <p:spPr>
          <a:xfrm flipH="1">
            <a:off x="7572374" y="4239064"/>
            <a:ext cx="3741" cy="7722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17" idx="2"/>
            <a:endCxn id="418" idx="0"/>
          </p:cNvCxnSpPr>
          <p:nvPr/>
        </p:nvCxnSpPr>
        <p:spPr>
          <a:xfrm flipH="1">
            <a:off x="7576115" y="2172387"/>
            <a:ext cx="5785" cy="14263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25468" y="6365039"/>
            <a:ext cx="502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Script inspection and policy generation</a:t>
            </a:r>
            <a:endParaRPr lang="en-US" sz="2400" dirty="0"/>
          </a:p>
        </p:txBody>
      </p:sp>
      <p:sp>
        <p:nvSpPr>
          <p:cNvPr id="316" name="TextBox 315"/>
          <p:cNvSpPr txBox="1"/>
          <p:nvPr/>
        </p:nvSpPr>
        <p:spPr>
          <a:xfrm>
            <a:off x="6396987" y="6365038"/>
            <a:ext cx="2350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Script monitoring</a:t>
            </a:r>
            <a:endParaRPr lang="en-US" sz="2400" dirty="0"/>
          </a:p>
        </p:txBody>
      </p:sp>
      <p:cxnSp>
        <p:nvCxnSpPr>
          <p:cNvPr id="328" name="Straight Arrow Connector 327"/>
          <p:cNvCxnSpPr>
            <a:stCxn id="338" idx="3"/>
            <a:endCxn id="224" idx="1"/>
          </p:cNvCxnSpPr>
          <p:nvPr/>
        </p:nvCxnSpPr>
        <p:spPr>
          <a:xfrm flipV="1">
            <a:off x="2053518" y="5904291"/>
            <a:ext cx="522200" cy="23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ounded Rectangle 337"/>
          <p:cNvSpPr/>
          <p:nvPr/>
        </p:nvSpPr>
        <p:spPr>
          <a:xfrm>
            <a:off x="323937" y="5635172"/>
            <a:ext cx="1729581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Visualizer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9" name="Straight Arrow Connector 338"/>
          <p:cNvCxnSpPr>
            <a:stCxn id="145" idx="4"/>
            <a:endCxn id="338" idx="0"/>
          </p:cNvCxnSpPr>
          <p:nvPr/>
        </p:nvCxnSpPr>
        <p:spPr>
          <a:xfrm>
            <a:off x="1184958" y="5353532"/>
            <a:ext cx="3770" cy="281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405586" y="4912772"/>
            <a:ext cx="1569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Candidates</a:t>
            </a:r>
          </a:p>
        </p:txBody>
      </p:sp>
      <p:sp>
        <p:nvSpPr>
          <p:cNvPr id="366" name="Rectangle 365"/>
          <p:cNvSpPr/>
          <p:nvPr/>
        </p:nvSpPr>
        <p:spPr>
          <a:xfrm>
            <a:off x="405586" y="4644171"/>
            <a:ext cx="154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Permission</a:t>
            </a:r>
          </a:p>
        </p:txBody>
      </p:sp>
      <p:cxnSp>
        <p:nvCxnSpPr>
          <p:cNvPr id="385" name="Straight Arrow Connector 384"/>
          <p:cNvCxnSpPr>
            <a:endCxn id="154" idx="0"/>
          </p:cNvCxnSpPr>
          <p:nvPr/>
        </p:nvCxnSpPr>
        <p:spPr>
          <a:xfrm>
            <a:off x="1190512" y="2183426"/>
            <a:ext cx="8809" cy="4147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/>
          <p:cNvGrpSpPr/>
          <p:nvPr/>
        </p:nvGrpSpPr>
        <p:grpSpPr>
          <a:xfrm>
            <a:off x="163068" y="2551559"/>
            <a:ext cx="2072505" cy="734835"/>
            <a:chOff x="163068" y="2551559"/>
            <a:chExt cx="2072505" cy="734835"/>
          </a:xfrm>
        </p:grpSpPr>
        <p:grpSp>
          <p:nvGrpSpPr>
            <p:cNvPr id="152" name="Group 151"/>
            <p:cNvGrpSpPr/>
            <p:nvPr/>
          </p:nvGrpSpPr>
          <p:grpSpPr>
            <a:xfrm>
              <a:off x="163068" y="2551559"/>
              <a:ext cx="2072505" cy="686947"/>
              <a:chOff x="5618931" y="1718398"/>
              <a:chExt cx="2072505" cy="634277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5989263" y="1718398"/>
                <a:ext cx="1355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Violating 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618931" y="1761440"/>
                <a:ext cx="2072505" cy="591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6" name="Rectangle 385"/>
            <p:cNvSpPr/>
            <p:nvPr/>
          </p:nvSpPr>
          <p:spPr>
            <a:xfrm>
              <a:off x="568112" y="2824729"/>
              <a:ext cx="12602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accesses</a:t>
              </a: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6539862" y="3552117"/>
            <a:ext cx="2072505" cy="734835"/>
            <a:chOff x="163068" y="2551559"/>
            <a:chExt cx="2072505" cy="734835"/>
          </a:xfrm>
        </p:grpSpPr>
        <p:grpSp>
          <p:nvGrpSpPr>
            <p:cNvPr id="415" name="Group 414"/>
            <p:cNvGrpSpPr/>
            <p:nvPr/>
          </p:nvGrpSpPr>
          <p:grpSpPr>
            <a:xfrm>
              <a:off x="163068" y="2551559"/>
              <a:ext cx="2072505" cy="686947"/>
              <a:chOff x="5618931" y="1718398"/>
              <a:chExt cx="2072505" cy="634277"/>
            </a:xfrm>
          </p:grpSpPr>
          <p:sp>
            <p:nvSpPr>
              <p:cNvPr id="417" name="TextBox 416"/>
              <p:cNvSpPr txBox="1"/>
              <p:nvPr/>
            </p:nvSpPr>
            <p:spPr>
              <a:xfrm>
                <a:off x="5989263" y="1718398"/>
                <a:ext cx="1355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Violating </a:t>
                </a:r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5618931" y="1761440"/>
                <a:ext cx="2072505" cy="59123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6" name="Rectangle 415"/>
            <p:cNvSpPr/>
            <p:nvPr/>
          </p:nvSpPr>
          <p:spPr>
            <a:xfrm>
              <a:off x="568112" y="2824729"/>
              <a:ext cx="12602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accesses</a:t>
              </a:r>
            </a:p>
          </p:txBody>
        </p:sp>
      </p:grpSp>
      <p:sp>
        <p:nvSpPr>
          <p:cNvPr id="422" name="Oval 421"/>
          <p:cNvSpPr/>
          <p:nvPr/>
        </p:nvSpPr>
        <p:spPr>
          <a:xfrm>
            <a:off x="3999752" y="76199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 dirty="0"/>
              <a:t>1</a:t>
            </a:r>
          </a:p>
        </p:txBody>
      </p:sp>
      <p:sp>
        <p:nvSpPr>
          <p:cNvPr id="424" name="Oval 423"/>
          <p:cNvSpPr/>
          <p:nvPr/>
        </p:nvSpPr>
        <p:spPr>
          <a:xfrm>
            <a:off x="5002922" y="76200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425" name="Oval 424"/>
          <p:cNvSpPr/>
          <p:nvPr/>
        </p:nvSpPr>
        <p:spPr>
          <a:xfrm>
            <a:off x="237377" y="2243136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 dirty="0" smtClean="0"/>
              <a:t>3</a:t>
            </a:r>
            <a:endParaRPr lang="en-US" sz="1900" b="1" dirty="0"/>
          </a:p>
        </p:txBody>
      </p:sp>
      <p:sp>
        <p:nvSpPr>
          <p:cNvPr id="426" name="Oval 425"/>
          <p:cNvSpPr/>
          <p:nvPr/>
        </p:nvSpPr>
        <p:spPr>
          <a:xfrm>
            <a:off x="105767" y="4393694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 dirty="0" smtClean="0"/>
              <a:t>4</a:t>
            </a:r>
            <a:endParaRPr lang="en-US" sz="1900" b="1" dirty="0"/>
          </a:p>
        </p:txBody>
      </p:sp>
      <p:sp>
        <p:nvSpPr>
          <p:cNvPr id="432" name="Oval 431"/>
          <p:cNvSpPr/>
          <p:nvPr/>
        </p:nvSpPr>
        <p:spPr>
          <a:xfrm>
            <a:off x="3460037" y="3251210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 dirty="0" smtClean="0"/>
              <a:t>5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2916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https://cdn3.iconfinder.com/data/icons/softwaredemo/PNG/256x256/User1.png"/>
          <p:cNvSpPr>
            <a:spLocks noChangeAspect="1" noChangeArrowheads="1"/>
          </p:cNvSpPr>
          <p:nvPr/>
        </p:nvSpPr>
        <p:spPr bwMode="auto">
          <a:xfrm>
            <a:off x="155576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969" tIns="41985" rIns="83969" bIns="4198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>
            <a:off x="1248138" y="147918"/>
            <a:ext cx="2159819" cy="70708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Policy Generator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13160" y="270627"/>
            <a:ext cx="590588" cy="391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7969" tIns="48984" rIns="97969" bIns="48984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URL</a:t>
            </a:r>
          </a:p>
        </p:txBody>
      </p:sp>
      <p:cxnSp>
        <p:nvCxnSpPr>
          <p:cNvPr id="196" name="Straight Arrow Connector 195"/>
          <p:cNvCxnSpPr>
            <a:stCxn id="195" idx="3"/>
            <a:endCxn id="194" idx="1"/>
          </p:cNvCxnSpPr>
          <p:nvPr/>
        </p:nvCxnSpPr>
        <p:spPr>
          <a:xfrm>
            <a:off x="703748" y="466283"/>
            <a:ext cx="544390" cy="35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4" idx="3"/>
            <a:endCxn id="198" idx="1"/>
          </p:cNvCxnSpPr>
          <p:nvPr/>
        </p:nvCxnSpPr>
        <p:spPr>
          <a:xfrm>
            <a:off x="3407957" y="501459"/>
            <a:ext cx="5957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003751" y="147918"/>
            <a:ext cx="1702466" cy="707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Policy 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candidates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3680232" y="2080377"/>
            <a:ext cx="2351025" cy="46166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Inspector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545255" y="2080377"/>
            <a:ext cx="590588" cy="39131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7969" tIns="48984" rIns="97969" bIns="48984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URL</a:t>
            </a:r>
          </a:p>
        </p:txBody>
      </p:sp>
      <p:cxnSp>
        <p:nvCxnSpPr>
          <p:cNvPr id="201" name="Straight Arrow Connector 200"/>
          <p:cNvCxnSpPr>
            <a:stCxn id="200" idx="3"/>
            <a:endCxn id="199" idx="1"/>
          </p:cNvCxnSpPr>
          <p:nvPr/>
        </p:nvCxnSpPr>
        <p:spPr>
          <a:xfrm>
            <a:off x="3135843" y="2276033"/>
            <a:ext cx="544389" cy="3517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98" idx="2"/>
            <a:endCxn id="199" idx="0"/>
          </p:cNvCxnSpPr>
          <p:nvPr/>
        </p:nvCxnSpPr>
        <p:spPr>
          <a:xfrm rot="16200000" flipH="1">
            <a:off x="4242678" y="1467308"/>
            <a:ext cx="1225377" cy="76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6760885" y="1072959"/>
            <a:ext cx="1459257" cy="66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Policies</a:t>
            </a:r>
          </a:p>
        </p:txBody>
      </p:sp>
      <p:cxnSp>
        <p:nvCxnSpPr>
          <p:cNvPr id="204" name="Elbow Connector 203"/>
          <p:cNvCxnSpPr>
            <a:stCxn id="198" idx="3"/>
            <a:endCxn id="203" idx="1"/>
          </p:cNvCxnSpPr>
          <p:nvPr/>
        </p:nvCxnSpPr>
        <p:spPr>
          <a:xfrm>
            <a:off x="5706218" y="501460"/>
            <a:ext cx="1054667" cy="904875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199" idx="3"/>
            <a:endCxn id="203" idx="1"/>
          </p:cNvCxnSpPr>
          <p:nvPr/>
        </p:nvCxnSpPr>
        <p:spPr>
          <a:xfrm flipV="1">
            <a:off x="6031256" y="1406335"/>
            <a:ext cx="729628" cy="904875"/>
          </a:xfrm>
          <a:prstGeom prst="bentConnector3">
            <a:avLst>
              <a:gd name="adj1" fmla="val 277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529977" y="3013678"/>
            <a:ext cx="1893672" cy="952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07" name="Oval 206"/>
          <p:cNvSpPr/>
          <p:nvPr/>
        </p:nvSpPr>
        <p:spPr>
          <a:xfrm>
            <a:off x="529977" y="4923291"/>
            <a:ext cx="1893672" cy="952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Real user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5090507" y="1062448"/>
            <a:ext cx="899605" cy="842689"/>
            <a:chOff x="5240337" y="1581150"/>
            <a:chExt cx="845567" cy="674151"/>
          </a:xfrm>
        </p:grpSpPr>
        <p:pic>
          <p:nvPicPr>
            <p:cNvPr id="209" name="Picture 4" descr="https://cdn3.iconfinder.com/data/icons/softwaredemo/PNG/256x256/User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636" y="1581150"/>
              <a:ext cx="41910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5240337" y="1922903"/>
              <a:ext cx="845567" cy="332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Admin</a:t>
              </a:r>
              <a:endParaRPr lang="en-US" dirty="0"/>
            </a:p>
          </p:txBody>
        </p:sp>
      </p:grpSp>
      <p:cxnSp>
        <p:nvCxnSpPr>
          <p:cNvPr id="211" name="Straight Arrow Connector 210"/>
          <p:cNvCxnSpPr>
            <a:stCxn id="206" idx="4"/>
            <a:endCxn id="207" idx="0"/>
          </p:cNvCxnSpPr>
          <p:nvPr/>
        </p:nvCxnSpPr>
        <p:spPr>
          <a:xfrm>
            <a:off x="1476813" y="3966178"/>
            <a:ext cx="0" cy="9571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211"/>
          <p:cNvSpPr/>
          <p:nvPr/>
        </p:nvSpPr>
        <p:spPr>
          <a:xfrm>
            <a:off x="3518852" y="4105406"/>
            <a:ext cx="1539567" cy="70514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Inspector</a:t>
            </a:r>
          </a:p>
        </p:txBody>
      </p:sp>
      <p:cxnSp>
        <p:nvCxnSpPr>
          <p:cNvPr id="213" name="Elbow Connector 212"/>
          <p:cNvCxnSpPr>
            <a:stCxn id="203" idx="3"/>
            <a:endCxn id="212" idx="0"/>
          </p:cNvCxnSpPr>
          <p:nvPr/>
        </p:nvCxnSpPr>
        <p:spPr>
          <a:xfrm flipH="1">
            <a:off x="4288636" y="1406334"/>
            <a:ext cx="3931506" cy="2699072"/>
          </a:xfrm>
          <a:prstGeom prst="bentConnector4">
            <a:avLst>
              <a:gd name="adj1" fmla="val -6186"/>
              <a:gd name="adj2" fmla="val 561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265150" y="3996315"/>
            <a:ext cx="1020064" cy="391312"/>
          </a:xfrm>
          <a:prstGeom prst="rect">
            <a:avLst/>
          </a:prstGeom>
          <a:noFill/>
        </p:spPr>
        <p:txBody>
          <a:bodyPr wrap="none" lIns="97969" tIns="48984" rIns="97969" bIns="48984" rtlCol="0">
            <a:spAutoFit/>
          </a:bodyPr>
          <a:lstStyle/>
          <a:p>
            <a:r>
              <a:rPr lang="en-US" sz="1900" dirty="0"/>
              <a:t>Forward</a:t>
            </a:r>
          </a:p>
        </p:txBody>
      </p:sp>
      <p:cxnSp>
        <p:nvCxnSpPr>
          <p:cNvPr id="215" name="Straight Arrow Connector 214"/>
          <p:cNvCxnSpPr>
            <a:endCxn id="212" idx="1"/>
          </p:cNvCxnSpPr>
          <p:nvPr/>
        </p:nvCxnSpPr>
        <p:spPr>
          <a:xfrm>
            <a:off x="1476813" y="4457980"/>
            <a:ext cx="20420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6304867" y="3274648"/>
            <a:ext cx="1893672" cy="952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17" name="Oval 216"/>
          <p:cNvSpPr/>
          <p:nvPr/>
        </p:nvSpPr>
        <p:spPr>
          <a:xfrm>
            <a:off x="6304867" y="4807874"/>
            <a:ext cx="1893672" cy="7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Simulated user</a:t>
            </a:r>
          </a:p>
        </p:txBody>
      </p:sp>
      <p:cxnSp>
        <p:nvCxnSpPr>
          <p:cNvPr id="218" name="Straight Arrow Connector 217"/>
          <p:cNvCxnSpPr>
            <a:stCxn id="216" idx="4"/>
            <a:endCxn id="217" idx="0"/>
          </p:cNvCxnSpPr>
          <p:nvPr/>
        </p:nvCxnSpPr>
        <p:spPr>
          <a:xfrm>
            <a:off x="7251703" y="4227148"/>
            <a:ext cx="0" cy="580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2" idx="2"/>
            <a:endCxn id="220" idx="0"/>
          </p:cNvCxnSpPr>
          <p:nvPr/>
        </p:nvCxnSpPr>
        <p:spPr>
          <a:xfrm>
            <a:off x="4288636" y="4810555"/>
            <a:ext cx="1" cy="109494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559388" y="5905500"/>
            <a:ext cx="1458497" cy="4762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Violations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7581718" y="5297855"/>
            <a:ext cx="1216047" cy="53481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Inspector</a:t>
            </a:r>
          </a:p>
        </p:txBody>
      </p:sp>
      <p:cxnSp>
        <p:nvCxnSpPr>
          <p:cNvPr id="222" name="Elbow Connector 221"/>
          <p:cNvCxnSpPr>
            <a:stCxn id="203" idx="3"/>
            <a:endCxn id="221" idx="3"/>
          </p:cNvCxnSpPr>
          <p:nvPr/>
        </p:nvCxnSpPr>
        <p:spPr>
          <a:xfrm>
            <a:off x="8220142" y="1406333"/>
            <a:ext cx="577622" cy="4158928"/>
          </a:xfrm>
          <a:prstGeom prst="bentConnector3">
            <a:avLst>
              <a:gd name="adj1" fmla="val 1421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/>
          <p:cNvSpPr/>
          <p:nvPr/>
        </p:nvSpPr>
        <p:spPr>
          <a:xfrm>
            <a:off x="866105" y="4256540"/>
            <a:ext cx="1241684" cy="35257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226317" y="4460286"/>
            <a:ext cx="1144136" cy="391312"/>
          </a:xfrm>
          <a:prstGeom prst="rect">
            <a:avLst/>
          </a:prstGeom>
          <a:noFill/>
        </p:spPr>
        <p:txBody>
          <a:bodyPr wrap="none" lIns="97969" tIns="48984" rIns="97969" bIns="48984" rtlCol="0">
            <a:spAutoFit/>
          </a:bodyPr>
          <a:lstStyle/>
          <a:p>
            <a:r>
              <a:rPr lang="en-US" sz="1900" dirty="0"/>
              <a:t>Response</a:t>
            </a:r>
          </a:p>
        </p:txBody>
      </p:sp>
      <p:cxnSp>
        <p:nvCxnSpPr>
          <p:cNvPr id="225" name="Elbow Connector 224"/>
          <p:cNvCxnSpPr>
            <a:stCxn id="221" idx="2"/>
            <a:endCxn id="220" idx="3"/>
          </p:cNvCxnSpPr>
          <p:nvPr/>
        </p:nvCxnSpPr>
        <p:spPr>
          <a:xfrm rot="5400000">
            <a:off x="6448334" y="4402219"/>
            <a:ext cx="310958" cy="317185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518471" y="613230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 dirty="0"/>
              <a:t>1</a:t>
            </a:r>
          </a:p>
        </p:txBody>
      </p:sp>
      <p:sp>
        <p:nvSpPr>
          <p:cNvPr id="229" name="Oval 228"/>
          <p:cNvSpPr/>
          <p:nvPr/>
        </p:nvSpPr>
        <p:spPr>
          <a:xfrm>
            <a:off x="4409860" y="1281376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/>
              <a:t>3</a:t>
            </a:r>
            <a:endParaRPr lang="en-US" sz="1900" b="1" dirty="0"/>
          </a:p>
        </p:txBody>
      </p:sp>
      <p:sp>
        <p:nvSpPr>
          <p:cNvPr id="230" name="Oval 229"/>
          <p:cNvSpPr/>
          <p:nvPr/>
        </p:nvSpPr>
        <p:spPr>
          <a:xfrm>
            <a:off x="6321756" y="547802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231" name="Oval 230"/>
          <p:cNvSpPr/>
          <p:nvPr/>
        </p:nvSpPr>
        <p:spPr>
          <a:xfrm>
            <a:off x="4361259" y="3013678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 dirty="0"/>
              <a:t>4</a:t>
            </a:r>
          </a:p>
        </p:txBody>
      </p:sp>
      <p:sp>
        <p:nvSpPr>
          <p:cNvPr id="232" name="Oval 231"/>
          <p:cNvSpPr/>
          <p:nvPr/>
        </p:nvSpPr>
        <p:spPr>
          <a:xfrm>
            <a:off x="8636004" y="3354346"/>
            <a:ext cx="323520" cy="34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69" tIns="48984" rIns="97969" bIns="48984" rtlCol="0" anchor="ctr"/>
          <a:lstStyle/>
          <a:p>
            <a:pPr algn="ctr"/>
            <a:r>
              <a:rPr lang="en-US" sz="19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88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176</Words>
  <Application>Microsoft Office PowerPoint</Application>
  <PresentationFormat>On-screen Show (4:3)</PresentationFormat>
  <Paragraphs>126</Paragraphs>
  <Slides>5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周宇辰</cp:lastModifiedBy>
  <cp:revision>62</cp:revision>
  <dcterms:created xsi:type="dcterms:W3CDTF">2014-11-07T14:58:41Z</dcterms:created>
  <dcterms:modified xsi:type="dcterms:W3CDTF">2015-03-23T23:37:25Z</dcterms:modified>
</cp:coreProperties>
</file>