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50075" cy="2651125"/>
  <p:notesSz cx="6858000" cy="9144000"/>
  <p:defaultTextStyle>
    <a:defPPr>
      <a:defRPr lang="en-US"/>
    </a:defPPr>
    <a:lvl1pPr marL="0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7806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5608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53415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71218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89023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06826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24632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42435" algn="l" defTabSz="8356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2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12" y="-1230"/>
      </p:cViewPr>
      <p:guideLst>
        <p:guide orient="horz" pos="835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5"/>
          <c:dPt>
            <c:idx val="0"/>
            <c:bubble3D val="0"/>
            <c:explosion val="21"/>
            <c:spPr>
              <a:solidFill>
                <a:srgbClr val="FF7171"/>
              </a:solidFill>
            </c:spPr>
          </c:dPt>
          <c:dPt>
            <c:idx val="1"/>
            <c:bubble3D val="0"/>
            <c:explosion val="33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explosion val="26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Vulnerable (detected)</c:v>
                </c:pt>
                <c:pt idx="1">
                  <c:v>Error implementation (detected)</c:v>
                </c:pt>
                <c:pt idx="2">
                  <c:v>Not Vulnerable (detected)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345</c:v>
                </c:pt>
                <c:pt idx="1">
                  <c:v>39</c:v>
                </c:pt>
                <c:pt idx="2">
                  <c:v>1316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Automation Failures</c:v>
                </c:pt>
              </c:strCache>
            </c:strRef>
          </c:tx>
          <c:spPr>
            <a:solidFill>
              <a:schemeClr val="accent1"/>
            </a:solidFill>
          </c:spPr>
          <c:explosion val="29"/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explosion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cat>
            <c:strRef>
              <c:f>Sheet1!$A$2:$A$4</c:f>
              <c:strCache>
                <c:ptCount val="3"/>
                <c:pt idx="0">
                  <c:v>No Facebook SSO</c:v>
                </c:pt>
                <c:pt idx="1">
                  <c:v>4xx/5xx</c:v>
                </c:pt>
                <c:pt idx="2">
                  <c:v>Facebook SSO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14838</c:v>
                </c:pt>
                <c:pt idx="1">
                  <c:v>1372</c:v>
                </c:pt>
                <c:pt idx="2">
                  <c:v>1700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0.21009</cdr:x>
      <cdr:y>0.67423</cdr:y>
    </cdr:from>
    <cdr:to>
      <cdr:x>0.6826</cdr:x>
      <cdr:y>0.94831</cdr:y>
    </cdr:to>
    <cdr:sp macro="" textlink="">
      <cdr:nvSpPr>
        <cdr:cNvPr id="2" name="TextBox 33"/>
        <cdr:cNvSpPr txBox="1"/>
      </cdr:nvSpPr>
      <cdr:spPr>
        <a:xfrm xmlns:a="http://schemas.openxmlformats.org/drawingml/2006/main">
          <a:off x="640357" y="1438547"/>
          <a:ext cx="1440202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0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01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01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02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02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03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03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04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Not Vulnerable</a:t>
          </a:r>
        </a:p>
        <a:p xmlns:a="http://schemas.openxmlformats.org/drawingml/2006/main">
          <a:pPr algn="ctr"/>
          <a:r>
            <a:rPr lang="en-US" dirty="0" smtClean="0"/>
            <a:t>77.4%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7" y="823571"/>
            <a:ext cx="5907563" cy="568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3" y="1502305"/>
            <a:ext cx="4865053" cy="6775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80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8" y="106175"/>
            <a:ext cx="1563767" cy="2262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6" y="106175"/>
            <a:ext cx="4575466" cy="2262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10" y="1703603"/>
            <a:ext cx="5907563" cy="52654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10" y="1123664"/>
            <a:ext cx="5907563" cy="57993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34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269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04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539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17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80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444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079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618600"/>
            <a:ext cx="3069615" cy="174962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618600"/>
            <a:ext cx="3069615" cy="174962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9" y="593440"/>
            <a:ext cx="3070823" cy="24731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491" indent="0">
              <a:buNone/>
              <a:defRPr sz="1600" b="1"/>
            </a:lvl2pPr>
            <a:lvl3pPr marL="726984" indent="0">
              <a:buNone/>
              <a:defRPr sz="1500" b="1"/>
            </a:lvl3pPr>
            <a:lvl4pPr marL="1090476" indent="0">
              <a:buNone/>
              <a:defRPr sz="1300" b="1"/>
            </a:lvl4pPr>
            <a:lvl5pPr marL="1453969" indent="0">
              <a:buNone/>
              <a:defRPr sz="1300" b="1"/>
            </a:lvl5pPr>
            <a:lvl6pPr marL="1817460" indent="0">
              <a:buNone/>
              <a:defRPr sz="1300" b="1"/>
            </a:lvl6pPr>
            <a:lvl7pPr marL="2180951" indent="0">
              <a:buNone/>
              <a:defRPr sz="1300" b="1"/>
            </a:lvl7pPr>
            <a:lvl8pPr marL="2544445" indent="0">
              <a:buNone/>
              <a:defRPr sz="1300" b="1"/>
            </a:lvl8pPr>
            <a:lvl9pPr marL="290793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9" y="840751"/>
            <a:ext cx="3070823" cy="1527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6" y="593440"/>
            <a:ext cx="3072031" cy="24731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491" indent="0">
              <a:buNone/>
              <a:defRPr sz="1600" b="1"/>
            </a:lvl2pPr>
            <a:lvl3pPr marL="726984" indent="0">
              <a:buNone/>
              <a:defRPr sz="1500" b="1"/>
            </a:lvl3pPr>
            <a:lvl4pPr marL="1090476" indent="0">
              <a:buNone/>
              <a:defRPr sz="1300" b="1"/>
            </a:lvl4pPr>
            <a:lvl5pPr marL="1453969" indent="0">
              <a:buNone/>
              <a:defRPr sz="1300" b="1"/>
            </a:lvl5pPr>
            <a:lvl6pPr marL="1817460" indent="0">
              <a:buNone/>
              <a:defRPr sz="1300" b="1"/>
            </a:lvl6pPr>
            <a:lvl7pPr marL="2180951" indent="0">
              <a:buNone/>
              <a:defRPr sz="1300" b="1"/>
            </a:lvl7pPr>
            <a:lvl8pPr marL="2544445" indent="0">
              <a:buNone/>
              <a:defRPr sz="1300" b="1"/>
            </a:lvl8pPr>
            <a:lvl9pPr marL="290793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6" y="840751"/>
            <a:ext cx="3072031" cy="1527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9" y="105553"/>
            <a:ext cx="2286526" cy="4492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105560"/>
            <a:ext cx="3885286" cy="2262663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9" y="554774"/>
            <a:ext cx="2286526" cy="1813444"/>
          </a:xfrm>
        </p:spPr>
        <p:txBody>
          <a:bodyPr/>
          <a:lstStyle>
            <a:lvl1pPr marL="0" indent="0">
              <a:buNone/>
              <a:defRPr sz="1100"/>
            </a:lvl1pPr>
            <a:lvl2pPr marL="363491" indent="0">
              <a:buNone/>
              <a:defRPr sz="1000"/>
            </a:lvl2pPr>
            <a:lvl3pPr marL="726984" indent="0">
              <a:buNone/>
              <a:defRPr sz="800"/>
            </a:lvl3pPr>
            <a:lvl4pPr marL="1090476" indent="0">
              <a:buNone/>
              <a:defRPr sz="700"/>
            </a:lvl4pPr>
            <a:lvl5pPr marL="1453969" indent="0">
              <a:buNone/>
              <a:defRPr sz="700"/>
            </a:lvl5pPr>
            <a:lvl6pPr marL="1817460" indent="0">
              <a:buNone/>
              <a:defRPr sz="700"/>
            </a:lvl6pPr>
            <a:lvl7pPr marL="2180951" indent="0">
              <a:buNone/>
              <a:defRPr sz="700"/>
            </a:lvl7pPr>
            <a:lvl8pPr marL="2544445" indent="0">
              <a:buNone/>
              <a:defRPr sz="700"/>
            </a:lvl8pPr>
            <a:lvl9pPr marL="290793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1855797"/>
            <a:ext cx="4170045" cy="21908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236886"/>
            <a:ext cx="4170045" cy="1590675"/>
          </a:xfrm>
        </p:spPr>
        <p:txBody>
          <a:bodyPr/>
          <a:lstStyle>
            <a:lvl1pPr marL="0" indent="0">
              <a:buNone/>
              <a:defRPr sz="2500"/>
            </a:lvl1pPr>
            <a:lvl2pPr marL="363491" indent="0">
              <a:buNone/>
              <a:defRPr sz="2300"/>
            </a:lvl2pPr>
            <a:lvl3pPr marL="726984" indent="0">
              <a:buNone/>
              <a:defRPr sz="1900"/>
            </a:lvl3pPr>
            <a:lvl4pPr marL="1090476" indent="0">
              <a:buNone/>
              <a:defRPr sz="1600"/>
            </a:lvl4pPr>
            <a:lvl5pPr marL="1453969" indent="0">
              <a:buNone/>
              <a:defRPr sz="1600"/>
            </a:lvl5pPr>
            <a:lvl6pPr marL="1817460" indent="0">
              <a:buNone/>
              <a:defRPr sz="1600"/>
            </a:lvl6pPr>
            <a:lvl7pPr marL="2180951" indent="0">
              <a:buNone/>
              <a:defRPr sz="1600"/>
            </a:lvl7pPr>
            <a:lvl8pPr marL="2544445" indent="0">
              <a:buNone/>
              <a:defRPr sz="1600"/>
            </a:lvl8pPr>
            <a:lvl9pPr marL="2907937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2074882"/>
            <a:ext cx="4170045" cy="311139"/>
          </a:xfrm>
        </p:spPr>
        <p:txBody>
          <a:bodyPr/>
          <a:lstStyle>
            <a:lvl1pPr marL="0" indent="0">
              <a:buNone/>
              <a:defRPr sz="1100"/>
            </a:lvl1pPr>
            <a:lvl2pPr marL="363491" indent="0">
              <a:buNone/>
              <a:defRPr sz="1000"/>
            </a:lvl2pPr>
            <a:lvl3pPr marL="726984" indent="0">
              <a:buNone/>
              <a:defRPr sz="800"/>
            </a:lvl3pPr>
            <a:lvl4pPr marL="1090476" indent="0">
              <a:buNone/>
              <a:defRPr sz="700"/>
            </a:lvl4pPr>
            <a:lvl5pPr marL="1453969" indent="0">
              <a:buNone/>
              <a:defRPr sz="700"/>
            </a:lvl5pPr>
            <a:lvl6pPr marL="1817460" indent="0">
              <a:buNone/>
              <a:defRPr sz="700"/>
            </a:lvl6pPr>
            <a:lvl7pPr marL="2180951" indent="0">
              <a:buNone/>
              <a:defRPr sz="700"/>
            </a:lvl7pPr>
            <a:lvl8pPr marL="2544445" indent="0">
              <a:buNone/>
              <a:defRPr sz="700"/>
            </a:lvl8pPr>
            <a:lvl9pPr marL="290793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5" y="106171"/>
            <a:ext cx="6255067" cy="441854"/>
          </a:xfrm>
          <a:prstGeom prst="rect">
            <a:avLst/>
          </a:prstGeom>
        </p:spPr>
        <p:txBody>
          <a:bodyPr vert="horz" lIns="77226" tIns="38613" rIns="77226" bIns="386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5" y="618600"/>
            <a:ext cx="6255067" cy="1749620"/>
          </a:xfrm>
          <a:prstGeom prst="rect">
            <a:avLst/>
          </a:prstGeom>
        </p:spPr>
        <p:txBody>
          <a:bodyPr vert="horz" lIns="77226" tIns="38613" rIns="77226" bIns="38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2457207"/>
            <a:ext cx="1621684" cy="141147"/>
          </a:xfrm>
          <a:prstGeom prst="rect">
            <a:avLst/>
          </a:prstGeom>
        </p:spPr>
        <p:txBody>
          <a:bodyPr vert="horz" lIns="77226" tIns="38613" rIns="77226" bIns="3861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2457207"/>
            <a:ext cx="2200857" cy="141147"/>
          </a:xfrm>
          <a:prstGeom prst="rect">
            <a:avLst/>
          </a:prstGeom>
        </p:spPr>
        <p:txBody>
          <a:bodyPr vert="horz" lIns="77226" tIns="38613" rIns="77226" bIns="3861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2457207"/>
            <a:ext cx="1621684" cy="141147"/>
          </a:xfrm>
          <a:prstGeom prst="rect">
            <a:avLst/>
          </a:prstGeom>
        </p:spPr>
        <p:txBody>
          <a:bodyPr vert="horz" lIns="77226" tIns="38613" rIns="77226" bIns="3861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6984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20" indent="-272620" algn="l" defTabSz="726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0674" indent="-227182" algn="l" defTabSz="72698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8731" indent="-181746" algn="l" defTabSz="72698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222" indent="-181746" algn="l" defTabSz="72698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715" indent="-181746" algn="l" defTabSz="72698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206" indent="-181746" algn="l" defTabSz="726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62699" indent="-181746" algn="l" defTabSz="726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191" indent="-181746" algn="l" defTabSz="726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9683" indent="-181746" algn="l" defTabSz="726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3491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26984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0476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9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17460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0951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4445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07937" algn="l" defTabSz="72698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Chart 52"/>
          <p:cNvGraphicFramePr/>
          <p:nvPr>
            <p:extLst>
              <p:ext uri="{D42A27DB-BD31-4B8C-83A1-F6EECF244321}">
                <p14:modId xmlns:p14="http://schemas.microsoft.com/office/powerpoint/2010/main" val="10111449"/>
              </p:ext>
            </p:extLst>
          </p:nvPr>
        </p:nvGraphicFramePr>
        <p:xfrm>
          <a:off x="3543949" y="69482"/>
          <a:ext cx="3048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3" name="Chart 51"/>
          <p:cNvGraphicFramePr/>
          <p:nvPr>
            <p:extLst>
              <p:ext uri="{D42A27DB-BD31-4B8C-83A1-F6EECF244321}">
                <p14:modId xmlns:p14="http://schemas.microsoft.com/office/powerpoint/2010/main" val="2893978499"/>
              </p:ext>
            </p:extLst>
          </p:nvPr>
        </p:nvGraphicFramePr>
        <p:xfrm>
          <a:off x="-326231" y="114903"/>
          <a:ext cx="3046122" cy="2428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4" name="Straight Connector 53"/>
          <p:cNvCxnSpPr/>
          <p:nvPr/>
        </p:nvCxnSpPr>
        <p:spPr>
          <a:xfrm flipV="1">
            <a:off x="2230718" y="585093"/>
            <a:ext cx="2151431" cy="559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54"/>
          <p:cNvCxnSpPr/>
          <p:nvPr/>
        </p:nvCxnSpPr>
        <p:spPr>
          <a:xfrm>
            <a:off x="2209205" y="1597317"/>
            <a:ext cx="2630144" cy="613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TextBox 60"/>
          <p:cNvSpPr txBox="1"/>
          <p:nvPr/>
        </p:nvSpPr>
        <p:spPr>
          <a:xfrm>
            <a:off x="6252257" y="732276"/>
            <a:ext cx="779830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 smtClean="0"/>
              <a:t>Buggy </a:t>
            </a:r>
          </a:p>
          <a:p>
            <a:pPr algn="ctr"/>
            <a:r>
              <a:rPr lang="en-US" sz="1717" dirty="0" smtClean="0"/>
              <a:t>2.3%</a:t>
            </a:r>
            <a:endParaRPr lang="en-US" sz="1717" dirty="0"/>
          </a:p>
        </p:txBody>
      </p:sp>
      <p:sp>
        <p:nvSpPr>
          <p:cNvPr id="77" name="文本框 31"/>
          <p:cNvSpPr txBox="1"/>
          <p:nvPr/>
        </p:nvSpPr>
        <p:spPr>
          <a:xfrm>
            <a:off x="-7150" y="2287381"/>
            <a:ext cx="2109360" cy="35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7" dirty="0" smtClean="0"/>
              <a:t>Valid Top </a:t>
            </a:r>
            <a:r>
              <a:rPr lang="en-US" altLang="zh-CN" sz="1717" dirty="0"/>
              <a:t>20,000 sites</a:t>
            </a:r>
          </a:p>
        </p:txBody>
      </p:sp>
      <p:sp>
        <p:nvSpPr>
          <p:cNvPr id="78" name="文本框 32"/>
          <p:cNvSpPr txBox="1"/>
          <p:nvPr/>
        </p:nvSpPr>
        <p:spPr>
          <a:xfrm>
            <a:off x="288409" y="1502406"/>
            <a:ext cx="1390637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17" dirty="0"/>
              <a:t>No Facebook </a:t>
            </a:r>
          </a:p>
          <a:p>
            <a:pPr algn="ctr"/>
            <a:r>
              <a:rPr lang="en-US" altLang="zh-CN" sz="1717" dirty="0"/>
              <a:t>SSO, </a:t>
            </a:r>
            <a:r>
              <a:rPr lang="en-US" altLang="zh-CN" sz="1717" dirty="0" smtClean="0"/>
              <a:t>83.1 %</a:t>
            </a:r>
            <a:endParaRPr lang="zh-CN" altLang="en-US" sz="1717" dirty="0"/>
          </a:p>
        </p:txBody>
      </p:sp>
      <p:sp>
        <p:nvSpPr>
          <p:cNvPr id="79" name="文本框 33"/>
          <p:cNvSpPr txBox="1"/>
          <p:nvPr/>
        </p:nvSpPr>
        <p:spPr>
          <a:xfrm>
            <a:off x="1417637" y="370154"/>
            <a:ext cx="1953292" cy="35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17" dirty="0" smtClean="0"/>
              <a:t>Timeout/error 7.6%</a:t>
            </a:r>
            <a:endParaRPr lang="zh-CN" altLang="en-US" sz="1717" dirty="0"/>
          </a:p>
        </p:txBody>
      </p:sp>
      <p:sp>
        <p:nvSpPr>
          <p:cNvPr id="80" name="文本框 34"/>
          <p:cNvSpPr txBox="1"/>
          <p:nvPr/>
        </p:nvSpPr>
        <p:spPr>
          <a:xfrm>
            <a:off x="2230718" y="1073217"/>
            <a:ext cx="1082861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17" dirty="0"/>
              <a:t>Facebook </a:t>
            </a:r>
          </a:p>
          <a:p>
            <a:pPr algn="ctr"/>
            <a:r>
              <a:rPr lang="en-US" altLang="zh-CN" sz="1717" dirty="0"/>
              <a:t>SSO, </a:t>
            </a:r>
            <a:r>
              <a:rPr lang="en-US" altLang="zh-CN" sz="1717" dirty="0" smtClean="0"/>
              <a:t>9.3%</a:t>
            </a:r>
            <a:endParaRPr lang="zh-CN" altLang="en-US" sz="1717" dirty="0"/>
          </a:p>
        </p:txBody>
      </p:sp>
      <p:sp>
        <p:nvSpPr>
          <p:cNvPr id="81" name="TextBox 60"/>
          <p:cNvSpPr txBox="1"/>
          <p:nvPr/>
        </p:nvSpPr>
        <p:spPr>
          <a:xfrm>
            <a:off x="5677549" y="-35719"/>
            <a:ext cx="1149417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/>
              <a:t>Vulnerable</a:t>
            </a:r>
          </a:p>
          <a:p>
            <a:pPr algn="ctr"/>
            <a:r>
              <a:rPr lang="en-US" sz="1717" dirty="0" smtClean="0"/>
              <a:t>20.3%</a:t>
            </a:r>
            <a:endParaRPr lang="en-US" sz="1717" dirty="0"/>
          </a:p>
        </p:txBody>
      </p:sp>
      <p:sp>
        <p:nvSpPr>
          <p:cNvPr id="82" name="文本框 31"/>
          <p:cNvSpPr txBox="1"/>
          <p:nvPr/>
        </p:nvSpPr>
        <p:spPr>
          <a:xfrm>
            <a:off x="3721436" y="2287381"/>
            <a:ext cx="2920736" cy="35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7" dirty="0" smtClean="0"/>
              <a:t>1660 Sites using Facebook SSO</a:t>
            </a:r>
            <a:endParaRPr lang="en-US" altLang="zh-CN" sz="1717" dirty="0"/>
          </a:p>
        </p:txBody>
      </p:sp>
    </p:spTree>
    <p:extLst>
      <p:ext uri="{BB962C8B-B14F-4D97-AF65-F5344CB8AC3E}">
        <p14:creationId xmlns:p14="http://schemas.microsoft.com/office/powerpoint/2010/main" val="30521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22</cp:revision>
  <dcterms:created xsi:type="dcterms:W3CDTF">2006-08-16T00:00:00Z</dcterms:created>
  <dcterms:modified xsi:type="dcterms:W3CDTF">2014-03-16T21:45:23Z</dcterms:modified>
</cp:coreProperties>
</file>