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мышью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&lt;заголовок&gt;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DC16E7E-3AF5-413E-A3A2-BFC701BD982F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Определение - 2 варианта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разраба - что такое платформа блокчейн, какие языки используются и т.д.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Приватные, открытые, мб про эволюцию от биткоина к… Power. Даги и пр.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 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ав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ки 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кс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 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заг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ол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ов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 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ёл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кн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ит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 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шь</a:t>
            </a:r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ю</a:t>
            </a:r>
            <a:endParaRPr b="0" lang="ru-RU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454A3DA-87AD-458E-A3B5-8B16E5F32985}" type="slidenum">
              <a:rPr b="0" lang="ru-RU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3429360" y="1714680"/>
            <a:ext cx="5712120" cy="171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Криптография и идентификация в блокчейн платформах</a:t>
            </a:r>
            <a:endParaRPr b="0" lang="ru-R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3429360" y="3581280"/>
            <a:ext cx="456732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Кратко рассмотрим применение криптографии и способах идентификации пользователей в блокчейн платформах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Google Shape;83;p13" descr=""/>
          <p:cNvPicPr/>
          <p:nvPr/>
        </p:nvPicPr>
        <p:blipFill>
          <a:blip r:embed="rId1"/>
          <a:stretch/>
        </p:blipFill>
        <p:spPr>
          <a:xfrm>
            <a:off x="861480" y="1790640"/>
            <a:ext cx="2167920" cy="14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1301040" y="1014120"/>
            <a:ext cx="3614760" cy="286524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Транзакция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5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6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7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8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9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1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2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3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4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5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TextShape 16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Идентификация в блокчейн платформах.</a:t>
            </a:r>
            <a:br/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7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8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9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0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1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2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3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4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25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6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7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2" name="Google Shape;452;p22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403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0"/>
          <p:cNvSpPr/>
          <p:nvPr/>
        </p:nvSpPr>
        <p:spPr>
          <a:xfrm>
            <a:off x="1510200" y="1643400"/>
            <a:ext cx="32673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Отправитель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31"/>
          <p:cNvSpPr/>
          <p:nvPr/>
        </p:nvSpPr>
        <p:spPr>
          <a:xfrm>
            <a:off x="1510200" y="2177280"/>
            <a:ext cx="32673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Получатель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32"/>
          <p:cNvSpPr/>
          <p:nvPr/>
        </p:nvSpPr>
        <p:spPr>
          <a:xfrm>
            <a:off x="1510200" y="2710800"/>
            <a:ext cx="32673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Количество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33"/>
          <p:cNvSpPr/>
          <p:nvPr/>
        </p:nvSpPr>
        <p:spPr>
          <a:xfrm>
            <a:off x="2028600" y="3349800"/>
            <a:ext cx="2160000" cy="4060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Подпись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4"/>
          <p:cNvSpPr/>
          <p:nvPr/>
        </p:nvSpPr>
        <p:spPr>
          <a:xfrm>
            <a:off x="2977200" y="1643400"/>
            <a:ext cx="18003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________________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35"/>
          <p:cNvSpPr/>
          <p:nvPr/>
        </p:nvSpPr>
        <p:spPr>
          <a:xfrm>
            <a:off x="2977200" y="2177280"/>
            <a:ext cx="18003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________________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36"/>
          <p:cNvSpPr/>
          <p:nvPr/>
        </p:nvSpPr>
        <p:spPr>
          <a:xfrm>
            <a:off x="2977200" y="2710800"/>
            <a:ext cx="18003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________________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 rot="5400000">
            <a:off x="2793240" y="347040"/>
            <a:ext cx="672480" cy="2845440"/>
          </a:xfrm>
          <a:prstGeom prst="bracePair">
            <a:avLst>
              <a:gd name="adj" fmla="val 833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2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5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6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7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8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9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1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2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3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4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5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TextShape 16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Идентификация с помощью публичного ключа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17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8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9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0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1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2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3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4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25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6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27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9" name="Google Shape;493;p23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440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30"/>
          <p:cNvSpPr/>
          <p:nvPr/>
        </p:nvSpPr>
        <p:spPr>
          <a:xfrm>
            <a:off x="1540440" y="711720"/>
            <a:ext cx="32673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Публичный 512-битный ключ, в двоичном исчислении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31"/>
          <p:cNvSpPr/>
          <p:nvPr/>
        </p:nvSpPr>
        <p:spPr>
          <a:xfrm>
            <a:off x="1524960" y="1395360"/>
            <a:ext cx="3346200" cy="46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1111…………………………………..11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32"/>
          <p:cNvSpPr/>
          <p:nvPr/>
        </p:nvSpPr>
        <p:spPr>
          <a:xfrm>
            <a:off x="1495440" y="2106720"/>
            <a:ext cx="32673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512 чисел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33"/>
          <p:cNvSpPr/>
          <p:nvPr/>
        </p:nvSpPr>
        <p:spPr>
          <a:xfrm rot="5400000">
            <a:off x="2785320" y="2319840"/>
            <a:ext cx="672480" cy="2845440"/>
          </a:xfrm>
          <a:prstGeom prst="bracePair">
            <a:avLst>
              <a:gd name="adj" fmla="val 833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4"/>
          <p:cNvSpPr/>
          <p:nvPr/>
        </p:nvSpPr>
        <p:spPr>
          <a:xfrm>
            <a:off x="1532520" y="2684520"/>
            <a:ext cx="32673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Публичный 512-битный ключ, в десятичном исчислении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35"/>
          <p:cNvSpPr/>
          <p:nvPr/>
        </p:nvSpPr>
        <p:spPr>
          <a:xfrm>
            <a:off x="1517040" y="3368160"/>
            <a:ext cx="3267360" cy="46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999…………………………………….99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36"/>
          <p:cNvSpPr/>
          <p:nvPr/>
        </p:nvSpPr>
        <p:spPr>
          <a:xfrm>
            <a:off x="1487880" y="4079520"/>
            <a:ext cx="32673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более 150 чисел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 rot="5400000">
            <a:off x="2347920" y="2520000"/>
            <a:ext cx="672480" cy="2767320"/>
          </a:xfrm>
          <a:prstGeom prst="bracePair">
            <a:avLst>
              <a:gd name="adj" fmla="val 833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"/>
          <p:cNvSpPr/>
          <p:nvPr/>
        </p:nvSpPr>
        <p:spPr>
          <a:xfrm>
            <a:off x="2027880" y="2051640"/>
            <a:ext cx="2303640" cy="93672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Блокчейн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5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6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7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8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9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10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2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3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4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5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6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TextShape 17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Размер транзакции при использовании идентификации с помощью публичного ключа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18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9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20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21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22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23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4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5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26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7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28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9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7" name="Google Shape;535;p24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478" name="CustomShape 30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31"/>
          <p:cNvSpPr/>
          <p:nvPr/>
        </p:nvSpPr>
        <p:spPr>
          <a:xfrm>
            <a:off x="1276200" y="724680"/>
            <a:ext cx="1121400" cy="37332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Алиса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32"/>
          <p:cNvSpPr/>
          <p:nvPr/>
        </p:nvSpPr>
        <p:spPr>
          <a:xfrm>
            <a:off x="4017240" y="724680"/>
            <a:ext cx="1121400" cy="37332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Боб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33"/>
          <p:cNvSpPr/>
          <p:nvPr/>
        </p:nvSpPr>
        <p:spPr>
          <a:xfrm flipH="1" rot="16200000">
            <a:off x="1628280" y="2120760"/>
            <a:ext cx="648000" cy="15048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4"/>
          <p:cNvSpPr/>
          <p:nvPr/>
        </p:nvSpPr>
        <p:spPr>
          <a:xfrm flipH="1" rot="10800000">
            <a:off x="4651560" y="2520000"/>
            <a:ext cx="320040" cy="63288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5"/>
          <p:cNvSpPr/>
          <p:nvPr/>
        </p:nvSpPr>
        <p:spPr>
          <a:xfrm>
            <a:off x="4000680" y="134568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публичный ключ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36"/>
          <p:cNvSpPr/>
          <p:nvPr/>
        </p:nvSpPr>
        <p:spPr>
          <a:xfrm>
            <a:off x="1225440" y="133056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публичный ключ Алисы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37"/>
          <p:cNvSpPr/>
          <p:nvPr/>
        </p:nvSpPr>
        <p:spPr>
          <a:xfrm flipH="1" rot="16200000">
            <a:off x="1740240" y="1194480"/>
            <a:ext cx="231840" cy="39960"/>
          </a:xfrm>
          <a:prstGeom prst="curvedConnector3">
            <a:avLst>
              <a:gd name="adj1" fmla="val 50005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8"/>
          <p:cNvSpPr/>
          <p:nvPr/>
        </p:nvSpPr>
        <p:spPr>
          <a:xfrm flipH="1" rot="5400000">
            <a:off x="4491360" y="1184760"/>
            <a:ext cx="247320" cy="74160"/>
          </a:xfrm>
          <a:prstGeom prst="curvedConnector3">
            <a:avLst>
              <a:gd name="adj1" fmla="val 49985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39"/>
          <p:cNvSpPr/>
          <p:nvPr/>
        </p:nvSpPr>
        <p:spPr>
          <a:xfrm>
            <a:off x="1225440" y="3308760"/>
            <a:ext cx="4129920" cy="61848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Транзакция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40"/>
          <p:cNvSpPr/>
          <p:nvPr/>
        </p:nvSpPr>
        <p:spPr>
          <a:xfrm>
            <a:off x="1279800" y="334764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публичный ключ Алисы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41"/>
          <p:cNvSpPr/>
          <p:nvPr/>
        </p:nvSpPr>
        <p:spPr>
          <a:xfrm>
            <a:off x="2698200" y="334764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публичный ключ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42"/>
          <p:cNvSpPr/>
          <p:nvPr/>
        </p:nvSpPr>
        <p:spPr>
          <a:xfrm>
            <a:off x="1676160" y="4168080"/>
            <a:ext cx="239112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128 байта (512+512 бит)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Идентификация в Bitcoin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8" name="Google Shape;580;p25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519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29"/>
          <p:cNvSpPr/>
          <p:nvPr/>
        </p:nvSpPr>
        <p:spPr>
          <a:xfrm rot="5400000">
            <a:off x="2387160" y="2480760"/>
            <a:ext cx="672480" cy="2845440"/>
          </a:xfrm>
          <a:prstGeom prst="bracePair">
            <a:avLst>
              <a:gd name="adj" fmla="val 833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30"/>
          <p:cNvSpPr/>
          <p:nvPr/>
        </p:nvSpPr>
        <p:spPr>
          <a:xfrm>
            <a:off x="1225440" y="3308760"/>
            <a:ext cx="4129920" cy="61848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Транзакция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31"/>
          <p:cNvSpPr/>
          <p:nvPr/>
        </p:nvSpPr>
        <p:spPr>
          <a:xfrm>
            <a:off x="2175120" y="4168080"/>
            <a:ext cx="112140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40 байт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32"/>
          <p:cNvSpPr/>
          <p:nvPr/>
        </p:nvSpPr>
        <p:spPr>
          <a:xfrm>
            <a:off x="1265400" y="3347640"/>
            <a:ext cx="141192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Bitcoin адрес  Алисы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33"/>
          <p:cNvSpPr/>
          <p:nvPr/>
        </p:nvSpPr>
        <p:spPr>
          <a:xfrm>
            <a:off x="2731680" y="3347640"/>
            <a:ext cx="141192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Bitcoin адрес 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34"/>
          <p:cNvSpPr/>
          <p:nvPr/>
        </p:nvSpPr>
        <p:spPr>
          <a:xfrm rot="5400000">
            <a:off x="2793240" y="347040"/>
            <a:ext cx="672480" cy="2845440"/>
          </a:xfrm>
          <a:prstGeom prst="bracePair">
            <a:avLst>
              <a:gd name="adj" fmla="val 833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35"/>
          <p:cNvSpPr/>
          <p:nvPr/>
        </p:nvSpPr>
        <p:spPr>
          <a:xfrm>
            <a:off x="1540440" y="711720"/>
            <a:ext cx="374184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Биткоин адрес 160 бит, с использованием латинского алфавита и цифр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36"/>
          <p:cNvSpPr/>
          <p:nvPr/>
        </p:nvSpPr>
        <p:spPr>
          <a:xfrm>
            <a:off x="1524960" y="1395360"/>
            <a:ext cx="3390840" cy="46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1AhtocinEzterZAdrsetContTendf59kuE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37"/>
          <p:cNvSpPr/>
          <p:nvPr/>
        </p:nvSpPr>
        <p:spPr>
          <a:xfrm>
            <a:off x="1495440" y="2106720"/>
            <a:ext cx="32673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34 знака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Проверка транзакции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6" name="Google Shape;622;p26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557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29"/>
          <p:cNvSpPr/>
          <p:nvPr/>
        </p:nvSpPr>
        <p:spPr>
          <a:xfrm>
            <a:off x="822240" y="721080"/>
            <a:ext cx="1121400" cy="37332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Алиса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30"/>
          <p:cNvSpPr/>
          <p:nvPr/>
        </p:nvSpPr>
        <p:spPr>
          <a:xfrm rot="5400000">
            <a:off x="2613600" y="1188000"/>
            <a:ext cx="806040" cy="78696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31"/>
          <p:cNvSpPr/>
          <p:nvPr/>
        </p:nvSpPr>
        <p:spPr>
          <a:xfrm>
            <a:off x="2758680" y="63756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публичный ключ Алисы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CustomShape 32"/>
          <p:cNvSpPr/>
          <p:nvPr/>
        </p:nvSpPr>
        <p:spPr>
          <a:xfrm>
            <a:off x="1944000" y="907920"/>
            <a:ext cx="814320" cy="360"/>
          </a:xfrm>
          <a:prstGeom prst="curvedConnector3">
            <a:avLst>
              <a:gd name="adj1" fmla="val 49994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33"/>
          <p:cNvSpPr/>
          <p:nvPr/>
        </p:nvSpPr>
        <p:spPr>
          <a:xfrm>
            <a:off x="1320120" y="171432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проверка адреса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34"/>
          <p:cNvSpPr/>
          <p:nvPr/>
        </p:nvSpPr>
        <p:spPr>
          <a:xfrm>
            <a:off x="4277520" y="171432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проверка подписи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35"/>
          <p:cNvSpPr/>
          <p:nvPr/>
        </p:nvSpPr>
        <p:spPr>
          <a:xfrm flipH="1" rot="16200000">
            <a:off x="3440520" y="1148400"/>
            <a:ext cx="806040" cy="86688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36"/>
          <p:cNvSpPr/>
          <p:nvPr/>
        </p:nvSpPr>
        <p:spPr>
          <a:xfrm>
            <a:off x="1225440" y="2950560"/>
            <a:ext cx="4488480" cy="97668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Транзакция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37"/>
          <p:cNvSpPr/>
          <p:nvPr/>
        </p:nvSpPr>
        <p:spPr>
          <a:xfrm>
            <a:off x="1265400" y="3347640"/>
            <a:ext cx="141192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адрес  Алисы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38"/>
          <p:cNvSpPr/>
          <p:nvPr/>
        </p:nvSpPr>
        <p:spPr>
          <a:xfrm>
            <a:off x="2731680" y="3347640"/>
            <a:ext cx="141192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адрес 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39"/>
          <p:cNvSpPr/>
          <p:nvPr/>
        </p:nvSpPr>
        <p:spPr>
          <a:xfrm>
            <a:off x="4223160" y="3347640"/>
            <a:ext cx="1411920" cy="54072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подпись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40"/>
          <p:cNvSpPr/>
          <p:nvPr/>
        </p:nvSpPr>
        <p:spPr>
          <a:xfrm rot="16200000">
            <a:off x="1425960" y="2801520"/>
            <a:ext cx="1091520" cy="360"/>
          </a:xfrm>
          <a:prstGeom prst="curvedConnector3">
            <a:avLst>
              <a:gd name="adj1" fmla="val 49996"/>
            </a:avLst>
          </a:pr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41"/>
          <p:cNvSpPr/>
          <p:nvPr/>
        </p:nvSpPr>
        <p:spPr>
          <a:xfrm flipH="1" rot="16200000">
            <a:off x="4382640" y="2801520"/>
            <a:ext cx="1091520" cy="360"/>
          </a:xfrm>
          <a:prstGeom prst="curvedConnector3">
            <a:avLst>
              <a:gd name="adj1" fmla="val 49996"/>
            </a:avLst>
          </a:prstGeom>
          <a:noFill/>
          <a:ln w="9360">
            <a:solidFill>
              <a:schemeClr val="dk2"/>
            </a:solidFill>
            <a:round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2182680" y="696240"/>
            <a:ext cx="2591640" cy="37062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Блокчейн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2351880" y="1143000"/>
            <a:ext cx="2256840" cy="3019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Хранилище аккаунтов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2495160" y="1613160"/>
            <a:ext cx="1970280" cy="118584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Адрес Алисы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1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11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12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1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1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1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1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TextShape 18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Идентификация на платформах с регистрацией аккаунтов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19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20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1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22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23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24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25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26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27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28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29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30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1" name="Google Shape;671;p27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602" name="CustomShape 31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32"/>
          <p:cNvSpPr/>
          <p:nvPr/>
        </p:nvSpPr>
        <p:spPr>
          <a:xfrm>
            <a:off x="573480" y="2019240"/>
            <a:ext cx="1121400" cy="37332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Алиса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33"/>
          <p:cNvSpPr/>
          <p:nvPr/>
        </p:nvSpPr>
        <p:spPr>
          <a:xfrm>
            <a:off x="2663280" y="2088720"/>
            <a:ext cx="164520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Публичный ключ Алисы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34"/>
          <p:cNvSpPr/>
          <p:nvPr/>
        </p:nvSpPr>
        <p:spPr>
          <a:xfrm>
            <a:off x="1695240" y="2206080"/>
            <a:ext cx="799920" cy="3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35"/>
          <p:cNvSpPr/>
          <p:nvPr/>
        </p:nvSpPr>
        <p:spPr>
          <a:xfrm>
            <a:off x="2495160" y="2857320"/>
            <a:ext cx="1970280" cy="118584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Адрес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36"/>
          <p:cNvSpPr/>
          <p:nvPr/>
        </p:nvSpPr>
        <p:spPr>
          <a:xfrm>
            <a:off x="2663280" y="3332880"/>
            <a:ext cx="164520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Публичный ключ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37"/>
          <p:cNvSpPr/>
          <p:nvPr/>
        </p:nvSpPr>
        <p:spPr>
          <a:xfrm>
            <a:off x="594360" y="3278880"/>
            <a:ext cx="1121400" cy="37332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Боб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CustomShape 38"/>
          <p:cNvSpPr/>
          <p:nvPr/>
        </p:nvSpPr>
        <p:spPr>
          <a:xfrm flipH="1" rot="10800000">
            <a:off x="2495520" y="3465720"/>
            <a:ext cx="779040" cy="15120"/>
          </a:xfrm>
          <a:prstGeom prst="curvedConnector3">
            <a:avLst>
              <a:gd name="adj1" fmla="val 49990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1144800" y="1800720"/>
            <a:ext cx="2437200" cy="2226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Блокчейн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CustomShape 2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3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4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5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6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7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8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9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1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11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12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13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14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15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TextShape 16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Проверка транзакции в платформах с реестром адресов 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17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18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19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20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21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22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23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24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CustomShape 25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26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27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8" name="Google Shape;712;p28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639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30"/>
          <p:cNvSpPr/>
          <p:nvPr/>
        </p:nvSpPr>
        <p:spPr>
          <a:xfrm>
            <a:off x="1225440" y="657360"/>
            <a:ext cx="4488480" cy="97668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Транзакция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31"/>
          <p:cNvSpPr/>
          <p:nvPr/>
        </p:nvSpPr>
        <p:spPr>
          <a:xfrm>
            <a:off x="1265400" y="1054080"/>
            <a:ext cx="141192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адрес  Алисы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32"/>
          <p:cNvSpPr/>
          <p:nvPr/>
        </p:nvSpPr>
        <p:spPr>
          <a:xfrm>
            <a:off x="2731680" y="1054080"/>
            <a:ext cx="141192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адрес 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33"/>
          <p:cNvSpPr/>
          <p:nvPr/>
        </p:nvSpPr>
        <p:spPr>
          <a:xfrm>
            <a:off x="4223160" y="1054080"/>
            <a:ext cx="1411920" cy="54072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Подпись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34"/>
          <p:cNvSpPr/>
          <p:nvPr/>
        </p:nvSpPr>
        <p:spPr>
          <a:xfrm>
            <a:off x="1225440" y="2223360"/>
            <a:ext cx="2241720" cy="165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Хранилище аккаунтов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CustomShape 35"/>
          <p:cNvSpPr/>
          <p:nvPr/>
        </p:nvSpPr>
        <p:spPr>
          <a:xfrm>
            <a:off x="1328400" y="2746440"/>
            <a:ext cx="1993320" cy="9226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Адрес Алисы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36"/>
          <p:cNvSpPr/>
          <p:nvPr/>
        </p:nvSpPr>
        <p:spPr>
          <a:xfrm>
            <a:off x="1404000" y="3158280"/>
            <a:ext cx="1754640" cy="42084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Публичный ключ Алисы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37"/>
          <p:cNvSpPr/>
          <p:nvPr/>
        </p:nvSpPr>
        <p:spPr>
          <a:xfrm>
            <a:off x="1265400" y="1324800"/>
            <a:ext cx="62640" cy="1882800"/>
          </a:xfrm>
          <a:prstGeom prst="curvedConnector3">
            <a:avLst>
              <a:gd name="adj1" fmla="val -379785"/>
            </a:avLst>
          </a:pr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38"/>
          <p:cNvSpPr/>
          <p:nvPr/>
        </p:nvSpPr>
        <p:spPr>
          <a:xfrm>
            <a:off x="4277520" y="309816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проверка подписи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CustomShape 39"/>
          <p:cNvSpPr/>
          <p:nvPr/>
        </p:nvSpPr>
        <p:spPr>
          <a:xfrm>
            <a:off x="3159000" y="3368880"/>
            <a:ext cx="1118160" cy="360"/>
          </a:xfrm>
          <a:prstGeom prst="curvedConnector3">
            <a:avLst>
              <a:gd name="adj1" fmla="val 50006"/>
            </a:avLst>
          </a:pr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40"/>
          <p:cNvSpPr/>
          <p:nvPr/>
        </p:nvSpPr>
        <p:spPr>
          <a:xfrm flipH="1" rot="16200000">
            <a:off x="4177080" y="2346840"/>
            <a:ext cx="1502640" cy="360"/>
          </a:xfrm>
          <a:prstGeom prst="curvedConnector3">
            <a:avLst>
              <a:gd name="adj1" fmla="val 49997"/>
            </a:avLst>
          </a:pr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 rot="5400000">
            <a:off x="2793240" y="347040"/>
            <a:ext cx="672480" cy="2845440"/>
          </a:xfrm>
          <a:prstGeom prst="bracePair">
            <a:avLst>
              <a:gd name="adj" fmla="val 833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2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3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4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5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6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7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8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9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1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11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2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13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4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5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TextShape 16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Адресация в Power_blockchain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CustomShape 17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18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19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20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21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22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23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24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25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26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27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79" name="Google Shape;757;p29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680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30"/>
          <p:cNvSpPr/>
          <p:nvPr/>
        </p:nvSpPr>
        <p:spPr>
          <a:xfrm rot="5400000">
            <a:off x="2387160" y="2480760"/>
            <a:ext cx="672480" cy="2845440"/>
          </a:xfrm>
          <a:prstGeom prst="bracePair">
            <a:avLst>
              <a:gd name="adj" fmla="val 833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31"/>
          <p:cNvSpPr/>
          <p:nvPr/>
        </p:nvSpPr>
        <p:spPr>
          <a:xfrm>
            <a:off x="1225440" y="3308760"/>
            <a:ext cx="4129920" cy="61848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Транзакция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CustomShape 32"/>
          <p:cNvSpPr/>
          <p:nvPr/>
        </p:nvSpPr>
        <p:spPr>
          <a:xfrm>
            <a:off x="2175120" y="4168080"/>
            <a:ext cx="112140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 байт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33"/>
          <p:cNvSpPr/>
          <p:nvPr/>
        </p:nvSpPr>
        <p:spPr>
          <a:xfrm>
            <a:off x="1265400" y="3347640"/>
            <a:ext cx="141192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адрес  Алисы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4"/>
          <p:cNvSpPr/>
          <p:nvPr/>
        </p:nvSpPr>
        <p:spPr>
          <a:xfrm>
            <a:off x="2731680" y="3347640"/>
            <a:ext cx="141192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адрес 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35"/>
          <p:cNvSpPr/>
          <p:nvPr/>
        </p:nvSpPr>
        <p:spPr>
          <a:xfrm>
            <a:off x="1524960" y="1395360"/>
            <a:ext cx="3158280" cy="46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AA 1000-0000-1677-7224-12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36"/>
          <p:cNvSpPr/>
          <p:nvPr/>
        </p:nvSpPr>
        <p:spPr>
          <a:xfrm>
            <a:off x="1495440" y="2106720"/>
            <a:ext cx="32673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 знаков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CustomShape 37"/>
          <p:cNvSpPr/>
          <p:nvPr/>
        </p:nvSpPr>
        <p:spPr>
          <a:xfrm>
            <a:off x="1540440" y="711720"/>
            <a:ext cx="39780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Адрес в The Power 64 бит, с использованием латинского алфавита и цифр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 итогам курса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1142280" y="171432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55320">
              <a:lnSpc>
                <a:spcPct val="150000"/>
              </a:lnSpc>
              <a:buClr>
                <a:srgbClr val="2c2d30"/>
              </a:buClr>
              <a:buFont typeface="Arial"/>
              <a:buChar char="●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 узнаете важные особенности асимметричной криптографии</a:t>
            </a:r>
            <a:br/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Узнаете о подходах к идентификации пользователя в различных блокчейн платформах</a:t>
            </a:r>
            <a:br/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Сможете задать практические вопросы экспертам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2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3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4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5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6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7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8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9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0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1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2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3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4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5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6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7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Google Shape;116;p14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99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Google Shape;118;p14" descr=""/>
          <p:cNvPicPr/>
          <p:nvPr/>
        </p:nvPicPr>
        <p:blipFill>
          <a:blip r:embed="rId2"/>
          <a:srcRect l="0" t="0" r="42230" b="0"/>
          <a:stretch/>
        </p:blipFill>
        <p:spPr>
          <a:xfrm>
            <a:off x="8147880" y="2503800"/>
            <a:ext cx="990720" cy="112608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9;p14" descr=""/>
          <p:cNvPicPr/>
          <p:nvPr/>
        </p:nvPicPr>
        <p:blipFill>
          <a:blip r:embed="rId3"/>
          <a:srcRect l="0" t="0" r="48649" b="0"/>
          <a:stretch/>
        </p:blipFill>
        <p:spPr>
          <a:xfrm>
            <a:off x="2520" y="2503800"/>
            <a:ext cx="880560" cy="11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8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9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0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2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3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4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5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6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7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8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0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1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2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3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4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5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6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Google Shape;150;p15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29" name="CustomShape 27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28"/>
          <p:cNvSpPr txBox="1"/>
          <p:nvPr/>
        </p:nvSpPr>
        <p:spPr>
          <a:xfrm>
            <a:off x="1142280" y="1714680"/>
            <a:ext cx="6854040" cy="3065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AutoNum type="arabicPeriod"/>
            </a:pP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Симметричная криптография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Асимметричная криптография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Применение асимметричной криптографии в блокчейн платформах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Идентификация в блокчейн платформах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9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План урока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Google Shape;154;p15" descr=""/>
          <p:cNvPicPr/>
          <p:nvPr/>
        </p:nvPicPr>
        <p:blipFill>
          <a:blip r:embed="rId2"/>
          <a:srcRect l="0" t="0" r="42230" b="0"/>
          <a:stretch/>
        </p:blipFill>
        <p:spPr>
          <a:xfrm>
            <a:off x="8147880" y="2503800"/>
            <a:ext cx="990720" cy="112608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155;p15" descr=""/>
          <p:cNvPicPr/>
          <p:nvPr/>
        </p:nvPicPr>
        <p:blipFill>
          <a:blip r:embed="rId3"/>
          <a:srcRect l="0" t="0" r="48649" b="0"/>
          <a:stretch/>
        </p:blipFill>
        <p:spPr>
          <a:xfrm>
            <a:off x="2520" y="2503800"/>
            <a:ext cx="880560" cy="11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Симметричное шифрование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Google Shape;187;p16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62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9"/>
          <p:cNvSpPr/>
          <p:nvPr/>
        </p:nvSpPr>
        <p:spPr>
          <a:xfrm>
            <a:off x="1209600" y="1239840"/>
            <a:ext cx="1121400" cy="37332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Алиса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0"/>
          <p:cNvSpPr/>
          <p:nvPr/>
        </p:nvSpPr>
        <p:spPr>
          <a:xfrm>
            <a:off x="4215960" y="1239840"/>
            <a:ext cx="1121400" cy="37332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Боб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1"/>
          <p:cNvSpPr/>
          <p:nvPr/>
        </p:nvSpPr>
        <p:spPr>
          <a:xfrm>
            <a:off x="2736000" y="518760"/>
            <a:ext cx="1121400" cy="43488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Голубиная почта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2"/>
          <p:cNvSpPr/>
          <p:nvPr/>
        </p:nvSpPr>
        <p:spPr>
          <a:xfrm>
            <a:off x="2717640" y="1208880"/>
            <a:ext cx="1121400" cy="43488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Конная почта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3"/>
          <p:cNvSpPr/>
          <p:nvPr/>
        </p:nvSpPr>
        <p:spPr>
          <a:xfrm>
            <a:off x="2736000" y="2011320"/>
            <a:ext cx="1121400" cy="43488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Телеграф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4"/>
          <p:cNvSpPr/>
          <p:nvPr/>
        </p:nvSpPr>
        <p:spPr>
          <a:xfrm rot="16200000">
            <a:off x="2001600" y="505800"/>
            <a:ext cx="502920" cy="96516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5"/>
          <p:cNvSpPr/>
          <p:nvPr/>
        </p:nvSpPr>
        <p:spPr>
          <a:xfrm flipH="1" rot="16200000">
            <a:off x="1944720" y="1438560"/>
            <a:ext cx="614880" cy="96516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6"/>
          <p:cNvSpPr/>
          <p:nvPr/>
        </p:nvSpPr>
        <p:spPr>
          <a:xfrm flipH="1" rot="10800000">
            <a:off x="4776480" y="2228760"/>
            <a:ext cx="919080" cy="61488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7"/>
          <p:cNvSpPr/>
          <p:nvPr/>
        </p:nvSpPr>
        <p:spPr>
          <a:xfrm>
            <a:off x="3857400" y="736560"/>
            <a:ext cx="919080" cy="5029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8"/>
          <p:cNvSpPr/>
          <p:nvPr/>
        </p:nvSpPr>
        <p:spPr>
          <a:xfrm>
            <a:off x="2331360" y="1426680"/>
            <a:ext cx="385920" cy="360"/>
          </a:xfrm>
          <a:prstGeom prst="curvedConnector3">
            <a:avLst>
              <a:gd name="adj1" fmla="val 50013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9"/>
          <p:cNvSpPr/>
          <p:nvPr/>
        </p:nvSpPr>
        <p:spPr>
          <a:xfrm>
            <a:off x="3839400" y="1426680"/>
            <a:ext cx="376200" cy="360"/>
          </a:xfrm>
          <a:prstGeom prst="curvedConnector3">
            <a:avLst>
              <a:gd name="adj1" fmla="val 50013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0"/>
          <p:cNvSpPr/>
          <p:nvPr/>
        </p:nvSpPr>
        <p:spPr>
          <a:xfrm>
            <a:off x="2736000" y="3429000"/>
            <a:ext cx="112140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Ключ шифра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1"/>
          <p:cNvSpPr/>
          <p:nvPr/>
        </p:nvSpPr>
        <p:spPr>
          <a:xfrm rot="10800000">
            <a:off x="2736000" y="3699720"/>
            <a:ext cx="965160" cy="208548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2"/>
          <p:cNvSpPr/>
          <p:nvPr/>
        </p:nvSpPr>
        <p:spPr>
          <a:xfrm flipH="1" rot="10800000">
            <a:off x="4776480" y="3699720"/>
            <a:ext cx="919080" cy="208548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Проблемы симметричного шифрования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Google Shape;234;p17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205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Google Shape;236;p17" descr=""/>
          <p:cNvPicPr/>
          <p:nvPr/>
        </p:nvPicPr>
        <p:blipFill>
          <a:blip r:embed="rId2"/>
          <a:stretch/>
        </p:blipFill>
        <p:spPr>
          <a:xfrm>
            <a:off x="1242000" y="1083600"/>
            <a:ext cx="4063320" cy="276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Асимметричное шифрование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Google Shape;268;p18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235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9"/>
          <p:cNvSpPr/>
          <p:nvPr/>
        </p:nvSpPr>
        <p:spPr>
          <a:xfrm>
            <a:off x="1209600" y="1239840"/>
            <a:ext cx="1121400" cy="37332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Алиса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0"/>
          <p:cNvSpPr/>
          <p:nvPr/>
        </p:nvSpPr>
        <p:spPr>
          <a:xfrm>
            <a:off x="4215960" y="1239840"/>
            <a:ext cx="1121400" cy="37332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Боб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1"/>
          <p:cNvSpPr/>
          <p:nvPr/>
        </p:nvSpPr>
        <p:spPr>
          <a:xfrm>
            <a:off x="2736000" y="518760"/>
            <a:ext cx="1121400" cy="43488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Телефон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2"/>
          <p:cNvSpPr/>
          <p:nvPr/>
        </p:nvSpPr>
        <p:spPr>
          <a:xfrm>
            <a:off x="2717640" y="1208880"/>
            <a:ext cx="1121400" cy="43488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Интернет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3"/>
          <p:cNvSpPr/>
          <p:nvPr/>
        </p:nvSpPr>
        <p:spPr>
          <a:xfrm>
            <a:off x="2631960" y="2011320"/>
            <a:ext cx="1333440" cy="43488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Мессенджер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4"/>
          <p:cNvSpPr/>
          <p:nvPr/>
        </p:nvSpPr>
        <p:spPr>
          <a:xfrm rot="16200000">
            <a:off x="2001600" y="505800"/>
            <a:ext cx="502920" cy="96516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5"/>
          <p:cNvSpPr/>
          <p:nvPr/>
        </p:nvSpPr>
        <p:spPr>
          <a:xfrm flipH="1" rot="16200000">
            <a:off x="1893600" y="1490760"/>
            <a:ext cx="614880" cy="8611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6"/>
          <p:cNvSpPr/>
          <p:nvPr/>
        </p:nvSpPr>
        <p:spPr>
          <a:xfrm flipH="1" rot="10800000">
            <a:off x="4776840" y="2228760"/>
            <a:ext cx="810720" cy="61488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7"/>
          <p:cNvSpPr/>
          <p:nvPr/>
        </p:nvSpPr>
        <p:spPr>
          <a:xfrm>
            <a:off x="3857400" y="736560"/>
            <a:ext cx="919080" cy="5029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8"/>
          <p:cNvSpPr/>
          <p:nvPr/>
        </p:nvSpPr>
        <p:spPr>
          <a:xfrm>
            <a:off x="2331360" y="1426680"/>
            <a:ext cx="385920" cy="360"/>
          </a:xfrm>
          <a:prstGeom prst="curvedConnector3">
            <a:avLst>
              <a:gd name="adj1" fmla="val 50013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39"/>
          <p:cNvSpPr/>
          <p:nvPr/>
        </p:nvSpPr>
        <p:spPr>
          <a:xfrm>
            <a:off x="3839400" y="1426680"/>
            <a:ext cx="376200" cy="360"/>
          </a:xfrm>
          <a:prstGeom prst="curvedConnector3">
            <a:avLst>
              <a:gd name="adj1" fmla="val 50013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0"/>
          <p:cNvSpPr/>
          <p:nvPr/>
        </p:nvSpPr>
        <p:spPr>
          <a:xfrm>
            <a:off x="2644920" y="303048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Публичный ключ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1"/>
          <p:cNvSpPr/>
          <p:nvPr/>
        </p:nvSpPr>
        <p:spPr>
          <a:xfrm rot="10800000">
            <a:off x="2644920" y="3300840"/>
            <a:ext cx="874080" cy="168696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2"/>
          <p:cNvSpPr/>
          <p:nvPr/>
        </p:nvSpPr>
        <p:spPr>
          <a:xfrm flipH="1" rot="10800000">
            <a:off x="4776120" y="3300840"/>
            <a:ext cx="828360" cy="168696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3"/>
          <p:cNvSpPr/>
          <p:nvPr/>
        </p:nvSpPr>
        <p:spPr>
          <a:xfrm>
            <a:off x="4000680" y="371412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Приватный ключ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4"/>
          <p:cNvSpPr/>
          <p:nvPr/>
        </p:nvSpPr>
        <p:spPr>
          <a:xfrm rot="16200000">
            <a:off x="3851280" y="2228040"/>
            <a:ext cx="2287080" cy="685080"/>
          </a:xfrm>
          <a:prstGeom prst="curvedConnector4">
            <a:avLst>
              <a:gd name="adj1" fmla="val 45916"/>
              <a:gd name="adj2" fmla="val 134723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965880" y="799200"/>
            <a:ext cx="4356000" cy="320076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7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8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9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1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2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3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4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5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Shape 16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Процесс подписи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7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8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9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0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1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2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3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4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5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6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7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Google Shape;318;p19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281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0"/>
          <p:cNvSpPr/>
          <p:nvPr/>
        </p:nvSpPr>
        <p:spPr>
          <a:xfrm>
            <a:off x="1165680" y="1135080"/>
            <a:ext cx="1121400" cy="37332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Боб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1"/>
          <p:cNvSpPr/>
          <p:nvPr/>
        </p:nvSpPr>
        <p:spPr>
          <a:xfrm>
            <a:off x="1651320" y="262980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Приватный ключ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2"/>
          <p:cNvSpPr/>
          <p:nvPr/>
        </p:nvSpPr>
        <p:spPr>
          <a:xfrm>
            <a:off x="1651320" y="174492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хэш информации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33"/>
          <p:cNvSpPr/>
          <p:nvPr/>
        </p:nvSpPr>
        <p:spPr>
          <a:xfrm>
            <a:off x="3650760" y="1744920"/>
            <a:ext cx="1572120" cy="844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крипто-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графическая функция подписи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4"/>
          <p:cNvSpPr/>
          <p:nvPr/>
        </p:nvSpPr>
        <p:spPr>
          <a:xfrm>
            <a:off x="2954520" y="2015280"/>
            <a:ext cx="695880" cy="151560"/>
          </a:xfrm>
          <a:prstGeom prst="curvedConnector3">
            <a:avLst>
              <a:gd name="adj1" fmla="val 50004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5"/>
          <p:cNvSpPr/>
          <p:nvPr/>
        </p:nvSpPr>
        <p:spPr>
          <a:xfrm flipH="1" rot="10800000">
            <a:off x="3650040" y="2900160"/>
            <a:ext cx="695880" cy="732960"/>
          </a:xfrm>
          <a:prstGeom prst="curvedConnector3">
            <a:avLst>
              <a:gd name="adj1" fmla="val 50004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6"/>
          <p:cNvSpPr/>
          <p:nvPr/>
        </p:nvSpPr>
        <p:spPr>
          <a:xfrm>
            <a:off x="3651120" y="3094560"/>
            <a:ext cx="1572120" cy="54072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подпись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37"/>
          <p:cNvSpPr/>
          <p:nvPr/>
        </p:nvSpPr>
        <p:spPr>
          <a:xfrm>
            <a:off x="4437360" y="2589120"/>
            <a:ext cx="3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276200" y="896400"/>
            <a:ext cx="4356000" cy="342432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5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6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7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8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9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1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2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3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4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5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TextShape 16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Процесс проверки подписи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17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8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9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0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1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2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3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4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5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6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7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8" name="Google Shape;360;p20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319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0"/>
          <p:cNvSpPr/>
          <p:nvPr/>
        </p:nvSpPr>
        <p:spPr>
          <a:xfrm>
            <a:off x="2010600" y="342792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Публичный ключ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31"/>
          <p:cNvSpPr/>
          <p:nvPr/>
        </p:nvSpPr>
        <p:spPr>
          <a:xfrm>
            <a:off x="2010600" y="264132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подпись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2"/>
          <p:cNvSpPr/>
          <p:nvPr/>
        </p:nvSpPr>
        <p:spPr>
          <a:xfrm>
            <a:off x="1440720" y="1143000"/>
            <a:ext cx="1121400" cy="37332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Алиса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33"/>
          <p:cNvSpPr/>
          <p:nvPr/>
        </p:nvSpPr>
        <p:spPr>
          <a:xfrm>
            <a:off x="4044960" y="1854720"/>
            <a:ext cx="1392480" cy="9208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крипто-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графическая функция  проверки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4"/>
          <p:cNvSpPr/>
          <p:nvPr/>
        </p:nvSpPr>
        <p:spPr>
          <a:xfrm flipH="1" rot="10800000">
            <a:off x="4044960" y="2912040"/>
            <a:ext cx="730800" cy="596520"/>
          </a:xfrm>
          <a:prstGeom prst="curvedConnector3">
            <a:avLst>
              <a:gd name="adj1" fmla="val 50002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5"/>
          <p:cNvSpPr/>
          <p:nvPr/>
        </p:nvSpPr>
        <p:spPr>
          <a:xfrm flipH="1" rot="10800000">
            <a:off x="4044960" y="3698640"/>
            <a:ext cx="730800" cy="1383120"/>
          </a:xfrm>
          <a:prstGeom prst="curvedConnector3">
            <a:avLst>
              <a:gd name="adj1" fmla="val 50002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6"/>
          <p:cNvSpPr/>
          <p:nvPr/>
        </p:nvSpPr>
        <p:spPr>
          <a:xfrm>
            <a:off x="1978200" y="185472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хэш информации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37"/>
          <p:cNvSpPr/>
          <p:nvPr/>
        </p:nvSpPr>
        <p:spPr>
          <a:xfrm>
            <a:off x="3281400" y="2125080"/>
            <a:ext cx="763200" cy="189720"/>
          </a:xfrm>
          <a:prstGeom prst="curvedConnector3">
            <a:avLst>
              <a:gd name="adj1" fmla="val 50002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8"/>
          <p:cNvSpPr/>
          <p:nvPr/>
        </p:nvSpPr>
        <p:spPr>
          <a:xfrm>
            <a:off x="4044960" y="3444120"/>
            <a:ext cx="1392480" cy="54072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Результат проверки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39"/>
          <p:cNvSpPr/>
          <p:nvPr/>
        </p:nvSpPr>
        <p:spPr>
          <a:xfrm>
            <a:off x="4741560" y="2775960"/>
            <a:ext cx="360" cy="66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250280" y="1927080"/>
            <a:ext cx="4356000" cy="279972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Проверка сообщения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1201680" y="316800"/>
            <a:ext cx="3803400" cy="125532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сообщение Боба в блокчейн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5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6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7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9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0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2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3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4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5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6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TextShape 17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Асимметричная криптография и блокчейн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18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9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0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1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2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3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4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5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6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7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8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9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9" name="Google Shape;405;p21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360" name="CustomShape 30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1"/>
          <p:cNvSpPr/>
          <p:nvPr/>
        </p:nvSpPr>
        <p:spPr>
          <a:xfrm>
            <a:off x="1401840" y="400032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Публичный ключ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32"/>
          <p:cNvSpPr/>
          <p:nvPr/>
        </p:nvSpPr>
        <p:spPr>
          <a:xfrm>
            <a:off x="1310040" y="906480"/>
            <a:ext cx="2119320" cy="54072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Транзакция перевода от Боба к Алисе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33"/>
          <p:cNvSpPr/>
          <p:nvPr/>
        </p:nvSpPr>
        <p:spPr>
          <a:xfrm>
            <a:off x="3507840" y="89028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подпись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34"/>
          <p:cNvSpPr/>
          <p:nvPr/>
        </p:nvSpPr>
        <p:spPr>
          <a:xfrm>
            <a:off x="1401840" y="2166840"/>
            <a:ext cx="1121400" cy="37332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Блокчейн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35"/>
          <p:cNvSpPr/>
          <p:nvPr/>
        </p:nvSpPr>
        <p:spPr>
          <a:xfrm>
            <a:off x="1401840" y="2775240"/>
            <a:ext cx="2119320" cy="54072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Транзакция перевода от Боба к Алисе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36"/>
          <p:cNvSpPr/>
          <p:nvPr/>
        </p:nvSpPr>
        <p:spPr>
          <a:xfrm>
            <a:off x="1401840" y="3387960"/>
            <a:ext cx="1302840" cy="54072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подпись Боба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37"/>
          <p:cNvSpPr/>
          <p:nvPr/>
        </p:nvSpPr>
        <p:spPr>
          <a:xfrm>
            <a:off x="3655080" y="2775240"/>
            <a:ext cx="1830600" cy="54072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Баланса средств Боба хватает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38"/>
          <p:cNvSpPr/>
          <p:nvPr/>
        </p:nvSpPr>
        <p:spPr>
          <a:xfrm>
            <a:off x="3655080" y="4000320"/>
            <a:ext cx="1830600" cy="54072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Сообщение прошло проверку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9"/>
          <p:cNvSpPr/>
          <p:nvPr/>
        </p:nvSpPr>
        <p:spPr>
          <a:xfrm>
            <a:off x="2705040" y="4271040"/>
            <a:ext cx="949680" cy="360"/>
          </a:xfrm>
          <a:prstGeom prst="curvedConnector3">
            <a:avLst>
              <a:gd name="adj1" fmla="val 49999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0"/>
          <p:cNvSpPr/>
          <p:nvPr/>
        </p:nvSpPr>
        <p:spPr>
          <a:xfrm>
            <a:off x="2705040" y="3658320"/>
            <a:ext cx="949680" cy="612360"/>
          </a:xfrm>
          <a:prstGeom prst="curvedConnector3">
            <a:avLst>
              <a:gd name="adj1" fmla="val 49999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41"/>
          <p:cNvSpPr/>
          <p:nvPr/>
        </p:nvSpPr>
        <p:spPr>
          <a:xfrm>
            <a:off x="3521520" y="3045600"/>
            <a:ext cx="133200" cy="1224720"/>
          </a:xfrm>
          <a:prstGeom prst="curvedConnector3">
            <a:avLst>
              <a:gd name="adj1" fmla="val 53633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2"/>
          <p:cNvSpPr/>
          <p:nvPr/>
        </p:nvSpPr>
        <p:spPr>
          <a:xfrm flipH="1" rot="16200000">
            <a:off x="4228200" y="3658320"/>
            <a:ext cx="683640" cy="360"/>
          </a:xfrm>
          <a:prstGeom prst="curvedConnector3">
            <a:avLst>
              <a:gd name="adj1" fmla="val 50007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3"/>
          <p:cNvSpPr/>
          <p:nvPr/>
        </p:nvSpPr>
        <p:spPr>
          <a:xfrm>
            <a:off x="1310040" y="446760"/>
            <a:ext cx="1121400" cy="37332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Боб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2019-02-20T14:00:31Z</dcterms:modified>
  <cp:revision>1</cp:revision>
  <dc:subject/>
  <dc:title/>
</cp:coreProperties>
</file>