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2.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71" r:id="rId3"/>
    <p:sldId id="257" r:id="rId4"/>
    <p:sldId id="274" r:id="rId5"/>
    <p:sldId id="273" r:id="rId6"/>
    <p:sldId id="260" r:id="rId7"/>
    <p:sldId id="261" r:id="rId8"/>
    <p:sldId id="263" r:id="rId9"/>
    <p:sldId id="264" r:id="rId10"/>
    <p:sldId id="266" r:id="rId11"/>
    <p:sldId id="267" r:id="rId12"/>
    <p:sldId id="265"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7"/>
    <p:restoredTop sz="72615"/>
  </p:normalViewPr>
  <p:slideViewPr>
    <p:cSldViewPr snapToGrid="0" snapToObjects="1">
      <p:cViewPr>
        <p:scale>
          <a:sx n="100" d="100"/>
          <a:sy n="100" d="100"/>
        </p:scale>
        <p:origin x="9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AA1D5-8439-0F42-B43C-357FAB6DFB5C}" type="datetimeFigureOut">
              <a:rPr lang="en-GB" smtClean="0"/>
              <a:t>10/12/2020</a:t>
            </a:fld>
            <a:endParaRPr lang="en-GB"/>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91118-64E9-1247-AD7D-7AB871449D89}" type="slidenum">
              <a:rPr lang="en-GB" smtClean="0"/>
              <a:t>‹#›</a:t>
            </a:fld>
            <a:endParaRPr lang="en-GB"/>
          </a:p>
        </p:txBody>
      </p:sp>
    </p:spTree>
    <p:extLst>
      <p:ext uri="{BB962C8B-B14F-4D97-AF65-F5344CB8AC3E}">
        <p14:creationId xmlns:p14="http://schemas.microsoft.com/office/powerpoint/2010/main" val="65958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a:p>
        </p:txBody>
      </p:sp>
      <p:sp>
        <p:nvSpPr>
          <p:cNvPr id="4" name="Platshållare för bildnummer 3"/>
          <p:cNvSpPr>
            <a:spLocks noGrp="1"/>
          </p:cNvSpPr>
          <p:nvPr>
            <p:ph type="sldNum" sz="quarter" idx="5"/>
          </p:nvPr>
        </p:nvSpPr>
        <p:spPr/>
        <p:txBody>
          <a:bodyPr/>
          <a:lstStyle/>
          <a:p>
            <a:fld id="{58591118-64E9-1247-AD7D-7AB871449D89}" type="slidenum">
              <a:rPr lang="en-GB" smtClean="0"/>
              <a:t>1</a:t>
            </a:fld>
            <a:endParaRPr lang="en-GB"/>
          </a:p>
        </p:txBody>
      </p:sp>
    </p:spTree>
    <p:extLst>
      <p:ext uri="{BB962C8B-B14F-4D97-AF65-F5344CB8AC3E}">
        <p14:creationId xmlns:p14="http://schemas.microsoft.com/office/powerpoint/2010/main" val="2139882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In the Goals view, the patient can reach pages for the disease, the patient’s forest and achievements. In this version of our product we have only implemented Diabetes. But in the future other diseases can be added so that </a:t>
            </a:r>
            <a:r>
              <a:rPr lang="en-GB" dirty="0" err="1"/>
              <a:t>Treet</a:t>
            </a:r>
            <a:r>
              <a:rPr lang="en-GB" dirty="0"/>
              <a:t> can have support for patients with other diseases than diabetes as well as patients with multiple diseases. We have also implemented a view for the disease where we want to show goals for the patients. As of now the goals are static, but in the future we want the goals to be set by medical professionals.</a:t>
            </a:r>
          </a:p>
        </p:txBody>
      </p:sp>
      <p:sp>
        <p:nvSpPr>
          <p:cNvPr id="4" name="Platshållare för bildnummer 3"/>
          <p:cNvSpPr>
            <a:spLocks noGrp="1"/>
          </p:cNvSpPr>
          <p:nvPr>
            <p:ph type="sldNum" sz="quarter" idx="5"/>
          </p:nvPr>
        </p:nvSpPr>
        <p:spPr/>
        <p:txBody>
          <a:bodyPr/>
          <a:lstStyle/>
          <a:p>
            <a:fld id="{58591118-64E9-1247-AD7D-7AB871449D89}" type="slidenum">
              <a:rPr lang="en-GB" smtClean="0"/>
              <a:t>11</a:t>
            </a:fld>
            <a:endParaRPr lang="en-GB"/>
          </a:p>
        </p:txBody>
      </p:sp>
    </p:spTree>
    <p:extLst>
      <p:ext uri="{BB962C8B-B14F-4D97-AF65-F5344CB8AC3E}">
        <p14:creationId xmlns:p14="http://schemas.microsoft.com/office/powerpoint/2010/main" val="4290864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On to the forest view, which is the view where the patient can view their fully grown trees, see upcoming trees and their growing tree. The patient’s trees grow with the patient’s streak, and when the the tree is fully grown, the tree moves to the box with fully grown trees and the patient gets a new tree to grow. This gamification element and logic is one of the major elements in our product that is going to increase the patient willingness to continue measure up.</a:t>
            </a:r>
          </a:p>
          <a:p>
            <a:endParaRPr lang="en-GB" dirty="0"/>
          </a:p>
          <a:p>
            <a:r>
              <a:rPr lang="en-GB" dirty="0"/>
              <a:t>Furthermore, we have </a:t>
            </a:r>
            <a:r>
              <a:rPr lang="en-GB" dirty="0" err="1"/>
              <a:t>dicussed</a:t>
            </a:r>
            <a:r>
              <a:rPr lang="en-GB" dirty="0"/>
              <a:t> and started to implement a state for the trees when the patient has not registered measurement. This state we call the depressed state and it is a state the tree gets when the streak is lost. Today we have implemented this state for the trees, but the functionality has not been fully implemented so the trees will not reach depressed state in our product. </a:t>
            </a:r>
          </a:p>
        </p:txBody>
      </p:sp>
      <p:sp>
        <p:nvSpPr>
          <p:cNvPr id="4" name="Platshållare för bildnummer 3"/>
          <p:cNvSpPr>
            <a:spLocks noGrp="1"/>
          </p:cNvSpPr>
          <p:nvPr>
            <p:ph type="sldNum" sz="quarter" idx="5"/>
          </p:nvPr>
        </p:nvSpPr>
        <p:spPr/>
        <p:txBody>
          <a:bodyPr/>
          <a:lstStyle/>
          <a:p>
            <a:fld id="{58591118-64E9-1247-AD7D-7AB871449D89}" type="slidenum">
              <a:rPr lang="en-GB" smtClean="0"/>
              <a:t>12</a:t>
            </a:fld>
            <a:endParaRPr lang="en-GB"/>
          </a:p>
        </p:txBody>
      </p:sp>
    </p:spTree>
    <p:extLst>
      <p:ext uri="{BB962C8B-B14F-4D97-AF65-F5344CB8AC3E}">
        <p14:creationId xmlns:p14="http://schemas.microsoft.com/office/powerpoint/2010/main" val="1701184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We have also implemented achievements in our product. Today they are all related to the streak, but in the future it is possible to implement other kinds of achievements. For example achievements related to activity, blood sugar or the forest.</a:t>
            </a:r>
          </a:p>
        </p:txBody>
      </p:sp>
      <p:sp>
        <p:nvSpPr>
          <p:cNvPr id="4" name="Platshållare för bildnummer 3"/>
          <p:cNvSpPr>
            <a:spLocks noGrp="1"/>
          </p:cNvSpPr>
          <p:nvPr>
            <p:ph type="sldNum" sz="quarter" idx="5"/>
          </p:nvPr>
        </p:nvSpPr>
        <p:spPr/>
        <p:txBody>
          <a:bodyPr/>
          <a:lstStyle/>
          <a:p>
            <a:fld id="{58591118-64E9-1247-AD7D-7AB871449D89}" type="slidenum">
              <a:rPr lang="en-GB" smtClean="0"/>
              <a:t>13</a:t>
            </a:fld>
            <a:endParaRPr lang="en-GB"/>
          </a:p>
        </p:txBody>
      </p:sp>
    </p:spTree>
    <p:extLst>
      <p:ext uri="{BB962C8B-B14F-4D97-AF65-F5344CB8AC3E}">
        <p14:creationId xmlns:p14="http://schemas.microsoft.com/office/powerpoint/2010/main" val="245489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Lastly we have a view where the patient can change settings and get some information on how the app works. Today the only setting that is implemented is the gamification level. </a:t>
            </a:r>
          </a:p>
        </p:txBody>
      </p:sp>
      <p:sp>
        <p:nvSpPr>
          <p:cNvPr id="4" name="Platshållare för bildnummer 3"/>
          <p:cNvSpPr>
            <a:spLocks noGrp="1"/>
          </p:cNvSpPr>
          <p:nvPr>
            <p:ph type="sldNum" sz="quarter" idx="5"/>
          </p:nvPr>
        </p:nvSpPr>
        <p:spPr/>
        <p:txBody>
          <a:bodyPr/>
          <a:lstStyle/>
          <a:p>
            <a:fld id="{58591118-64E9-1247-AD7D-7AB871449D89}" type="slidenum">
              <a:rPr lang="en-GB" smtClean="0"/>
              <a:t>14</a:t>
            </a:fld>
            <a:endParaRPr lang="en-GB"/>
          </a:p>
        </p:txBody>
      </p:sp>
    </p:spTree>
    <p:extLst>
      <p:ext uri="{BB962C8B-B14F-4D97-AF65-F5344CB8AC3E}">
        <p14:creationId xmlns:p14="http://schemas.microsoft.com/office/powerpoint/2010/main" val="3327157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So what can be done with this product in the future. We have created a document for you with information about the functionality that is left to be implemented from our initial idea, information about which development we think is necessary for commercialisation and also ideas for the future. </a:t>
            </a:r>
          </a:p>
          <a:p>
            <a:endParaRPr lang="en-GB" dirty="0"/>
          </a:p>
          <a:p>
            <a:endParaRPr lang="en-GB" dirty="0"/>
          </a:p>
          <a:p>
            <a:r>
              <a:rPr lang="en-GB" dirty="0"/>
              <a:t>If we start with what we have left. When creating our product we thought about notifications to both the patient and the patients dependants. We thought that this could help them with not forgetting measurements. We also thought about an initial guide for our prototype. When we had our UX-tests they showed that </a:t>
            </a:r>
            <a:r>
              <a:rPr lang="en-GB" dirty="0" err="1"/>
              <a:t>som</a:t>
            </a:r>
            <a:r>
              <a:rPr lang="en-GB" dirty="0"/>
              <a:t> </a:t>
            </a:r>
            <a:r>
              <a:rPr lang="en-GB" dirty="0" err="1"/>
              <a:t>econcepts</a:t>
            </a:r>
            <a:r>
              <a:rPr lang="en-GB" dirty="0"/>
              <a:t>, for example streaks, can be hard to understand for the user. We then tested to add a guide which provided information about some of the concepts and that guide led to increased </a:t>
            </a:r>
            <a:r>
              <a:rPr lang="en-GB" dirty="0" err="1"/>
              <a:t>usability.Therefore</a:t>
            </a:r>
            <a:r>
              <a:rPr lang="en-GB" dirty="0"/>
              <a:t> we wanted to add a tutorial like that to our product to make it more usable. Lastly we have some functionality that has not been implemented as well as some views, for example the ones in settings.</a:t>
            </a:r>
          </a:p>
          <a:p>
            <a:endParaRPr lang="en-GB" dirty="0"/>
          </a:p>
          <a:p>
            <a:r>
              <a:rPr lang="en-GB" dirty="0"/>
              <a:t>We have also thought about what we think is left for commercialisation. For example we think that the authentication must be changed to the authentication that is used by Region </a:t>
            </a:r>
            <a:r>
              <a:rPr lang="en-GB" dirty="0" err="1"/>
              <a:t>Östergötland</a:t>
            </a:r>
            <a:r>
              <a:rPr lang="en-GB" dirty="0"/>
              <a:t>, we need to create a database which can store the game-elements, and we need to add support for the health-care </a:t>
            </a:r>
            <a:r>
              <a:rPr lang="en-GB" dirty="0" err="1"/>
              <a:t>proffessionals</a:t>
            </a:r>
            <a:r>
              <a:rPr lang="en-GB" dirty="0"/>
              <a:t> so that they for example can add goals to patients.</a:t>
            </a:r>
          </a:p>
          <a:p>
            <a:endParaRPr lang="en-GB" dirty="0"/>
          </a:p>
          <a:p>
            <a:r>
              <a:rPr lang="en-GB" dirty="0"/>
              <a:t>Lastly we have some ideas for the future. We think that the forest can be developed further with more trees, other kinds of plants for example flowers and also seasons. Moreover we think that more 3</a:t>
            </a:r>
            <a:r>
              <a:rPr lang="en-GB" baseline="30000" dirty="0"/>
              <a:t>rd</a:t>
            </a:r>
            <a:r>
              <a:rPr lang="en-GB" dirty="0"/>
              <a:t> party apps can be integrated for example Apple health, </a:t>
            </a:r>
            <a:r>
              <a:rPr lang="en-GB" dirty="0" err="1"/>
              <a:t>pokemon</a:t>
            </a:r>
            <a:r>
              <a:rPr lang="en-GB" dirty="0"/>
              <a:t> go and geocaching. We also see the possibility for the app to have different kinds of rewards. For example there could be a possibility for the patient to sell their trees in the app and then send money to science or charity. Another idea could be for the patients to get flower seeds when a flower is fully grown. The possibilities are endless. The last implementation we think could be beneficial for both patients and medical professionals could be an integrated communication in the app between the two. </a:t>
            </a:r>
          </a:p>
        </p:txBody>
      </p:sp>
      <p:sp>
        <p:nvSpPr>
          <p:cNvPr id="4" name="Platshållare för bildnummer 3"/>
          <p:cNvSpPr>
            <a:spLocks noGrp="1"/>
          </p:cNvSpPr>
          <p:nvPr>
            <p:ph type="sldNum" sz="quarter" idx="5"/>
          </p:nvPr>
        </p:nvSpPr>
        <p:spPr/>
        <p:txBody>
          <a:bodyPr/>
          <a:lstStyle/>
          <a:p>
            <a:fld id="{58591118-64E9-1247-AD7D-7AB871449D89}" type="slidenum">
              <a:rPr lang="en-GB" smtClean="0"/>
              <a:t>15</a:t>
            </a:fld>
            <a:endParaRPr lang="en-GB"/>
          </a:p>
        </p:txBody>
      </p:sp>
    </p:spTree>
    <p:extLst>
      <p:ext uri="{BB962C8B-B14F-4D97-AF65-F5344CB8AC3E}">
        <p14:creationId xmlns:p14="http://schemas.microsoft.com/office/powerpoint/2010/main" val="2332078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Thank you for your time! If you have some questions about the product, feel free to ask us now. We are also going to invite some more members from our team now so that you can get answers from the technical professionals as well!</a:t>
            </a:r>
          </a:p>
        </p:txBody>
      </p:sp>
      <p:sp>
        <p:nvSpPr>
          <p:cNvPr id="4" name="Platshållare för bildnummer 3"/>
          <p:cNvSpPr>
            <a:spLocks noGrp="1"/>
          </p:cNvSpPr>
          <p:nvPr>
            <p:ph type="sldNum" sz="quarter" idx="5"/>
          </p:nvPr>
        </p:nvSpPr>
        <p:spPr/>
        <p:txBody>
          <a:bodyPr/>
          <a:lstStyle/>
          <a:p>
            <a:fld id="{58591118-64E9-1247-AD7D-7AB871449D89}" type="slidenum">
              <a:rPr lang="en-GB" smtClean="0"/>
              <a:t>16</a:t>
            </a:fld>
            <a:endParaRPr lang="en-GB"/>
          </a:p>
        </p:txBody>
      </p:sp>
    </p:spTree>
    <p:extLst>
      <p:ext uri="{BB962C8B-B14F-4D97-AF65-F5344CB8AC3E}">
        <p14:creationId xmlns:p14="http://schemas.microsoft.com/office/powerpoint/2010/main" val="237717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https://</a:t>
            </a:r>
            <a:r>
              <a:rPr lang="en-GB" dirty="0" err="1"/>
              <a:t>www.menti.com</a:t>
            </a:r>
            <a:r>
              <a:rPr lang="en-GB" dirty="0"/>
              <a:t>/t5hcfhbehi</a:t>
            </a:r>
          </a:p>
          <a:p>
            <a:endParaRPr lang="en-GB" dirty="0"/>
          </a:p>
          <a:p>
            <a:r>
              <a:rPr lang="en-GB" dirty="0" err="1"/>
              <a:t>Menti.com</a:t>
            </a:r>
            <a:endParaRPr lang="en-GB" dirty="0"/>
          </a:p>
          <a:p>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72 04 52 5</a:t>
            </a:r>
          </a:p>
        </p:txBody>
      </p:sp>
      <p:sp>
        <p:nvSpPr>
          <p:cNvPr id="4" name="Platshållare för bildnummer 3"/>
          <p:cNvSpPr>
            <a:spLocks noGrp="1"/>
          </p:cNvSpPr>
          <p:nvPr>
            <p:ph type="sldNum" sz="quarter" idx="5"/>
          </p:nvPr>
        </p:nvSpPr>
        <p:spPr/>
        <p:txBody>
          <a:bodyPr/>
          <a:lstStyle/>
          <a:p>
            <a:fld id="{58591118-64E9-1247-AD7D-7AB871449D89}" type="slidenum">
              <a:rPr lang="en-GB" smtClean="0"/>
              <a:t>2</a:t>
            </a:fld>
            <a:endParaRPr lang="en-GB"/>
          </a:p>
        </p:txBody>
      </p:sp>
    </p:spTree>
    <p:extLst>
      <p:ext uri="{BB962C8B-B14F-4D97-AF65-F5344CB8AC3E}">
        <p14:creationId xmlns:p14="http://schemas.microsoft.com/office/powerpoint/2010/main" val="3213299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fld id="{58591118-64E9-1247-AD7D-7AB871449D89}" type="slidenum">
              <a:rPr lang="en-GB" smtClean="0"/>
              <a:t>3</a:t>
            </a:fld>
            <a:endParaRPr lang="en-GB"/>
          </a:p>
        </p:txBody>
      </p:sp>
    </p:spTree>
    <p:extLst>
      <p:ext uri="{BB962C8B-B14F-4D97-AF65-F5344CB8AC3E}">
        <p14:creationId xmlns:p14="http://schemas.microsoft.com/office/powerpoint/2010/main" val="2063082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In September Region </a:t>
            </a:r>
            <a:r>
              <a:rPr lang="en-GB" noProof="0" dirty="0" err="1"/>
              <a:t>Östergötland</a:t>
            </a:r>
            <a:r>
              <a:rPr lang="en-GB" noProof="0" dirty="0"/>
              <a:t> told us about 4 business challenges they are facing in their self-monitoring project. The one we chose to work with was the one about how to keep the patients measuring. </a:t>
            </a:r>
            <a:r>
              <a:rPr lang="en-GB" dirty="0"/>
              <a:t>At the tollgate meeting, we presented how we wanted to solve that problem and the idea we presented was a gamification product, and our solution was to introduce multiple game elements which are going to incentivize the patient’s to continue measure up. Today we have the product ready, to treat both your and your patients problems, and the solution is:</a:t>
            </a:r>
          </a:p>
          <a:p>
            <a:endParaRPr lang="en-GB" dirty="0"/>
          </a:p>
        </p:txBody>
      </p:sp>
      <p:sp>
        <p:nvSpPr>
          <p:cNvPr id="4" name="Platshållare för bildnummer 3"/>
          <p:cNvSpPr>
            <a:spLocks noGrp="1"/>
          </p:cNvSpPr>
          <p:nvPr>
            <p:ph type="sldNum" sz="quarter" idx="5"/>
          </p:nvPr>
        </p:nvSpPr>
        <p:spPr/>
        <p:txBody>
          <a:bodyPr/>
          <a:lstStyle/>
          <a:p>
            <a:fld id="{58591118-64E9-1247-AD7D-7AB871449D89}" type="slidenum">
              <a:rPr lang="en-GB" smtClean="0"/>
              <a:t>4</a:t>
            </a:fld>
            <a:endParaRPr lang="en-GB"/>
          </a:p>
        </p:txBody>
      </p:sp>
    </p:spTree>
    <p:extLst>
      <p:ext uri="{BB962C8B-B14F-4D97-AF65-F5344CB8AC3E}">
        <p14:creationId xmlns:p14="http://schemas.microsoft.com/office/powerpoint/2010/main" val="101944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noProof="0" dirty="0"/>
              <a:t>Treat, our gamification solution to your problem. It is an application with game elements that is going to change the patient’s attitude towards the self-monitoring from HAVE TO, to  WANT TO.  It is an app where the patient get streaks, grow trees and competes with themselves to have the most beautiful forest. This we want to show to you by an example of a patient  and user of the system.</a:t>
            </a:r>
          </a:p>
          <a:p>
            <a:endParaRPr lang="es-ES_tradnl" dirty="0"/>
          </a:p>
          <a:p>
            <a:endParaRPr lang="es-ES_tradnl" dirty="0"/>
          </a:p>
        </p:txBody>
      </p:sp>
      <p:sp>
        <p:nvSpPr>
          <p:cNvPr id="4" name="Platshållare för bildnummer 3"/>
          <p:cNvSpPr>
            <a:spLocks noGrp="1"/>
          </p:cNvSpPr>
          <p:nvPr>
            <p:ph type="sldNum" sz="quarter" idx="5"/>
          </p:nvPr>
        </p:nvSpPr>
        <p:spPr/>
        <p:txBody>
          <a:bodyPr/>
          <a:lstStyle/>
          <a:p>
            <a:fld id="{58591118-64E9-1247-AD7D-7AB871449D89}" type="slidenum">
              <a:rPr lang="en-GB" smtClean="0"/>
              <a:t>5</a:t>
            </a:fld>
            <a:endParaRPr lang="en-GB"/>
          </a:p>
        </p:txBody>
      </p:sp>
    </p:spTree>
    <p:extLst>
      <p:ext uri="{BB962C8B-B14F-4D97-AF65-F5344CB8AC3E}">
        <p14:creationId xmlns:p14="http://schemas.microsoft.com/office/powerpoint/2010/main" val="3415057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err="1"/>
              <a:t>Now</a:t>
            </a:r>
            <a:r>
              <a:rPr lang="es-ES_tradnl" dirty="0"/>
              <a:t> </a:t>
            </a:r>
            <a:r>
              <a:rPr lang="es-ES_tradnl" dirty="0" err="1"/>
              <a:t>we</a:t>
            </a:r>
            <a:r>
              <a:rPr lang="es-ES_tradnl" dirty="0"/>
              <a:t> re </a:t>
            </a:r>
            <a:r>
              <a:rPr lang="es-ES_tradnl" dirty="0" err="1"/>
              <a:t>going</a:t>
            </a:r>
            <a:r>
              <a:rPr lang="es-ES_tradnl" dirty="0"/>
              <a:t> to show a </a:t>
            </a:r>
            <a:r>
              <a:rPr lang="es-ES_tradnl" dirty="0" err="1"/>
              <a:t>scenario</a:t>
            </a:r>
            <a:r>
              <a:rPr lang="es-ES_tradnl" dirty="0"/>
              <a:t> </a:t>
            </a:r>
            <a:r>
              <a:rPr lang="es-ES_tradnl" dirty="0" err="1"/>
              <a:t>where</a:t>
            </a:r>
            <a:r>
              <a:rPr lang="es-ES_tradnl" dirty="0"/>
              <a:t> </a:t>
            </a:r>
            <a:r>
              <a:rPr lang="es-ES_tradnl" dirty="0" err="1"/>
              <a:t>the</a:t>
            </a:r>
            <a:r>
              <a:rPr lang="es-ES_tradnl" dirty="0"/>
              <a:t> </a:t>
            </a:r>
            <a:r>
              <a:rPr lang="es-ES_tradnl" dirty="0" err="1"/>
              <a:t>patient</a:t>
            </a:r>
            <a:r>
              <a:rPr lang="es-ES_tradnl" dirty="0"/>
              <a:t> </a:t>
            </a:r>
            <a:r>
              <a:rPr lang="es-ES_tradnl" dirty="0" err="1"/>
              <a:t>logs</a:t>
            </a:r>
            <a:r>
              <a:rPr lang="es-ES_tradnl" dirty="0"/>
              <a:t> in to </a:t>
            </a:r>
            <a:r>
              <a:rPr lang="es-ES_tradnl" dirty="0" err="1"/>
              <a:t>treet</a:t>
            </a:r>
            <a:r>
              <a:rPr lang="es-ES_tradnl" dirty="0"/>
              <a:t>, </a:t>
            </a:r>
            <a:r>
              <a:rPr lang="es-ES_tradnl" dirty="0" err="1"/>
              <a:t>check</a:t>
            </a:r>
            <a:r>
              <a:rPr lang="es-ES_tradnl" dirty="0"/>
              <a:t> </a:t>
            </a:r>
            <a:r>
              <a:rPr lang="es-ES_tradnl" dirty="0" err="1"/>
              <a:t>goals</a:t>
            </a:r>
            <a:r>
              <a:rPr lang="es-ES_tradnl" dirty="0"/>
              <a:t>, </a:t>
            </a:r>
            <a:r>
              <a:rPr lang="es-ES_tradnl" dirty="0" err="1"/>
              <a:t>achievements</a:t>
            </a:r>
            <a:r>
              <a:rPr lang="es-ES_tradnl" dirty="0"/>
              <a:t> and </a:t>
            </a:r>
            <a:r>
              <a:rPr lang="es-ES_tradnl" dirty="0" err="1"/>
              <a:t>the</a:t>
            </a:r>
            <a:r>
              <a:rPr lang="es-ES_tradnl" dirty="0"/>
              <a:t> </a:t>
            </a:r>
            <a:r>
              <a:rPr lang="es-ES_tradnl" dirty="0" err="1"/>
              <a:t>forest</a:t>
            </a:r>
            <a:r>
              <a:rPr lang="es-ES_tradnl" dirty="0"/>
              <a:t>. </a:t>
            </a:r>
            <a:r>
              <a:rPr lang="es-ES_tradnl" dirty="0" err="1"/>
              <a:t>Then</a:t>
            </a:r>
            <a:r>
              <a:rPr lang="es-ES_tradnl" dirty="0"/>
              <a:t> </a:t>
            </a:r>
            <a:r>
              <a:rPr lang="es-ES_tradnl" dirty="0" err="1"/>
              <a:t>the</a:t>
            </a:r>
            <a:r>
              <a:rPr lang="es-ES_tradnl" dirty="0"/>
              <a:t> </a:t>
            </a:r>
            <a:r>
              <a:rPr lang="es-ES_tradnl" dirty="0" err="1"/>
              <a:t>patient</a:t>
            </a:r>
            <a:r>
              <a:rPr lang="es-ES_tradnl" dirty="0"/>
              <a:t> </a:t>
            </a:r>
            <a:r>
              <a:rPr lang="es-ES_tradnl" dirty="0" err="1"/>
              <a:t>measures</a:t>
            </a:r>
            <a:r>
              <a:rPr lang="es-ES_tradnl" dirty="0"/>
              <a:t> </a:t>
            </a:r>
            <a:r>
              <a:rPr lang="es-ES_tradnl" dirty="0" err="1"/>
              <a:t>the</a:t>
            </a:r>
            <a:r>
              <a:rPr lang="es-ES_tradnl" dirty="0"/>
              <a:t> </a:t>
            </a:r>
            <a:r>
              <a:rPr lang="es-ES_tradnl" dirty="0" err="1"/>
              <a:t>blood</a:t>
            </a:r>
            <a:r>
              <a:rPr lang="es-ES_tradnl" dirty="0"/>
              <a:t> </a:t>
            </a:r>
            <a:r>
              <a:rPr lang="es-ES_tradnl" dirty="0" err="1"/>
              <a:t>pressure</a:t>
            </a:r>
            <a:r>
              <a:rPr lang="es-ES_tradnl" dirty="0"/>
              <a:t> and </a:t>
            </a:r>
            <a:r>
              <a:rPr lang="es-ES_tradnl" dirty="0" err="1"/>
              <a:t>register</a:t>
            </a:r>
            <a:r>
              <a:rPr lang="es-ES_tradnl" dirty="0"/>
              <a:t> </a:t>
            </a:r>
            <a:r>
              <a:rPr lang="es-ES_tradnl" dirty="0" err="1"/>
              <a:t>the</a:t>
            </a:r>
            <a:r>
              <a:rPr lang="es-ES_tradnl" dirty="0"/>
              <a:t> data in </a:t>
            </a:r>
            <a:r>
              <a:rPr lang="es-ES_tradnl" dirty="0" err="1"/>
              <a:t>the</a:t>
            </a:r>
            <a:r>
              <a:rPr lang="es-ES_tradnl" dirty="0"/>
              <a:t> </a:t>
            </a:r>
            <a:r>
              <a:rPr lang="es-ES_tradnl" dirty="0" err="1"/>
              <a:t>application</a:t>
            </a:r>
            <a:r>
              <a:rPr lang="es-ES_tradnl" dirty="0"/>
              <a:t>. </a:t>
            </a:r>
            <a:r>
              <a:rPr lang="es-ES_tradnl" dirty="0" err="1"/>
              <a:t>Thereafter</a:t>
            </a:r>
            <a:r>
              <a:rPr lang="es-ES_tradnl" dirty="0"/>
              <a:t> </a:t>
            </a:r>
            <a:r>
              <a:rPr lang="es-ES_tradnl" dirty="0" err="1"/>
              <a:t>we</a:t>
            </a:r>
            <a:r>
              <a:rPr lang="es-ES_tradnl" dirty="0"/>
              <a:t> show </a:t>
            </a:r>
            <a:r>
              <a:rPr lang="es-ES_tradnl" dirty="0" err="1"/>
              <a:t>the</a:t>
            </a:r>
            <a:r>
              <a:rPr lang="es-ES_tradnl" dirty="0"/>
              <a:t> </a:t>
            </a:r>
            <a:r>
              <a:rPr lang="es-ES_tradnl" dirty="0" err="1"/>
              <a:t>patients</a:t>
            </a:r>
            <a:r>
              <a:rPr lang="es-ES_tradnl" dirty="0"/>
              <a:t> new </a:t>
            </a:r>
            <a:r>
              <a:rPr lang="es-ES_tradnl" dirty="0" err="1"/>
              <a:t>tree</a:t>
            </a:r>
            <a:r>
              <a:rPr lang="es-ES_tradnl" dirty="0"/>
              <a:t>. </a:t>
            </a:r>
            <a:r>
              <a:rPr lang="es-ES_tradnl" dirty="0" err="1"/>
              <a:t>We</a:t>
            </a:r>
            <a:r>
              <a:rPr lang="es-ES_tradnl" dirty="0"/>
              <a:t> </a:t>
            </a:r>
            <a:r>
              <a:rPr lang="es-ES_tradnl" dirty="0" err="1"/>
              <a:t>also</a:t>
            </a:r>
            <a:r>
              <a:rPr lang="es-ES_tradnl" dirty="0"/>
              <a:t> show </a:t>
            </a:r>
            <a:r>
              <a:rPr lang="es-ES_tradnl" dirty="0" err="1"/>
              <a:t>how</a:t>
            </a:r>
            <a:r>
              <a:rPr lang="es-ES_tradnl" dirty="0"/>
              <a:t> </a:t>
            </a:r>
            <a:r>
              <a:rPr lang="es-ES_tradnl" dirty="0" err="1"/>
              <a:t>the</a:t>
            </a:r>
            <a:r>
              <a:rPr lang="es-ES_tradnl" dirty="0"/>
              <a:t> </a:t>
            </a:r>
            <a:r>
              <a:rPr lang="es-ES_tradnl" dirty="0" err="1"/>
              <a:t>patient</a:t>
            </a:r>
            <a:r>
              <a:rPr lang="es-ES_tradnl" dirty="0"/>
              <a:t> can </a:t>
            </a:r>
            <a:r>
              <a:rPr lang="es-ES_tradnl" dirty="0" err="1"/>
              <a:t>change</a:t>
            </a:r>
            <a:r>
              <a:rPr lang="es-ES_tradnl" dirty="0"/>
              <a:t> </a:t>
            </a:r>
            <a:r>
              <a:rPr lang="es-ES_tradnl" dirty="0" err="1"/>
              <a:t>gamification</a:t>
            </a:r>
            <a:r>
              <a:rPr lang="es-ES_tradnl" dirty="0"/>
              <a:t> </a:t>
            </a:r>
            <a:r>
              <a:rPr lang="es-ES_tradnl" dirty="0" err="1"/>
              <a:t>level</a:t>
            </a:r>
            <a:r>
              <a:rPr lang="es-ES_tradnl" dirty="0"/>
              <a:t> in </a:t>
            </a:r>
            <a:r>
              <a:rPr lang="es-ES_tradnl" dirty="0" err="1"/>
              <a:t>the</a:t>
            </a:r>
            <a:r>
              <a:rPr lang="es-ES_tradnl" dirty="0"/>
              <a:t> app</a:t>
            </a:r>
          </a:p>
          <a:p>
            <a:endParaRPr lang="en-GB" dirty="0"/>
          </a:p>
        </p:txBody>
      </p:sp>
      <p:sp>
        <p:nvSpPr>
          <p:cNvPr id="4" name="Platshållare för bildnummer 3"/>
          <p:cNvSpPr>
            <a:spLocks noGrp="1"/>
          </p:cNvSpPr>
          <p:nvPr>
            <p:ph type="sldNum" sz="quarter" idx="5"/>
          </p:nvPr>
        </p:nvSpPr>
        <p:spPr/>
        <p:txBody>
          <a:bodyPr/>
          <a:lstStyle/>
          <a:p>
            <a:fld id="{58591118-64E9-1247-AD7D-7AB871449D89}" type="slidenum">
              <a:rPr lang="en-GB" smtClean="0"/>
              <a:t>6</a:t>
            </a:fld>
            <a:endParaRPr lang="en-GB"/>
          </a:p>
        </p:txBody>
      </p:sp>
    </p:spTree>
    <p:extLst>
      <p:ext uri="{BB962C8B-B14F-4D97-AF65-F5344CB8AC3E}">
        <p14:creationId xmlns:p14="http://schemas.microsoft.com/office/powerpoint/2010/main" val="2917797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Now we are going to go through the different views in our product. To start with we have the Home-page. At the home-page in </a:t>
            </a:r>
            <a:r>
              <a:rPr lang="en-GB" dirty="0" err="1"/>
              <a:t>Treet</a:t>
            </a:r>
            <a:r>
              <a:rPr lang="en-GB" dirty="0"/>
              <a:t>, the patient can see different things depending on which gamification-level the patient has chosen. The thing that alters between the different levels is if the patient is shown a tree, achievement or the longest streak. Furthermore the patient is shown their current streak, which measurements they have to take and when the patient is supposed to do the measurement. The app also shows measurements that are done, indicated by a blue colour as you can see in the pictures. </a:t>
            </a:r>
          </a:p>
        </p:txBody>
      </p:sp>
      <p:sp>
        <p:nvSpPr>
          <p:cNvPr id="4" name="Platshållare för bildnummer 3"/>
          <p:cNvSpPr>
            <a:spLocks noGrp="1"/>
          </p:cNvSpPr>
          <p:nvPr>
            <p:ph type="sldNum" sz="quarter" idx="5"/>
          </p:nvPr>
        </p:nvSpPr>
        <p:spPr/>
        <p:txBody>
          <a:bodyPr/>
          <a:lstStyle/>
          <a:p>
            <a:fld id="{58591118-64E9-1247-AD7D-7AB871449D89}" type="slidenum">
              <a:rPr lang="en-GB" smtClean="0"/>
              <a:t>8</a:t>
            </a:fld>
            <a:endParaRPr lang="en-GB"/>
          </a:p>
        </p:txBody>
      </p:sp>
    </p:spTree>
    <p:extLst>
      <p:ext uri="{BB962C8B-B14F-4D97-AF65-F5344CB8AC3E}">
        <p14:creationId xmlns:p14="http://schemas.microsoft.com/office/powerpoint/2010/main" val="215511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Then we have the views for measurements. In </a:t>
            </a:r>
            <a:r>
              <a:rPr lang="en-GB" dirty="0" err="1"/>
              <a:t>Treet</a:t>
            </a:r>
            <a:r>
              <a:rPr lang="en-GB" dirty="0"/>
              <a:t> the patient can register new and edit previous measurements. In today’s product the patient is able to register blood sugar and activity. Blood sugar is showed by the left picture which is the view the patient reaches when the patient wants to add a new measurement. In the right picture you can see the view the patient sees when he/she wants to edit a previous activity. You can see a button with the text Import from </a:t>
            </a:r>
            <a:r>
              <a:rPr lang="en-GB" dirty="0" err="1"/>
              <a:t>GoogleFit</a:t>
            </a:r>
            <a:r>
              <a:rPr lang="en-GB" dirty="0"/>
              <a:t> which is a possibility for the patient when registering activities. We think that the usage of </a:t>
            </a:r>
            <a:r>
              <a:rPr lang="en-GB" dirty="0" err="1"/>
              <a:t>GoogleFit</a:t>
            </a:r>
            <a:r>
              <a:rPr lang="en-GB" dirty="0"/>
              <a:t> can make the registering easier and because of that make the patient more likely to use our product.</a:t>
            </a:r>
          </a:p>
        </p:txBody>
      </p:sp>
      <p:sp>
        <p:nvSpPr>
          <p:cNvPr id="4" name="Platshållare för bildnummer 3"/>
          <p:cNvSpPr>
            <a:spLocks noGrp="1"/>
          </p:cNvSpPr>
          <p:nvPr>
            <p:ph type="sldNum" sz="quarter" idx="5"/>
          </p:nvPr>
        </p:nvSpPr>
        <p:spPr/>
        <p:txBody>
          <a:bodyPr/>
          <a:lstStyle/>
          <a:p>
            <a:fld id="{58591118-64E9-1247-AD7D-7AB871449D89}" type="slidenum">
              <a:rPr lang="en-GB" smtClean="0"/>
              <a:t>9</a:t>
            </a:fld>
            <a:endParaRPr lang="en-GB"/>
          </a:p>
        </p:txBody>
      </p:sp>
    </p:spTree>
    <p:extLst>
      <p:ext uri="{BB962C8B-B14F-4D97-AF65-F5344CB8AC3E}">
        <p14:creationId xmlns:p14="http://schemas.microsoft.com/office/powerpoint/2010/main" val="794097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Next up, we have the History-view where the patient can view history and progress. These pictures shows three views that are related to that. In the history-view the patient is able to see graphs over their activity and blood sugar. They are also able to click on the graph to get the activities and the possibility to change time-intervals In the graphs. From the History-view the patients can also reach all their measurements.</a:t>
            </a:r>
          </a:p>
          <a:p>
            <a:endParaRPr lang="en-GB" dirty="0"/>
          </a:p>
          <a:p>
            <a:r>
              <a:rPr lang="en-GB" dirty="0"/>
              <a:t>The graphs in our product are not fully implemented yet, because the data in the graphs is not fetched from </a:t>
            </a:r>
            <a:r>
              <a:rPr lang="en-GB" dirty="0" err="1"/>
              <a:t>OpenEHR</a:t>
            </a:r>
            <a:r>
              <a:rPr lang="en-GB" dirty="0"/>
              <a:t>. However, we have implemented the graphs so that it is easy to change the data from mocked data to the actual patient data.</a:t>
            </a:r>
          </a:p>
        </p:txBody>
      </p:sp>
      <p:sp>
        <p:nvSpPr>
          <p:cNvPr id="4" name="Platshållare för bildnummer 3"/>
          <p:cNvSpPr>
            <a:spLocks noGrp="1"/>
          </p:cNvSpPr>
          <p:nvPr>
            <p:ph type="sldNum" sz="quarter" idx="5"/>
          </p:nvPr>
        </p:nvSpPr>
        <p:spPr/>
        <p:txBody>
          <a:bodyPr/>
          <a:lstStyle/>
          <a:p>
            <a:fld id="{58591118-64E9-1247-AD7D-7AB871449D89}" type="slidenum">
              <a:rPr lang="en-GB" smtClean="0"/>
              <a:t>10</a:t>
            </a:fld>
            <a:endParaRPr lang="en-GB"/>
          </a:p>
        </p:txBody>
      </p:sp>
    </p:spTree>
    <p:extLst>
      <p:ext uri="{BB962C8B-B14F-4D97-AF65-F5344CB8AC3E}">
        <p14:creationId xmlns:p14="http://schemas.microsoft.com/office/powerpoint/2010/main" val="2385731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sv-SE"/>
              <a:t>Klicka här för att ändra mall för rubrikformat</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916E062-F0B9-0143-A458-BFAFF1607861}" type="datetimeFigureOut">
              <a:rPr lang="es-ES_tradnl" smtClean="0"/>
              <a:t>10/12/20</a:t>
            </a:fld>
            <a:endParaRPr lang="es-ES_tradnl"/>
          </a:p>
        </p:txBody>
      </p:sp>
      <p:sp>
        <p:nvSpPr>
          <p:cNvPr id="5" name="Footer Placeholder 4"/>
          <p:cNvSpPr>
            <a:spLocks noGrp="1"/>
          </p:cNvSpPr>
          <p:nvPr>
            <p:ph type="ftr" sz="quarter" idx="11"/>
          </p:nvPr>
        </p:nvSpPr>
        <p:spPr>
          <a:xfrm>
            <a:off x="1876424" y="5410201"/>
            <a:ext cx="5124886" cy="365125"/>
          </a:xfrm>
        </p:spPr>
        <p:txBody>
          <a:bodyPr/>
          <a:lstStyle/>
          <a:p>
            <a:endParaRPr lang="es-ES_tradnl"/>
          </a:p>
        </p:txBody>
      </p:sp>
      <p:sp>
        <p:nvSpPr>
          <p:cNvPr id="6" name="Slide Number Placeholder 5"/>
          <p:cNvSpPr>
            <a:spLocks noGrp="1"/>
          </p:cNvSpPr>
          <p:nvPr>
            <p:ph type="sldNum" sz="quarter" idx="12"/>
          </p:nvPr>
        </p:nvSpPr>
        <p:spPr>
          <a:xfrm>
            <a:off x="9896911" y="5410199"/>
            <a:ext cx="771089" cy="365125"/>
          </a:xfrm>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136509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sv-SE"/>
              <a:t>Klicka på ikonen för att lägga till en bild</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81705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och bildtext">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sv-SE"/>
              <a:t>Klicka här för att ändra mall för rubrikformat</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1078486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med beskrivni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sv-SE"/>
              <a:t>Klicka här för att ändra mall för rubrikformat</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784B06-15CA-C448-AF27-C6CE594068AD}" type="slidenum">
              <a:rPr lang="es-ES_tradnl" smtClean="0"/>
              <a:t>‹#›</a:t>
            </a:fld>
            <a:endParaRPr lang="es-ES_tradn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280492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nkort">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sv-SE"/>
              <a:t>Klicka här för att ändra mall för rubrikformat</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1684778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er">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sv-SE"/>
              <a:t>Klicka här för att ändra mall för rubrikformat</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3" name="Date Placeholder 2"/>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2375093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kolumner">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sv-SE"/>
              <a:t>Klicka här för att ändra mall för rubrikformat</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sv-SE"/>
              <a:t>Klicka på ikonen för att lägga till en bild</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sv-SE"/>
              <a:t>Klicka på ikonen för att lägga till en bild</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sv-SE"/>
              <a:t>Klicka på ikonen för att lägga till en bild</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3" name="Date Placeholder 2"/>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120428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ncho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1248028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359315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283639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sv-SE"/>
              <a:t>Klicka här för att ändra mall för rubrikformat</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16738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424953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1141410" y="3073397"/>
            <a:ext cx="4878391" cy="2717801"/>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6172200" y="3073397"/>
            <a:ext cx="4875210" cy="2717801"/>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70055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100746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3943573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sv-SE"/>
              <a:t>Klicka här för att ändra mall för rubrikformat</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229997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916E062-F0B9-0143-A458-BFAFF1607861}" type="datetimeFigureOut">
              <a:rPr lang="es-ES_tradnl" smtClean="0"/>
              <a:t>10/12/20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17683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16E062-F0B9-0143-A458-BFAFF1607861}" type="datetimeFigureOut">
              <a:rPr lang="es-ES_tradnl" smtClean="0"/>
              <a:t>10/12/20</a:t>
            </a:fld>
            <a:endParaRPr lang="es-ES_tradn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784B06-15CA-C448-AF27-C6CE594068AD}" type="slidenum">
              <a:rPr lang="es-ES_tradnl" smtClean="0"/>
              <a:t>‹#›</a:t>
            </a:fld>
            <a:endParaRPr lang="es-ES_tradnl"/>
          </a:p>
        </p:txBody>
      </p:sp>
    </p:spTree>
    <p:extLst>
      <p:ext uri="{BB962C8B-B14F-4D97-AF65-F5344CB8AC3E}">
        <p14:creationId xmlns:p14="http://schemas.microsoft.com/office/powerpoint/2010/main" val="22901387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0E439DD-E3DA-774E-A1FB-4E1B8D467377}"/>
              </a:ext>
            </a:extLst>
          </p:cNvPr>
          <p:cNvSpPr>
            <a:spLocks noGrp="1"/>
          </p:cNvSpPr>
          <p:nvPr>
            <p:ph type="ctrTitle"/>
          </p:nvPr>
        </p:nvSpPr>
        <p:spPr/>
        <p:txBody>
          <a:bodyPr/>
          <a:lstStyle/>
          <a:p>
            <a:r>
              <a:rPr lang="en-GB" dirty="0" err="1"/>
              <a:t>Treet</a:t>
            </a:r>
            <a:endParaRPr lang="en-GB"/>
          </a:p>
        </p:txBody>
      </p:sp>
      <p:sp>
        <p:nvSpPr>
          <p:cNvPr id="3" name="Underrubrik 2">
            <a:extLst>
              <a:ext uri="{FF2B5EF4-FFF2-40B4-BE49-F238E27FC236}">
                <a16:creationId xmlns:a16="http://schemas.microsoft.com/office/drawing/2014/main" id="{117A7618-BFDB-9E42-9D68-BD559AF92711}"/>
              </a:ext>
            </a:extLst>
          </p:cNvPr>
          <p:cNvSpPr>
            <a:spLocks noGrp="1"/>
          </p:cNvSpPr>
          <p:nvPr>
            <p:ph type="subTitle" idx="1"/>
          </p:nvPr>
        </p:nvSpPr>
        <p:spPr/>
        <p:txBody>
          <a:bodyPr/>
          <a:lstStyle/>
          <a:p>
            <a:r>
              <a:rPr lang="es-ES_tradnl"/>
              <a:t>Company 4</a:t>
            </a:r>
          </a:p>
        </p:txBody>
      </p:sp>
      <p:sp>
        <p:nvSpPr>
          <p:cNvPr id="4" name="Rektangel 3">
            <a:extLst>
              <a:ext uri="{FF2B5EF4-FFF2-40B4-BE49-F238E27FC236}">
                <a16:creationId xmlns:a16="http://schemas.microsoft.com/office/drawing/2014/main" id="{7CF89C64-1BE5-A94B-9B29-B44C2623A642}"/>
              </a:ext>
            </a:extLst>
          </p:cNvPr>
          <p:cNvSpPr/>
          <p:nvPr/>
        </p:nvSpPr>
        <p:spPr>
          <a:xfrm>
            <a:off x="5974813" y="3244334"/>
            <a:ext cx="242374" cy="369332"/>
          </a:xfrm>
          <a:prstGeom prst="rect">
            <a:avLst/>
          </a:prstGeom>
        </p:spPr>
        <p:txBody>
          <a:bodyPr wrap="none">
            <a:spAutoFit/>
          </a:bodyPr>
          <a:lstStyle/>
          <a:p>
            <a:r>
              <a:rPr lang="sv-SE">
                <a:solidFill>
                  <a:srgbClr val="000000"/>
                </a:solidFill>
                <a:latin typeface="Times" pitchFamily="2" charset="0"/>
              </a:rPr>
              <a:t> </a:t>
            </a:r>
            <a:endParaRPr lang="en-GB"/>
          </a:p>
        </p:txBody>
      </p:sp>
      <p:pic>
        <p:nvPicPr>
          <p:cNvPr id="7" name="Bildobjekt 6">
            <a:extLst>
              <a:ext uri="{FF2B5EF4-FFF2-40B4-BE49-F238E27FC236}">
                <a16:creationId xmlns:a16="http://schemas.microsoft.com/office/drawing/2014/main" id="{F5B9D222-712E-E24F-ACD2-243AC73A0381}"/>
              </a:ext>
            </a:extLst>
          </p:cNvPr>
          <p:cNvPicPr>
            <a:picLocks noChangeAspect="1"/>
          </p:cNvPicPr>
          <p:nvPr/>
        </p:nvPicPr>
        <p:blipFill>
          <a:blip r:embed="rId3"/>
          <a:stretch>
            <a:fillRect/>
          </a:stretch>
        </p:blipFill>
        <p:spPr>
          <a:xfrm>
            <a:off x="5974813" y="1742817"/>
            <a:ext cx="3271913" cy="3372366"/>
          </a:xfrm>
          <a:prstGeom prst="rect">
            <a:avLst/>
          </a:prstGeom>
        </p:spPr>
      </p:pic>
    </p:spTree>
    <p:extLst>
      <p:ext uri="{BB962C8B-B14F-4D97-AF65-F5344CB8AC3E}">
        <p14:creationId xmlns:p14="http://schemas.microsoft.com/office/powerpoint/2010/main" val="1769445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90478E0-F113-D646-A35B-634048D1B0F2}"/>
              </a:ext>
            </a:extLst>
          </p:cNvPr>
          <p:cNvSpPr>
            <a:spLocks noGrp="1"/>
          </p:cNvSpPr>
          <p:nvPr>
            <p:ph type="title"/>
          </p:nvPr>
        </p:nvSpPr>
        <p:spPr/>
        <p:txBody>
          <a:bodyPr/>
          <a:lstStyle/>
          <a:p>
            <a:r>
              <a:rPr lang="es-ES_tradnl" dirty="0" err="1"/>
              <a:t>History</a:t>
            </a:r>
            <a:endParaRPr lang="es-ES_tradnl" dirty="0"/>
          </a:p>
        </p:txBody>
      </p:sp>
      <p:pic>
        <p:nvPicPr>
          <p:cNvPr id="5" name="Platshållare för innehåll 4">
            <a:extLst>
              <a:ext uri="{FF2B5EF4-FFF2-40B4-BE49-F238E27FC236}">
                <a16:creationId xmlns:a16="http://schemas.microsoft.com/office/drawing/2014/main" id="{4B4592E2-A0AB-894D-BB8A-DC2FE13B0948}"/>
              </a:ext>
            </a:extLst>
          </p:cNvPr>
          <p:cNvPicPr>
            <a:picLocks noGrp="1" noChangeAspect="1"/>
          </p:cNvPicPr>
          <p:nvPr>
            <p:ph idx="1"/>
          </p:nvPr>
        </p:nvPicPr>
        <p:blipFill rotWithShape="1">
          <a:blip r:embed="rId3"/>
          <a:srcRect l="1228" r="1669"/>
          <a:stretch/>
        </p:blipFill>
        <p:spPr>
          <a:xfrm>
            <a:off x="3772869" y="618518"/>
            <a:ext cx="2912534" cy="5412274"/>
          </a:xfrm>
        </p:spPr>
      </p:pic>
      <p:pic>
        <p:nvPicPr>
          <p:cNvPr id="7" name="Bildobjekt 6">
            <a:extLst>
              <a:ext uri="{FF2B5EF4-FFF2-40B4-BE49-F238E27FC236}">
                <a16:creationId xmlns:a16="http://schemas.microsoft.com/office/drawing/2014/main" id="{3ADCD50C-FB38-9049-87BC-E0CABE7FD047}"/>
              </a:ext>
            </a:extLst>
          </p:cNvPr>
          <p:cNvPicPr>
            <a:picLocks noChangeAspect="1"/>
          </p:cNvPicPr>
          <p:nvPr/>
        </p:nvPicPr>
        <p:blipFill rotWithShape="1">
          <a:blip r:embed="rId4"/>
          <a:srcRect b="2388"/>
          <a:stretch/>
        </p:blipFill>
        <p:spPr>
          <a:xfrm>
            <a:off x="6898848" y="1473094"/>
            <a:ext cx="2070685" cy="3703119"/>
          </a:xfrm>
          <a:prstGeom prst="rect">
            <a:avLst/>
          </a:prstGeom>
        </p:spPr>
      </p:pic>
      <p:pic>
        <p:nvPicPr>
          <p:cNvPr id="15" name="Bildobjekt 14">
            <a:extLst>
              <a:ext uri="{FF2B5EF4-FFF2-40B4-BE49-F238E27FC236}">
                <a16:creationId xmlns:a16="http://schemas.microsoft.com/office/drawing/2014/main" id="{34628D0F-E118-0A40-A519-CC25FB8C08C6}"/>
              </a:ext>
            </a:extLst>
          </p:cNvPr>
          <p:cNvPicPr>
            <a:picLocks noChangeAspect="1"/>
          </p:cNvPicPr>
          <p:nvPr/>
        </p:nvPicPr>
        <p:blipFill rotWithShape="1">
          <a:blip r:embed="rId5"/>
          <a:srcRect l="575"/>
          <a:stretch/>
        </p:blipFill>
        <p:spPr>
          <a:xfrm>
            <a:off x="9182978" y="1473094"/>
            <a:ext cx="2021255" cy="3703120"/>
          </a:xfrm>
          <a:prstGeom prst="rect">
            <a:avLst/>
          </a:prstGeom>
        </p:spPr>
      </p:pic>
      <p:pic>
        <p:nvPicPr>
          <p:cNvPr id="6" name="Bildobjekt 5">
            <a:extLst>
              <a:ext uri="{FF2B5EF4-FFF2-40B4-BE49-F238E27FC236}">
                <a16:creationId xmlns:a16="http://schemas.microsoft.com/office/drawing/2014/main" id="{C22E55F3-A037-1744-A93D-CB866F7C1E48}"/>
              </a:ext>
            </a:extLst>
          </p:cNvPr>
          <p:cNvPicPr>
            <a:picLocks noChangeAspect="1"/>
          </p:cNvPicPr>
          <p:nvPr/>
        </p:nvPicPr>
        <p:blipFill>
          <a:blip r:embed="rId6"/>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340617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4C2F482-FA31-394F-8042-3A76C8B226BE}"/>
              </a:ext>
            </a:extLst>
          </p:cNvPr>
          <p:cNvSpPr>
            <a:spLocks noGrp="1"/>
          </p:cNvSpPr>
          <p:nvPr>
            <p:ph type="title"/>
          </p:nvPr>
        </p:nvSpPr>
        <p:spPr/>
        <p:txBody>
          <a:bodyPr/>
          <a:lstStyle/>
          <a:p>
            <a:r>
              <a:rPr lang="es-ES_tradnl" dirty="0" err="1"/>
              <a:t>Goals</a:t>
            </a:r>
            <a:endParaRPr lang="es-ES_tradnl" dirty="0"/>
          </a:p>
        </p:txBody>
      </p:sp>
      <p:pic>
        <p:nvPicPr>
          <p:cNvPr id="5" name="Platshållare för innehåll 4">
            <a:extLst>
              <a:ext uri="{FF2B5EF4-FFF2-40B4-BE49-F238E27FC236}">
                <a16:creationId xmlns:a16="http://schemas.microsoft.com/office/drawing/2014/main" id="{054F3864-88D3-FF42-8D67-1DEF278F9BE0}"/>
              </a:ext>
            </a:extLst>
          </p:cNvPr>
          <p:cNvPicPr>
            <a:picLocks noGrp="1" noChangeAspect="1"/>
          </p:cNvPicPr>
          <p:nvPr>
            <p:ph idx="1"/>
          </p:nvPr>
        </p:nvPicPr>
        <p:blipFill>
          <a:blip r:embed="rId3"/>
          <a:stretch>
            <a:fillRect/>
          </a:stretch>
        </p:blipFill>
        <p:spPr>
          <a:xfrm>
            <a:off x="3669610" y="788203"/>
            <a:ext cx="2906503" cy="5281594"/>
          </a:xfrm>
        </p:spPr>
      </p:pic>
      <p:pic>
        <p:nvPicPr>
          <p:cNvPr id="7" name="Bildobjekt 6">
            <a:extLst>
              <a:ext uri="{FF2B5EF4-FFF2-40B4-BE49-F238E27FC236}">
                <a16:creationId xmlns:a16="http://schemas.microsoft.com/office/drawing/2014/main" id="{07439027-423E-1142-9256-53FF4BE30E3B}"/>
              </a:ext>
            </a:extLst>
          </p:cNvPr>
          <p:cNvPicPr>
            <a:picLocks noChangeAspect="1"/>
          </p:cNvPicPr>
          <p:nvPr/>
        </p:nvPicPr>
        <p:blipFill>
          <a:blip r:embed="rId4"/>
          <a:stretch>
            <a:fillRect/>
          </a:stretch>
        </p:blipFill>
        <p:spPr>
          <a:xfrm>
            <a:off x="7531044" y="1101725"/>
            <a:ext cx="2561436" cy="4654550"/>
          </a:xfrm>
          <a:prstGeom prst="rect">
            <a:avLst/>
          </a:prstGeom>
        </p:spPr>
      </p:pic>
      <p:pic>
        <p:nvPicPr>
          <p:cNvPr id="6" name="Bildobjekt 5">
            <a:extLst>
              <a:ext uri="{FF2B5EF4-FFF2-40B4-BE49-F238E27FC236}">
                <a16:creationId xmlns:a16="http://schemas.microsoft.com/office/drawing/2014/main" id="{8904FFEA-2629-AF48-8A40-480B68EA70BA}"/>
              </a:ext>
            </a:extLst>
          </p:cNvPr>
          <p:cNvPicPr>
            <a:picLocks noChangeAspect="1"/>
          </p:cNvPicPr>
          <p:nvPr/>
        </p:nvPicPr>
        <p:blipFill>
          <a:blip r:embed="rId5"/>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55724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F1C143B-5C0F-B045-A32D-C2D63504ADD1}"/>
              </a:ext>
            </a:extLst>
          </p:cNvPr>
          <p:cNvSpPr>
            <a:spLocks noGrp="1"/>
          </p:cNvSpPr>
          <p:nvPr>
            <p:ph type="title"/>
          </p:nvPr>
        </p:nvSpPr>
        <p:spPr/>
        <p:txBody>
          <a:bodyPr/>
          <a:lstStyle/>
          <a:p>
            <a:r>
              <a:rPr lang="es-ES_tradnl" dirty="0" err="1"/>
              <a:t>The</a:t>
            </a:r>
            <a:r>
              <a:rPr lang="es-ES_tradnl" dirty="0"/>
              <a:t> </a:t>
            </a:r>
            <a:r>
              <a:rPr lang="es-ES_tradnl" dirty="0" err="1"/>
              <a:t>forest</a:t>
            </a:r>
            <a:endParaRPr lang="es-ES_tradnl" dirty="0"/>
          </a:p>
        </p:txBody>
      </p:sp>
      <p:pic>
        <p:nvPicPr>
          <p:cNvPr id="7" name="Bildobjekt 6">
            <a:extLst>
              <a:ext uri="{FF2B5EF4-FFF2-40B4-BE49-F238E27FC236}">
                <a16:creationId xmlns:a16="http://schemas.microsoft.com/office/drawing/2014/main" id="{4AE646BE-6225-FA4D-ABA7-A1FE9576E2A6}"/>
              </a:ext>
            </a:extLst>
          </p:cNvPr>
          <p:cNvPicPr>
            <a:picLocks noChangeAspect="1"/>
          </p:cNvPicPr>
          <p:nvPr/>
        </p:nvPicPr>
        <p:blipFill>
          <a:blip r:embed="rId3"/>
          <a:stretch>
            <a:fillRect/>
          </a:stretch>
        </p:blipFill>
        <p:spPr>
          <a:xfrm>
            <a:off x="8008047" y="1537976"/>
            <a:ext cx="2183078" cy="3960380"/>
          </a:xfrm>
          <a:prstGeom prst="rect">
            <a:avLst/>
          </a:prstGeom>
        </p:spPr>
      </p:pic>
      <p:pic>
        <p:nvPicPr>
          <p:cNvPr id="11" name="Platshållare för innehåll 10" descr="En bild som visar text&#10;&#10;Automatiskt genererad beskrivning">
            <a:extLst>
              <a:ext uri="{FF2B5EF4-FFF2-40B4-BE49-F238E27FC236}">
                <a16:creationId xmlns:a16="http://schemas.microsoft.com/office/drawing/2014/main" id="{7D191C90-8BDD-914A-A67F-AD10EFF39304}"/>
              </a:ext>
            </a:extLst>
          </p:cNvPr>
          <p:cNvPicPr>
            <a:picLocks noGrp="1" noChangeAspect="1"/>
          </p:cNvPicPr>
          <p:nvPr>
            <p:ph idx="1"/>
          </p:nvPr>
        </p:nvPicPr>
        <p:blipFill>
          <a:blip r:embed="rId4"/>
          <a:stretch>
            <a:fillRect/>
          </a:stretch>
        </p:blipFill>
        <p:spPr>
          <a:xfrm>
            <a:off x="4191187" y="761979"/>
            <a:ext cx="3033503" cy="5512374"/>
          </a:xfrm>
        </p:spPr>
      </p:pic>
      <p:pic>
        <p:nvPicPr>
          <p:cNvPr id="5" name="Bildobjekt 4">
            <a:extLst>
              <a:ext uri="{FF2B5EF4-FFF2-40B4-BE49-F238E27FC236}">
                <a16:creationId xmlns:a16="http://schemas.microsoft.com/office/drawing/2014/main" id="{E481EEF9-FE5D-F84D-A296-9FBAFF98A61C}"/>
              </a:ext>
            </a:extLst>
          </p:cNvPr>
          <p:cNvPicPr>
            <a:picLocks noChangeAspect="1"/>
          </p:cNvPicPr>
          <p:nvPr/>
        </p:nvPicPr>
        <p:blipFill>
          <a:blip r:embed="rId5"/>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87381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A01BDA1-0CD9-294C-8318-6A0BF24A811E}"/>
              </a:ext>
            </a:extLst>
          </p:cNvPr>
          <p:cNvSpPr>
            <a:spLocks noGrp="1"/>
          </p:cNvSpPr>
          <p:nvPr>
            <p:ph type="title"/>
          </p:nvPr>
        </p:nvSpPr>
        <p:spPr/>
        <p:txBody>
          <a:bodyPr/>
          <a:lstStyle/>
          <a:p>
            <a:r>
              <a:rPr lang="es-ES_tradnl" dirty="0" err="1"/>
              <a:t>Achievements</a:t>
            </a:r>
            <a:endParaRPr lang="es-ES_tradnl" dirty="0"/>
          </a:p>
        </p:txBody>
      </p:sp>
      <p:pic>
        <p:nvPicPr>
          <p:cNvPr id="5" name="Platshållare för innehåll 4">
            <a:extLst>
              <a:ext uri="{FF2B5EF4-FFF2-40B4-BE49-F238E27FC236}">
                <a16:creationId xmlns:a16="http://schemas.microsoft.com/office/drawing/2014/main" id="{40C59A4E-08FC-9C47-97CB-DA6C02DC36D0}"/>
              </a:ext>
            </a:extLst>
          </p:cNvPr>
          <p:cNvPicPr>
            <a:picLocks noGrp="1" noChangeAspect="1"/>
          </p:cNvPicPr>
          <p:nvPr>
            <p:ph idx="1"/>
          </p:nvPr>
        </p:nvPicPr>
        <p:blipFill rotWithShape="1">
          <a:blip r:embed="rId3"/>
          <a:srcRect r="1789"/>
          <a:stretch/>
        </p:blipFill>
        <p:spPr>
          <a:xfrm>
            <a:off x="4598204" y="656621"/>
            <a:ext cx="2995592" cy="5544758"/>
          </a:xfrm>
        </p:spPr>
      </p:pic>
      <p:pic>
        <p:nvPicPr>
          <p:cNvPr id="4" name="Bildobjekt 3">
            <a:extLst>
              <a:ext uri="{FF2B5EF4-FFF2-40B4-BE49-F238E27FC236}">
                <a16:creationId xmlns:a16="http://schemas.microsoft.com/office/drawing/2014/main" id="{4B078621-1FCA-D94D-8CF5-E9817271DFC6}"/>
              </a:ext>
            </a:extLst>
          </p:cNvPr>
          <p:cNvPicPr>
            <a:picLocks noChangeAspect="1"/>
          </p:cNvPicPr>
          <p:nvPr/>
        </p:nvPicPr>
        <p:blipFill>
          <a:blip r:embed="rId4"/>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84286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8789883-C3E1-6144-BE03-3FFF3ED4E8F2}"/>
              </a:ext>
            </a:extLst>
          </p:cNvPr>
          <p:cNvSpPr>
            <a:spLocks noGrp="1"/>
          </p:cNvSpPr>
          <p:nvPr>
            <p:ph type="title"/>
          </p:nvPr>
        </p:nvSpPr>
        <p:spPr/>
        <p:txBody>
          <a:bodyPr/>
          <a:lstStyle/>
          <a:p>
            <a:r>
              <a:rPr lang="es-ES_tradnl" dirty="0" err="1"/>
              <a:t>Settings</a:t>
            </a:r>
            <a:endParaRPr lang="es-ES_tradnl" dirty="0"/>
          </a:p>
        </p:txBody>
      </p:sp>
      <p:pic>
        <p:nvPicPr>
          <p:cNvPr id="5" name="Platshållare för innehåll 4">
            <a:extLst>
              <a:ext uri="{FF2B5EF4-FFF2-40B4-BE49-F238E27FC236}">
                <a16:creationId xmlns:a16="http://schemas.microsoft.com/office/drawing/2014/main" id="{F3840404-6C64-A24F-A419-8D6CEF0C5D56}"/>
              </a:ext>
            </a:extLst>
          </p:cNvPr>
          <p:cNvPicPr>
            <a:picLocks noGrp="1" noChangeAspect="1"/>
          </p:cNvPicPr>
          <p:nvPr>
            <p:ph idx="1"/>
          </p:nvPr>
        </p:nvPicPr>
        <p:blipFill rotWithShape="1">
          <a:blip r:embed="rId3"/>
          <a:srcRect l="1025" t="1376"/>
          <a:stretch/>
        </p:blipFill>
        <p:spPr>
          <a:xfrm>
            <a:off x="3838753" y="724262"/>
            <a:ext cx="2980266" cy="5409476"/>
          </a:xfrm>
        </p:spPr>
      </p:pic>
      <p:pic>
        <p:nvPicPr>
          <p:cNvPr id="7" name="Bildobjekt 6" descr="En bild som visar text&#10;&#10;Automatiskt genererad beskrivning">
            <a:extLst>
              <a:ext uri="{FF2B5EF4-FFF2-40B4-BE49-F238E27FC236}">
                <a16:creationId xmlns:a16="http://schemas.microsoft.com/office/drawing/2014/main" id="{AF1C03CE-77A8-274A-AA60-D5E43B9E5DD8}"/>
              </a:ext>
            </a:extLst>
          </p:cNvPr>
          <p:cNvPicPr>
            <a:picLocks noChangeAspect="1"/>
          </p:cNvPicPr>
          <p:nvPr/>
        </p:nvPicPr>
        <p:blipFill rotWithShape="1">
          <a:blip r:embed="rId4"/>
          <a:srcRect l="-1" r="970" b="1771"/>
          <a:stretch/>
        </p:blipFill>
        <p:spPr>
          <a:xfrm>
            <a:off x="7590900" y="1695951"/>
            <a:ext cx="1925459" cy="3466098"/>
          </a:xfrm>
          <a:prstGeom prst="rect">
            <a:avLst/>
          </a:prstGeom>
        </p:spPr>
      </p:pic>
      <p:pic>
        <p:nvPicPr>
          <p:cNvPr id="6" name="Bildobjekt 5">
            <a:extLst>
              <a:ext uri="{FF2B5EF4-FFF2-40B4-BE49-F238E27FC236}">
                <a16:creationId xmlns:a16="http://schemas.microsoft.com/office/drawing/2014/main" id="{171C10FB-70F0-FD43-AA67-43E9F0E57146}"/>
              </a:ext>
            </a:extLst>
          </p:cNvPr>
          <p:cNvPicPr>
            <a:picLocks noChangeAspect="1"/>
          </p:cNvPicPr>
          <p:nvPr/>
        </p:nvPicPr>
        <p:blipFill>
          <a:blip r:embed="rId5"/>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61495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880CD60-A7C1-CC4F-A201-802162606860}"/>
              </a:ext>
            </a:extLst>
          </p:cNvPr>
          <p:cNvSpPr>
            <a:spLocks noGrp="1"/>
          </p:cNvSpPr>
          <p:nvPr>
            <p:ph type="title"/>
          </p:nvPr>
        </p:nvSpPr>
        <p:spPr/>
        <p:txBody>
          <a:bodyPr/>
          <a:lstStyle/>
          <a:p>
            <a:r>
              <a:rPr lang="en-GB" dirty="0"/>
              <a:t>Future</a:t>
            </a:r>
          </a:p>
        </p:txBody>
      </p:sp>
      <p:pic>
        <p:nvPicPr>
          <p:cNvPr id="7" name="Platshållare för innehåll 6">
            <a:extLst>
              <a:ext uri="{FF2B5EF4-FFF2-40B4-BE49-F238E27FC236}">
                <a16:creationId xmlns:a16="http://schemas.microsoft.com/office/drawing/2014/main" id="{EF9C0ADB-780B-5B4F-A041-BBE59DF273AA}"/>
              </a:ext>
            </a:extLst>
          </p:cNvPr>
          <p:cNvPicPr>
            <a:picLocks noGrp="1" noChangeAspect="1"/>
          </p:cNvPicPr>
          <p:nvPr>
            <p:ph idx="1"/>
          </p:nvPr>
        </p:nvPicPr>
        <p:blipFill rotWithShape="1">
          <a:blip r:embed="rId3"/>
          <a:srcRect l="1561" t="670" r="1067" b="973"/>
          <a:stretch/>
        </p:blipFill>
        <p:spPr>
          <a:xfrm>
            <a:off x="5395697" y="1368581"/>
            <a:ext cx="2243353" cy="4120837"/>
          </a:xfrm>
        </p:spPr>
      </p:pic>
      <p:pic>
        <p:nvPicPr>
          <p:cNvPr id="5" name="Platshållare för innehåll 4">
            <a:extLst>
              <a:ext uri="{FF2B5EF4-FFF2-40B4-BE49-F238E27FC236}">
                <a16:creationId xmlns:a16="http://schemas.microsoft.com/office/drawing/2014/main" id="{98DAF91B-4973-1548-A799-13BBFE13B90B}"/>
              </a:ext>
            </a:extLst>
          </p:cNvPr>
          <p:cNvPicPr>
            <a:picLocks noChangeAspect="1"/>
          </p:cNvPicPr>
          <p:nvPr/>
        </p:nvPicPr>
        <p:blipFill>
          <a:blip r:embed="rId4"/>
          <a:stretch>
            <a:fillRect/>
          </a:stretch>
        </p:blipFill>
        <p:spPr>
          <a:xfrm>
            <a:off x="7994144" y="1368581"/>
            <a:ext cx="2243353" cy="4076542"/>
          </a:xfrm>
          <a:prstGeom prst="rect">
            <a:avLst/>
          </a:prstGeom>
        </p:spPr>
      </p:pic>
      <p:sp>
        <p:nvSpPr>
          <p:cNvPr id="8" name="textruta 7">
            <a:extLst>
              <a:ext uri="{FF2B5EF4-FFF2-40B4-BE49-F238E27FC236}">
                <a16:creationId xmlns:a16="http://schemas.microsoft.com/office/drawing/2014/main" id="{AEA2DC95-3035-8041-B9DD-EEE65F7E4EE2}"/>
              </a:ext>
            </a:extLst>
          </p:cNvPr>
          <p:cNvSpPr txBox="1"/>
          <p:nvPr/>
        </p:nvSpPr>
        <p:spPr>
          <a:xfrm>
            <a:off x="1141413" y="1710350"/>
            <a:ext cx="4254284" cy="5078313"/>
          </a:xfrm>
          <a:prstGeom prst="rect">
            <a:avLst/>
          </a:prstGeom>
          <a:noFill/>
        </p:spPr>
        <p:txBody>
          <a:bodyPr wrap="square" rtlCol="0">
            <a:spAutoFit/>
          </a:bodyPr>
          <a:lstStyle/>
          <a:p>
            <a:r>
              <a:rPr lang="en-GB" dirty="0"/>
              <a:t>From Rest-list:</a:t>
            </a:r>
          </a:p>
          <a:p>
            <a:pPr marL="285750" indent="-285750">
              <a:buFont typeface="Arial" panose="020B0604020202020204" pitchFamily="34" charset="0"/>
              <a:buChar char="•"/>
            </a:pPr>
            <a:r>
              <a:rPr lang="en-GB" dirty="0"/>
              <a:t>Develop the pages in settings</a:t>
            </a:r>
          </a:p>
          <a:p>
            <a:pPr marL="285750" indent="-285750">
              <a:buFont typeface="Arial" panose="020B0604020202020204" pitchFamily="34" charset="0"/>
              <a:buChar char="•"/>
            </a:pPr>
            <a:r>
              <a:rPr lang="en-GB" dirty="0"/>
              <a:t>Notifications</a:t>
            </a:r>
          </a:p>
          <a:p>
            <a:pPr marL="285750" indent="-285750">
              <a:buFont typeface="Arial" panose="020B0604020202020204" pitchFamily="34" charset="0"/>
              <a:buChar char="•"/>
            </a:pPr>
            <a:r>
              <a:rPr lang="en-GB" dirty="0"/>
              <a:t>Initial guide/tutorial</a:t>
            </a:r>
          </a:p>
          <a:p>
            <a:pPr marL="285750" indent="-285750">
              <a:buFont typeface="Arial" panose="020B0604020202020204" pitchFamily="34" charset="0"/>
              <a:buChar char="•"/>
            </a:pPr>
            <a:r>
              <a:rPr lang="en-GB" dirty="0"/>
              <a:t>Graph functionality</a:t>
            </a:r>
          </a:p>
          <a:p>
            <a:pPr marL="285750" indent="-285750">
              <a:buFont typeface="Arial" panose="020B0604020202020204" pitchFamily="34" charset="0"/>
              <a:buChar char="•"/>
            </a:pPr>
            <a:endParaRPr lang="en-GB" dirty="0"/>
          </a:p>
          <a:p>
            <a:r>
              <a:rPr lang="en-GB" dirty="0"/>
              <a:t>Development needed for commercialisation</a:t>
            </a:r>
          </a:p>
          <a:p>
            <a:pPr marL="285750" indent="-285750">
              <a:buFont typeface="Arial" panose="020B0604020202020204" pitchFamily="34" charset="0"/>
              <a:buChar char="•"/>
            </a:pPr>
            <a:r>
              <a:rPr lang="en-GB" dirty="0"/>
              <a:t>Authentication</a:t>
            </a:r>
          </a:p>
          <a:p>
            <a:pPr marL="285750" indent="-285750">
              <a:buFont typeface="Arial" panose="020B0604020202020204" pitchFamily="34" charset="0"/>
              <a:buChar char="•"/>
            </a:pPr>
            <a:r>
              <a:rPr lang="en-GB" dirty="0"/>
              <a:t>Database</a:t>
            </a:r>
          </a:p>
          <a:p>
            <a:pPr marL="285750" indent="-285750">
              <a:buFont typeface="Arial" panose="020B0604020202020204" pitchFamily="34" charset="0"/>
              <a:buChar char="•"/>
            </a:pPr>
            <a:r>
              <a:rPr lang="en-GB" dirty="0"/>
              <a:t>Support for health care professionals</a:t>
            </a:r>
          </a:p>
          <a:p>
            <a:pPr marL="285750" indent="-285750">
              <a:buFont typeface="Arial" panose="020B0604020202020204" pitchFamily="34" charset="0"/>
              <a:buChar char="•"/>
            </a:pPr>
            <a:endParaRPr lang="en-GB" dirty="0"/>
          </a:p>
          <a:p>
            <a:r>
              <a:rPr lang="en-GB" dirty="0"/>
              <a:t>Ideas for the future</a:t>
            </a:r>
          </a:p>
          <a:p>
            <a:pPr marL="285750" indent="-285750">
              <a:buFont typeface="Arial" panose="020B0604020202020204" pitchFamily="34" charset="0"/>
              <a:buChar char="•"/>
            </a:pPr>
            <a:r>
              <a:rPr lang="en-GB" dirty="0"/>
              <a:t>Extended gamification</a:t>
            </a:r>
          </a:p>
          <a:p>
            <a:pPr marL="285750" indent="-285750">
              <a:buFont typeface="Arial" panose="020B0604020202020204" pitchFamily="34" charset="0"/>
              <a:buChar char="•"/>
            </a:pPr>
            <a:r>
              <a:rPr lang="en-GB" dirty="0"/>
              <a:t>Additional 3</a:t>
            </a:r>
            <a:r>
              <a:rPr lang="en-GB" baseline="30000" dirty="0"/>
              <a:t>rd</a:t>
            </a:r>
            <a:r>
              <a:rPr lang="en-GB" dirty="0"/>
              <a:t> party apps</a:t>
            </a:r>
          </a:p>
          <a:p>
            <a:pPr marL="285750" indent="-285750">
              <a:buFont typeface="Arial" panose="020B0604020202020204" pitchFamily="34" charset="0"/>
              <a:buChar char="•"/>
            </a:pPr>
            <a:r>
              <a:rPr lang="en-GB" dirty="0"/>
              <a:t>Rewards</a:t>
            </a:r>
          </a:p>
          <a:p>
            <a:pPr marL="285750" indent="-285750">
              <a:buFont typeface="Arial" panose="020B0604020202020204" pitchFamily="34" charset="0"/>
              <a:buChar char="•"/>
            </a:pPr>
            <a:r>
              <a:rPr lang="en-GB" dirty="0"/>
              <a:t>Integrated communication between medical staff and patients</a:t>
            </a:r>
          </a:p>
          <a:p>
            <a:pPr marL="285750" indent="-285750">
              <a:buFont typeface="Arial" panose="020B0604020202020204" pitchFamily="34" charset="0"/>
              <a:buChar char="•"/>
            </a:pPr>
            <a:endParaRPr lang="en-GB" dirty="0"/>
          </a:p>
        </p:txBody>
      </p:sp>
      <p:pic>
        <p:nvPicPr>
          <p:cNvPr id="6" name="Bildobjekt 5">
            <a:extLst>
              <a:ext uri="{FF2B5EF4-FFF2-40B4-BE49-F238E27FC236}">
                <a16:creationId xmlns:a16="http://schemas.microsoft.com/office/drawing/2014/main" id="{C1ABBEFE-A35C-8B42-84DD-C9C12A049B7E}"/>
              </a:ext>
            </a:extLst>
          </p:cNvPr>
          <p:cNvPicPr>
            <a:picLocks noChangeAspect="1"/>
          </p:cNvPicPr>
          <p:nvPr/>
        </p:nvPicPr>
        <p:blipFill>
          <a:blip r:embed="rId5"/>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2329740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17C48FC-E354-5544-89CE-4C75FD612BD9}"/>
              </a:ext>
            </a:extLst>
          </p:cNvPr>
          <p:cNvSpPr>
            <a:spLocks noGrp="1"/>
          </p:cNvSpPr>
          <p:nvPr>
            <p:ph type="title"/>
          </p:nvPr>
        </p:nvSpPr>
        <p:spPr/>
        <p:txBody>
          <a:bodyPr/>
          <a:lstStyle/>
          <a:p>
            <a:r>
              <a:rPr lang="en-GB" dirty="0"/>
              <a:t>Questions?</a:t>
            </a:r>
          </a:p>
        </p:txBody>
      </p:sp>
      <p:sp>
        <p:nvSpPr>
          <p:cNvPr id="3" name="Platshållare för innehåll 2">
            <a:extLst>
              <a:ext uri="{FF2B5EF4-FFF2-40B4-BE49-F238E27FC236}">
                <a16:creationId xmlns:a16="http://schemas.microsoft.com/office/drawing/2014/main" id="{4CAADD64-F488-624E-9A11-0918C87A501F}"/>
              </a:ext>
            </a:extLst>
          </p:cNvPr>
          <p:cNvSpPr>
            <a:spLocks noGrp="1"/>
          </p:cNvSpPr>
          <p:nvPr>
            <p:ph idx="1"/>
          </p:nvPr>
        </p:nvSpPr>
        <p:spPr/>
        <p:txBody>
          <a:bodyPr/>
          <a:lstStyle/>
          <a:p>
            <a:pPr marL="0" indent="0">
              <a:buNone/>
            </a:pPr>
            <a:endParaRPr lang="en-GB" dirty="0"/>
          </a:p>
        </p:txBody>
      </p:sp>
      <p:pic>
        <p:nvPicPr>
          <p:cNvPr id="6" name="Bildobjekt 5">
            <a:extLst>
              <a:ext uri="{FF2B5EF4-FFF2-40B4-BE49-F238E27FC236}">
                <a16:creationId xmlns:a16="http://schemas.microsoft.com/office/drawing/2014/main" id="{C9FA07A5-3FE3-3242-8521-D4AE8A76EF8D}"/>
              </a:ext>
            </a:extLst>
          </p:cNvPr>
          <p:cNvPicPr>
            <a:picLocks noChangeAspect="1"/>
          </p:cNvPicPr>
          <p:nvPr/>
        </p:nvPicPr>
        <p:blipFill>
          <a:blip r:embed="rId3"/>
          <a:stretch>
            <a:fillRect/>
          </a:stretch>
        </p:blipFill>
        <p:spPr>
          <a:xfrm>
            <a:off x="10592591" y="5336381"/>
            <a:ext cx="909639" cy="909639"/>
          </a:xfrm>
          <a:prstGeom prst="rect">
            <a:avLst/>
          </a:prstGeom>
        </p:spPr>
      </p:pic>
      <p:pic>
        <p:nvPicPr>
          <p:cNvPr id="5" name="Bildobjekt 4">
            <a:extLst>
              <a:ext uri="{FF2B5EF4-FFF2-40B4-BE49-F238E27FC236}">
                <a16:creationId xmlns:a16="http://schemas.microsoft.com/office/drawing/2014/main" id="{3B723500-18E8-3D49-B0CE-0184DE4B4679}"/>
              </a:ext>
            </a:extLst>
          </p:cNvPr>
          <p:cNvPicPr>
            <a:picLocks noChangeAspect="1"/>
          </p:cNvPicPr>
          <p:nvPr/>
        </p:nvPicPr>
        <p:blipFill>
          <a:blip r:embed="rId4"/>
          <a:stretch>
            <a:fillRect/>
          </a:stretch>
        </p:blipFill>
        <p:spPr>
          <a:xfrm>
            <a:off x="4458454" y="1742817"/>
            <a:ext cx="3271913" cy="3372366"/>
          </a:xfrm>
          <a:prstGeom prst="rect">
            <a:avLst/>
          </a:prstGeom>
        </p:spPr>
      </p:pic>
    </p:spTree>
    <p:extLst>
      <p:ext uri="{BB962C8B-B14F-4D97-AF65-F5344CB8AC3E}">
        <p14:creationId xmlns:p14="http://schemas.microsoft.com/office/powerpoint/2010/main" val="148770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A857FD7-0426-3A48-B052-573A7232DE5D}"/>
              </a:ext>
            </a:extLst>
          </p:cNvPr>
          <p:cNvSpPr>
            <a:spLocks noGrp="1"/>
          </p:cNvSpPr>
          <p:nvPr>
            <p:ph type="title"/>
          </p:nvPr>
        </p:nvSpPr>
        <p:spPr/>
        <p:txBody>
          <a:bodyPr/>
          <a:lstStyle/>
          <a:p>
            <a:r>
              <a:rPr lang="en-GB"/>
              <a:t>Agenda</a:t>
            </a:r>
          </a:p>
        </p:txBody>
      </p:sp>
      <p:sp>
        <p:nvSpPr>
          <p:cNvPr id="3" name="Platshållare för innehåll 2">
            <a:extLst>
              <a:ext uri="{FF2B5EF4-FFF2-40B4-BE49-F238E27FC236}">
                <a16:creationId xmlns:a16="http://schemas.microsoft.com/office/drawing/2014/main" id="{01AF0125-61E9-5B4A-B630-C3C82B494987}"/>
              </a:ext>
            </a:extLst>
          </p:cNvPr>
          <p:cNvSpPr>
            <a:spLocks noGrp="1"/>
          </p:cNvSpPr>
          <p:nvPr>
            <p:ph idx="1"/>
          </p:nvPr>
        </p:nvSpPr>
        <p:spPr/>
        <p:txBody>
          <a:bodyPr>
            <a:normAutofit fontScale="85000" lnSpcReduction="20000"/>
          </a:bodyPr>
          <a:lstStyle/>
          <a:p>
            <a:pPr marL="0" indent="0">
              <a:buNone/>
            </a:pPr>
            <a:r>
              <a:rPr lang="en-GB" dirty="0"/>
              <a:t>For Questions: Follow the link in the chat or the QR and write questions during the presentation. </a:t>
            </a:r>
          </a:p>
          <a:p>
            <a:pPr marL="0" indent="0">
              <a:buNone/>
            </a:pPr>
            <a:endParaRPr lang="en-GB" dirty="0"/>
          </a:p>
          <a:p>
            <a:r>
              <a:rPr lang="en-GB" dirty="0"/>
              <a:t>Company presentation</a:t>
            </a:r>
          </a:p>
          <a:p>
            <a:r>
              <a:rPr lang="en-GB" dirty="0"/>
              <a:t>RÖ:s business challenges</a:t>
            </a:r>
          </a:p>
          <a:p>
            <a:r>
              <a:rPr lang="en-GB" dirty="0"/>
              <a:t>Our solution</a:t>
            </a:r>
          </a:p>
          <a:p>
            <a:r>
              <a:rPr lang="en-GB" dirty="0"/>
              <a:t>Case</a:t>
            </a:r>
          </a:p>
          <a:p>
            <a:r>
              <a:rPr lang="en-GB" dirty="0"/>
              <a:t>Description of the different views in our product</a:t>
            </a:r>
          </a:p>
          <a:p>
            <a:r>
              <a:rPr lang="en-GB" dirty="0"/>
              <a:t>Future</a:t>
            </a:r>
          </a:p>
        </p:txBody>
      </p:sp>
      <p:pic>
        <p:nvPicPr>
          <p:cNvPr id="5" name="Bildobjekt 4">
            <a:extLst>
              <a:ext uri="{FF2B5EF4-FFF2-40B4-BE49-F238E27FC236}">
                <a16:creationId xmlns:a16="http://schemas.microsoft.com/office/drawing/2014/main" id="{7D7E8CF9-F5BB-A44F-9811-834A478D2C58}"/>
              </a:ext>
            </a:extLst>
          </p:cNvPr>
          <p:cNvPicPr>
            <a:picLocks noChangeAspect="1"/>
          </p:cNvPicPr>
          <p:nvPr/>
        </p:nvPicPr>
        <p:blipFill>
          <a:blip r:embed="rId3"/>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122907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C74A245-24CD-C447-8C1D-373134A2C0F4}"/>
              </a:ext>
            </a:extLst>
          </p:cNvPr>
          <p:cNvSpPr>
            <a:spLocks noGrp="1"/>
          </p:cNvSpPr>
          <p:nvPr>
            <p:ph type="title"/>
          </p:nvPr>
        </p:nvSpPr>
        <p:spPr/>
        <p:txBody>
          <a:bodyPr/>
          <a:lstStyle/>
          <a:p>
            <a:r>
              <a:rPr lang="en-GB" dirty="0"/>
              <a:t>Company presentation</a:t>
            </a:r>
          </a:p>
        </p:txBody>
      </p:sp>
      <p:sp>
        <p:nvSpPr>
          <p:cNvPr id="3" name="Platshållare för innehåll 2">
            <a:extLst>
              <a:ext uri="{FF2B5EF4-FFF2-40B4-BE49-F238E27FC236}">
                <a16:creationId xmlns:a16="http://schemas.microsoft.com/office/drawing/2014/main" id="{81E729CD-E6F8-5E4E-A2B3-2939EF78897A}"/>
              </a:ext>
            </a:extLst>
          </p:cNvPr>
          <p:cNvSpPr>
            <a:spLocks noGrp="1"/>
          </p:cNvSpPr>
          <p:nvPr>
            <p:ph idx="1"/>
          </p:nvPr>
        </p:nvSpPr>
        <p:spPr/>
        <p:txBody>
          <a:bodyPr/>
          <a:lstStyle/>
          <a:p>
            <a:r>
              <a:rPr lang="en-GB"/>
              <a:t>Company 4</a:t>
            </a:r>
          </a:p>
          <a:p>
            <a:r>
              <a:rPr lang="en-GB"/>
              <a:t>25 people</a:t>
            </a:r>
          </a:p>
          <a:p>
            <a:r>
              <a:rPr lang="en-GB"/>
              <a:t>Presenting today: Project manager, strategic product manager</a:t>
            </a:r>
          </a:p>
        </p:txBody>
      </p:sp>
      <p:pic>
        <p:nvPicPr>
          <p:cNvPr id="4" name="Bildobjekt 3">
            <a:extLst>
              <a:ext uri="{FF2B5EF4-FFF2-40B4-BE49-F238E27FC236}">
                <a16:creationId xmlns:a16="http://schemas.microsoft.com/office/drawing/2014/main" id="{CE3D9632-DB92-A64B-A7CA-710CAC09F623}"/>
              </a:ext>
            </a:extLst>
          </p:cNvPr>
          <p:cNvPicPr>
            <a:picLocks noChangeAspect="1"/>
          </p:cNvPicPr>
          <p:nvPr/>
        </p:nvPicPr>
        <p:blipFill>
          <a:blip r:embed="rId3"/>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146742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DE3DF12-586E-4A4B-B91D-ECF6EED02876}"/>
              </a:ext>
            </a:extLst>
          </p:cNvPr>
          <p:cNvSpPr>
            <a:spLocks noGrp="1"/>
          </p:cNvSpPr>
          <p:nvPr>
            <p:ph type="title"/>
          </p:nvPr>
        </p:nvSpPr>
        <p:spPr/>
        <p:txBody>
          <a:bodyPr/>
          <a:lstStyle/>
          <a:p>
            <a:r>
              <a:rPr lang="en-GB" dirty="0"/>
              <a:t>business challenge</a:t>
            </a:r>
          </a:p>
        </p:txBody>
      </p:sp>
      <p:sp>
        <p:nvSpPr>
          <p:cNvPr id="3" name="Platshållare för innehåll 2">
            <a:extLst>
              <a:ext uri="{FF2B5EF4-FFF2-40B4-BE49-F238E27FC236}">
                <a16:creationId xmlns:a16="http://schemas.microsoft.com/office/drawing/2014/main" id="{7CEAD7C9-7868-CF4D-ABBE-8F7B7F887AEA}"/>
              </a:ext>
            </a:extLst>
          </p:cNvPr>
          <p:cNvSpPr>
            <a:spLocks noGrp="1"/>
          </p:cNvSpPr>
          <p:nvPr>
            <p:ph idx="1"/>
          </p:nvPr>
        </p:nvSpPr>
        <p:spPr/>
        <p:txBody>
          <a:bodyPr/>
          <a:lstStyle/>
          <a:p>
            <a:r>
              <a:rPr lang="en-GB" dirty="0"/>
              <a:t>How can we make our patients continue measuring?</a:t>
            </a:r>
          </a:p>
          <a:p>
            <a:endParaRPr lang="en-GB" dirty="0"/>
          </a:p>
        </p:txBody>
      </p:sp>
      <p:pic>
        <p:nvPicPr>
          <p:cNvPr id="4" name="Bildobjekt 3">
            <a:extLst>
              <a:ext uri="{FF2B5EF4-FFF2-40B4-BE49-F238E27FC236}">
                <a16:creationId xmlns:a16="http://schemas.microsoft.com/office/drawing/2014/main" id="{894B50EA-99B9-E640-9748-089E7DC61CE0}"/>
              </a:ext>
            </a:extLst>
          </p:cNvPr>
          <p:cNvPicPr>
            <a:picLocks noChangeAspect="1"/>
          </p:cNvPicPr>
          <p:nvPr/>
        </p:nvPicPr>
        <p:blipFill>
          <a:blip r:embed="rId3"/>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217936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AED8B9C-25BC-8B47-911D-C439EC280441}"/>
              </a:ext>
            </a:extLst>
          </p:cNvPr>
          <p:cNvSpPr>
            <a:spLocks noGrp="1"/>
          </p:cNvSpPr>
          <p:nvPr>
            <p:ph type="title"/>
          </p:nvPr>
        </p:nvSpPr>
        <p:spPr/>
        <p:txBody>
          <a:bodyPr/>
          <a:lstStyle/>
          <a:p>
            <a:r>
              <a:rPr lang="en-GB"/>
              <a:t>Our solution</a:t>
            </a:r>
          </a:p>
        </p:txBody>
      </p:sp>
      <p:pic>
        <p:nvPicPr>
          <p:cNvPr id="7" name="Platshållare för innehåll 6">
            <a:extLst>
              <a:ext uri="{FF2B5EF4-FFF2-40B4-BE49-F238E27FC236}">
                <a16:creationId xmlns:a16="http://schemas.microsoft.com/office/drawing/2014/main" id="{C81F91D8-D2D9-7A41-B8AE-380161A0A50A}"/>
              </a:ext>
            </a:extLst>
          </p:cNvPr>
          <p:cNvPicPr>
            <a:picLocks noGrp="1" noChangeAspect="1"/>
          </p:cNvPicPr>
          <p:nvPr>
            <p:ph idx="1"/>
          </p:nvPr>
        </p:nvPicPr>
        <p:blipFill>
          <a:blip r:embed="rId3"/>
          <a:stretch>
            <a:fillRect/>
          </a:stretch>
        </p:blipFill>
        <p:spPr>
          <a:xfrm>
            <a:off x="4255293" y="1533417"/>
            <a:ext cx="3678237" cy="3791165"/>
          </a:xfrm>
        </p:spPr>
      </p:pic>
      <p:pic>
        <p:nvPicPr>
          <p:cNvPr id="8" name="Bildobjekt 7">
            <a:extLst>
              <a:ext uri="{FF2B5EF4-FFF2-40B4-BE49-F238E27FC236}">
                <a16:creationId xmlns:a16="http://schemas.microsoft.com/office/drawing/2014/main" id="{16878D2F-1587-1B40-A4EF-BA682B36EB46}"/>
              </a:ext>
            </a:extLst>
          </p:cNvPr>
          <p:cNvPicPr>
            <a:picLocks noChangeAspect="1"/>
          </p:cNvPicPr>
          <p:nvPr/>
        </p:nvPicPr>
        <p:blipFill>
          <a:blip r:embed="rId4"/>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130365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9CE8432-4498-EF48-9082-4833BDA5EBDA}"/>
              </a:ext>
            </a:extLst>
          </p:cNvPr>
          <p:cNvSpPr>
            <a:spLocks noGrp="1"/>
          </p:cNvSpPr>
          <p:nvPr>
            <p:ph type="title"/>
          </p:nvPr>
        </p:nvSpPr>
        <p:spPr/>
        <p:txBody>
          <a:bodyPr/>
          <a:lstStyle/>
          <a:p>
            <a:r>
              <a:rPr lang="es-ES_tradnl"/>
              <a:t>Case </a:t>
            </a:r>
          </a:p>
        </p:txBody>
      </p:sp>
      <p:sp>
        <p:nvSpPr>
          <p:cNvPr id="3" name="Platshållare för innehåll 2">
            <a:extLst>
              <a:ext uri="{FF2B5EF4-FFF2-40B4-BE49-F238E27FC236}">
                <a16:creationId xmlns:a16="http://schemas.microsoft.com/office/drawing/2014/main" id="{CE1D6651-733B-8D48-BE9C-ACDEF5559E9D}"/>
              </a:ext>
            </a:extLst>
          </p:cNvPr>
          <p:cNvSpPr>
            <a:spLocks noGrp="1"/>
          </p:cNvSpPr>
          <p:nvPr>
            <p:ph idx="1"/>
          </p:nvPr>
        </p:nvSpPr>
        <p:spPr/>
        <p:txBody>
          <a:bodyPr>
            <a:normAutofit/>
          </a:bodyPr>
          <a:lstStyle/>
          <a:p>
            <a:r>
              <a:rPr lang="en-GB" dirty="0"/>
              <a:t>Patient Anders is diagnosed with diabetes</a:t>
            </a:r>
          </a:p>
          <a:p>
            <a:r>
              <a:rPr lang="en-GB" dirty="0"/>
              <a:t>The doctor at RÖ wants to monitor the patient’s blood-sugar and daily activity</a:t>
            </a:r>
          </a:p>
          <a:p>
            <a:r>
              <a:rPr lang="en-GB" dirty="0"/>
              <a:t>The doctor therefore adds the patient to </a:t>
            </a:r>
            <a:r>
              <a:rPr lang="en-GB" dirty="0" err="1"/>
              <a:t>Treet</a:t>
            </a:r>
            <a:r>
              <a:rPr lang="en-GB" dirty="0"/>
              <a:t> - the self monitoring app</a:t>
            </a:r>
          </a:p>
          <a:p>
            <a:endParaRPr lang="es-ES_tradnl" dirty="0"/>
          </a:p>
          <a:p>
            <a:endParaRPr lang="en-GB" dirty="0"/>
          </a:p>
        </p:txBody>
      </p:sp>
      <p:pic>
        <p:nvPicPr>
          <p:cNvPr id="4" name="Bildobjekt 3">
            <a:extLst>
              <a:ext uri="{FF2B5EF4-FFF2-40B4-BE49-F238E27FC236}">
                <a16:creationId xmlns:a16="http://schemas.microsoft.com/office/drawing/2014/main" id="{D6C9F8B8-FE17-6648-A78B-C057037C2C41}"/>
              </a:ext>
            </a:extLst>
          </p:cNvPr>
          <p:cNvPicPr>
            <a:picLocks noChangeAspect="1"/>
          </p:cNvPicPr>
          <p:nvPr/>
        </p:nvPicPr>
        <p:blipFill>
          <a:blip r:embed="rId3"/>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253308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B853FB2-43C2-2146-87E9-2046C4A2B38F}"/>
              </a:ext>
            </a:extLst>
          </p:cNvPr>
          <p:cNvSpPr>
            <a:spLocks noGrp="1"/>
          </p:cNvSpPr>
          <p:nvPr>
            <p:ph type="title"/>
          </p:nvPr>
        </p:nvSpPr>
        <p:spPr/>
        <p:txBody>
          <a:bodyPr/>
          <a:lstStyle/>
          <a:p>
            <a:r>
              <a:rPr lang="es-ES_tradnl" err="1"/>
              <a:t>Treet</a:t>
            </a:r>
            <a:endParaRPr lang="es-ES_tradnl"/>
          </a:p>
        </p:txBody>
      </p:sp>
      <p:pic>
        <p:nvPicPr>
          <p:cNvPr id="7" name="Platshållare för innehåll 6">
            <a:extLst>
              <a:ext uri="{FF2B5EF4-FFF2-40B4-BE49-F238E27FC236}">
                <a16:creationId xmlns:a16="http://schemas.microsoft.com/office/drawing/2014/main" id="{83260337-5A88-FB4E-8173-BC5D7CB1C197}"/>
              </a:ext>
            </a:extLst>
          </p:cNvPr>
          <p:cNvPicPr>
            <a:picLocks noGrp="1" noChangeAspect="1"/>
          </p:cNvPicPr>
          <p:nvPr>
            <p:ph idx="1"/>
          </p:nvPr>
        </p:nvPicPr>
        <p:blipFill>
          <a:blip r:embed="rId2"/>
          <a:stretch>
            <a:fillRect/>
          </a:stretch>
        </p:blipFill>
        <p:spPr>
          <a:xfrm>
            <a:off x="4114006" y="1386156"/>
            <a:ext cx="3963987" cy="4085688"/>
          </a:xfrm>
        </p:spPr>
      </p:pic>
      <p:pic>
        <p:nvPicPr>
          <p:cNvPr id="8" name="Bildobjekt 7">
            <a:extLst>
              <a:ext uri="{FF2B5EF4-FFF2-40B4-BE49-F238E27FC236}">
                <a16:creationId xmlns:a16="http://schemas.microsoft.com/office/drawing/2014/main" id="{A7F25335-48FC-5E4D-A87D-F0A5A9322A73}"/>
              </a:ext>
            </a:extLst>
          </p:cNvPr>
          <p:cNvPicPr>
            <a:picLocks noChangeAspect="1"/>
          </p:cNvPicPr>
          <p:nvPr/>
        </p:nvPicPr>
        <p:blipFill>
          <a:blip r:embed="rId3"/>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192327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BBF4CB8-FE1E-184A-A572-B3C67B1D0241}"/>
              </a:ext>
            </a:extLst>
          </p:cNvPr>
          <p:cNvSpPr>
            <a:spLocks noGrp="1"/>
          </p:cNvSpPr>
          <p:nvPr>
            <p:ph type="title"/>
          </p:nvPr>
        </p:nvSpPr>
        <p:spPr/>
        <p:txBody>
          <a:bodyPr/>
          <a:lstStyle/>
          <a:p>
            <a:r>
              <a:rPr lang="es-ES_tradnl"/>
              <a:t>Home-page</a:t>
            </a:r>
          </a:p>
        </p:txBody>
      </p:sp>
      <p:pic>
        <p:nvPicPr>
          <p:cNvPr id="5" name="Platshållare för innehåll 4">
            <a:extLst>
              <a:ext uri="{FF2B5EF4-FFF2-40B4-BE49-F238E27FC236}">
                <a16:creationId xmlns:a16="http://schemas.microsoft.com/office/drawing/2014/main" id="{81E1D925-BDC0-E448-97AC-8084BF3755AC}"/>
              </a:ext>
            </a:extLst>
          </p:cNvPr>
          <p:cNvPicPr>
            <a:picLocks noGrp="1" noChangeAspect="1"/>
          </p:cNvPicPr>
          <p:nvPr>
            <p:ph idx="1"/>
          </p:nvPr>
        </p:nvPicPr>
        <p:blipFill rotWithShape="1">
          <a:blip r:embed="rId3"/>
          <a:srcRect b="2355"/>
          <a:stretch/>
        </p:blipFill>
        <p:spPr>
          <a:xfrm>
            <a:off x="4628066" y="805797"/>
            <a:ext cx="2932691" cy="5246405"/>
          </a:xfrm>
        </p:spPr>
      </p:pic>
      <p:pic>
        <p:nvPicPr>
          <p:cNvPr id="7" name="Bildobjekt 6">
            <a:extLst>
              <a:ext uri="{FF2B5EF4-FFF2-40B4-BE49-F238E27FC236}">
                <a16:creationId xmlns:a16="http://schemas.microsoft.com/office/drawing/2014/main" id="{33988FB6-46DE-A84F-BDA7-6DD94751CFAA}"/>
              </a:ext>
            </a:extLst>
          </p:cNvPr>
          <p:cNvPicPr>
            <a:picLocks noChangeAspect="1"/>
          </p:cNvPicPr>
          <p:nvPr/>
        </p:nvPicPr>
        <p:blipFill>
          <a:blip r:embed="rId4"/>
          <a:stretch>
            <a:fillRect/>
          </a:stretch>
        </p:blipFill>
        <p:spPr>
          <a:xfrm>
            <a:off x="8547331" y="3455914"/>
            <a:ext cx="1425584" cy="2609998"/>
          </a:xfrm>
          <a:prstGeom prst="rect">
            <a:avLst/>
          </a:prstGeom>
        </p:spPr>
      </p:pic>
      <p:pic>
        <p:nvPicPr>
          <p:cNvPr id="9" name="Bildobjekt 8">
            <a:extLst>
              <a:ext uri="{FF2B5EF4-FFF2-40B4-BE49-F238E27FC236}">
                <a16:creationId xmlns:a16="http://schemas.microsoft.com/office/drawing/2014/main" id="{919F603C-29A6-7140-91F1-4D73B557FA89}"/>
              </a:ext>
            </a:extLst>
          </p:cNvPr>
          <p:cNvPicPr>
            <a:picLocks noChangeAspect="1"/>
          </p:cNvPicPr>
          <p:nvPr/>
        </p:nvPicPr>
        <p:blipFill>
          <a:blip r:embed="rId5"/>
          <a:stretch>
            <a:fillRect/>
          </a:stretch>
        </p:blipFill>
        <p:spPr>
          <a:xfrm>
            <a:off x="8547331" y="836642"/>
            <a:ext cx="1425584" cy="2605562"/>
          </a:xfrm>
          <a:prstGeom prst="rect">
            <a:avLst/>
          </a:prstGeom>
        </p:spPr>
      </p:pic>
      <p:pic>
        <p:nvPicPr>
          <p:cNvPr id="6" name="Bildobjekt 5">
            <a:extLst>
              <a:ext uri="{FF2B5EF4-FFF2-40B4-BE49-F238E27FC236}">
                <a16:creationId xmlns:a16="http://schemas.microsoft.com/office/drawing/2014/main" id="{8B10D038-C193-8E49-8CB7-369C3280D91D}"/>
              </a:ext>
            </a:extLst>
          </p:cNvPr>
          <p:cNvPicPr>
            <a:picLocks noChangeAspect="1"/>
          </p:cNvPicPr>
          <p:nvPr/>
        </p:nvPicPr>
        <p:blipFill>
          <a:blip r:embed="rId6"/>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132795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217BAF9-5D2D-6B4D-B2DF-A421DD7287F6}"/>
              </a:ext>
            </a:extLst>
          </p:cNvPr>
          <p:cNvSpPr>
            <a:spLocks noGrp="1"/>
          </p:cNvSpPr>
          <p:nvPr>
            <p:ph type="title"/>
          </p:nvPr>
        </p:nvSpPr>
        <p:spPr/>
        <p:txBody>
          <a:bodyPr/>
          <a:lstStyle/>
          <a:p>
            <a:r>
              <a:rPr lang="es-ES_tradnl" dirty="0" err="1"/>
              <a:t>Measurements</a:t>
            </a:r>
            <a:endParaRPr lang="es-ES_tradnl" dirty="0"/>
          </a:p>
        </p:txBody>
      </p:sp>
      <p:pic>
        <p:nvPicPr>
          <p:cNvPr id="5" name="Platshållare för innehåll 4">
            <a:extLst>
              <a:ext uri="{FF2B5EF4-FFF2-40B4-BE49-F238E27FC236}">
                <a16:creationId xmlns:a16="http://schemas.microsoft.com/office/drawing/2014/main" id="{43962842-A2B2-E849-9923-4EFA7F7B7BAB}"/>
              </a:ext>
            </a:extLst>
          </p:cNvPr>
          <p:cNvPicPr>
            <a:picLocks noGrp="1" noChangeAspect="1"/>
          </p:cNvPicPr>
          <p:nvPr>
            <p:ph idx="1"/>
          </p:nvPr>
        </p:nvPicPr>
        <p:blipFill>
          <a:blip r:embed="rId3"/>
          <a:stretch>
            <a:fillRect/>
          </a:stretch>
        </p:blipFill>
        <p:spPr>
          <a:xfrm>
            <a:off x="4649604" y="997355"/>
            <a:ext cx="2889615" cy="5242127"/>
          </a:xfrm>
        </p:spPr>
      </p:pic>
      <p:pic>
        <p:nvPicPr>
          <p:cNvPr id="7" name="Bildobjekt 6" descr="En bild som visar text&#10;&#10;Automatiskt genererad beskrivning">
            <a:extLst>
              <a:ext uri="{FF2B5EF4-FFF2-40B4-BE49-F238E27FC236}">
                <a16:creationId xmlns:a16="http://schemas.microsoft.com/office/drawing/2014/main" id="{08D147B8-EA86-C442-8FAE-E8EEFE4E8443}"/>
              </a:ext>
            </a:extLst>
          </p:cNvPr>
          <p:cNvPicPr>
            <a:picLocks noChangeAspect="1"/>
          </p:cNvPicPr>
          <p:nvPr/>
        </p:nvPicPr>
        <p:blipFill>
          <a:blip r:embed="rId4"/>
          <a:stretch>
            <a:fillRect/>
          </a:stretch>
        </p:blipFill>
        <p:spPr>
          <a:xfrm>
            <a:off x="7881521" y="1484335"/>
            <a:ext cx="2361259" cy="4306865"/>
          </a:xfrm>
          <a:prstGeom prst="rect">
            <a:avLst/>
          </a:prstGeom>
        </p:spPr>
      </p:pic>
      <p:pic>
        <p:nvPicPr>
          <p:cNvPr id="6" name="Bildobjekt 5">
            <a:extLst>
              <a:ext uri="{FF2B5EF4-FFF2-40B4-BE49-F238E27FC236}">
                <a16:creationId xmlns:a16="http://schemas.microsoft.com/office/drawing/2014/main" id="{2B2ACE38-0578-1545-A235-25C948E7DB04}"/>
              </a:ext>
            </a:extLst>
          </p:cNvPr>
          <p:cNvPicPr>
            <a:picLocks noChangeAspect="1"/>
          </p:cNvPicPr>
          <p:nvPr/>
        </p:nvPicPr>
        <p:blipFill>
          <a:blip r:embed="rId5"/>
          <a:stretch>
            <a:fillRect/>
          </a:stretch>
        </p:blipFill>
        <p:spPr>
          <a:xfrm>
            <a:off x="10592591" y="5336381"/>
            <a:ext cx="909639" cy="909639"/>
          </a:xfrm>
          <a:prstGeom prst="rect">
            <a:avLst/>
          </a:prstGeom>
        </p:spPr>
      </p:pic>
    </p:spTree>
    <p:extLst>
      <p:ext uri="{BB962C8B-B14F-4D97-AF65-F5344CB8AC3E}">
        <p14:creationId xmlns:p14="http://schemas.microsoft.com/office/powerpoint/2010/main" val="1452361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rets">
  <a:themeElements>
    <a:clrScheme name="Krets">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Kret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ret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8B344C843A76A42B8BF12D02E90B66A" ma:contentTypeVersion="8" ma:contentTypeDescription="Skapa ett nytt dokument." ma:contentTypeScope="" ma:versionID="0193e7f3d5f7b9608366ea4962b8bf02">
  <xsd:schema xmlns:xsd="http://www.w3.org/2001/XMLSchema" xmlns:xs="http://www.w3.org/2001/XMLSchema" xmlns:p="http://schemas.microsoft.com/office/2006/metadata/properties" xmlns:ns2="16429514-3843-4ecf-b035-e6290f862b2d" targetNamespace="http://schemas.microsoft.com/office/2006/metadata/properties" ma:root="true" ma:fieldsID="e5baf5182638a92f6b29ef9da00df798" ns2:_="">
    <xsd:import namespace="16429514-3843-4ecf-b035-e6290f862b2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429514-3843-4ecf-b035-e6290f862b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110479-3896-47AB-9AE5-80D9D2010189}"/>
</file>

<file path=customXml/itemProps2.xml><?xml version="1.0" encoding="utf-8"?>
<ds:datastoreItem xmlns:ds="http://schemas.openxmlformats.org/officeDocument/2006/customXml" ds:itemID="{7693739E-358A-4EED-8E2C-5A2CEA8AC022}"/>
</file>

<file path=customXml/itemProps3.xml><?xml version="1.0" encoding="utf-8"?>
<ds:datastoreItem xmlns:ds="http://schemas.openxmlformats.org/officeDocument/2006/customXml" ds:itemID="{B324CDA1-C958-4A9D-8C4D-63E659AED447}"/>
</file>

<file path=docProps/app.xml><?xml version="1.0" encoding="utf-8"?>
<Properties xmlns="http://schemas.openxmlformats.org/officeDocument/2006/extended-properties" xmlns:vt="http://schemas.openxmlformats.org/officeDocument/2006/docPropsVTypes">
  <Template>{619B24D2-BDB1-A64A-B8E0-86CF28FAFBF8}tf10001122</Template>
  <TotalTime>2831</TotalTime>
  <Words>1596</Words>
  <Application>Microsoft Macintosh PowerPoint</Application>
  <PresentationFormat>Bredbild</PresentationFormat>
  <Paragraphs>92</Paragraphs>
  <Slides>16</Slides>
  <Notes>15</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16</vt:i4>
      </vt:variant>
    </vt:vector>
  </HeadingPairs>
  <TitlesOfParts>
    <vt:vector size="21" baseType="lpstr">
      <vt:lpstr>Arial</vt:lpstr>
      <vt:lpstr>Calibri</vt:lpstr>
      <vt:lpstr>Times</vt:lpstr>
      <vt:lpstr>Tw Cen MT</vt:lpstr>
      <vt:lpstr>Krets</vt:lpstr>
      <vt:lpstr>Treet</vt:lpstr>
      <vt:lpstr>Agenda</vt:lpstr>
      <vt:lpstr>Company presentation</vt:lpstr>
      <vt:lpstr>business challenge</vt:lpstr>
      <vt:lpstr>Our solution</vt:lpstr>
      <vt:lpstr>Case </vt:lpstr>
      <vt:lpstr>Treet</vt:lpstr>
      <vt:lpstr>Home-page</vt:lpstr>
      <vt:lpstr>Measurements</vt:lpstr>
      <vt:lpstr>History</vt:lpstr>
      <vt:lpstr>Goals</vt:lpstr>
      <vt:lpstr>The forest</vt:lpstr>
      <vt:lpstr>Achievements</vt:lpstr>
      <vt:lpstr>Settings</vt:lpstr>
      <vt:lpstr>Future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session</dc:title>
  <dc:creator>Philip Lindell</dc:creator>
  <cp:lastModifiedBy>Philip Lindell</cp:lastModifiedBy>
  <cp:revision>48</cp:revision>
  <dcterms:created xsi:type="dcterms:W3CDTF">2020-12-06T10:37:42Z</dcterms:created>
  <dcterms:modified xsi:type="dcterms:W3CDTF">2020-12-10T13:58:38Z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0x01010008B344C843A76A42B8BF12D02E90B66A</vt:lpwstr>
  </property>
</Properties>
</file>