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7" r:id="rId20"/>
    <p:sldId id="275" r:id="rId21"/>
    <p:sldId id="276" r:id="rId22"/>
    <p:sldId id="274" r:id="rId23"/>
  </p:sldIdLst>
  <p:sldSz cx="9144000" cy="5143500" type="screen16x9"/>
  <p:notesSz cx="6858000" cy="9144000"/>
  <p:embeddedFontLst>
    <p:embeddedFont>
      <p:font typeface="Oswald" panose="02000503000000000000" pitchFamily="2" charset="0"/>
      <p:regular r:id="rId25"/>
      <p:bold r:id="rId26"/>
    </p:embeddedFont>
    <p:embeddedFont>
      <p:font typeface="Roboto" panose="02000000000000000000" pitchFamily="2" charset="0"/>
      <p:regular r:id="rId27"/>
      <p:bold r:id="rId28"/>
      <p:italic r:id="rId29"/>
      <p:boldItalic r:id="rId30"/>
    </p:embeddedFont>
    <p:embeddedFont>
      <p:font typeface="Source Code Pro"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79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1461" autoAdjust="0"/>
  </p:normalViewPr>
  <p:slideViewPr>
    <p:cSldViewPr snapToGrid="0">
      <p:cViewPr varScale="1">
        <p:scale>
          <a:sx n="112" d="100"/>
          <a:sy n="112" d="100"/>
        </p:scale>
        <p:origin x="1584" y="102"/>
      </p:cViewPr>
      <p:guideLst>
        <p:guide orient="horz" pos="1620"/>
        <p:guide pos="2880"/>
        <p:guide pos="7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investopedia.com/terms/t/technicalindicator.asp"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9c5444059_2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59c5444059_2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rgbClr val="111111"/>
                </a:solidFill>
                <a:highlight>
                  <a:srgbClr val="FFFFFF"/>
                </a:highlight>
              </a:rPr>
              <a:t>Buy and hold is a passive investment strategy in which an investor buys stocks (or other types of securities such as ETFs) and holds them for a long period regardless of fluctuations in the market. An investor who uses a buy-and-hold strategy actively selects investments but has no concern for short-term price movements and </a:t>
            </a:r>
            <a:r>
              <a:rPr lang="en" sz="1300" u="sng">
                <a:solidFill>
                  <a:srgbClr val="2C40D0"/>
                </a:solidFill>
                <a:highlight>
                  <a:srgbClr val="FFFFFF"/>
                </a:highlight>
                <a:hlinkClick r:id="rId3"/>
              </a:rPr>
              <a:t>technical indicators</a:t>
            </a:r>
            <a:r>
              <a:rPr lang="en" sz="1300">
                <a:solidFill>
                  <a:srgbClr val="111111"/>
                </a:solidFill>
                <a:highlight>
                  <a:srgbClr val="FFFFFF"/>
                </a:highlight>
              </a:rPr>
              <a:t>. </a:t>
            </a:r>
            <a:endParaRPr sz="1300">
              <a:solidFill>
                <a:srgbClr val="111111"/>
              </a:solidFill>
              <a:highlight>
                <a:srgbClr val="FFFFFF"/>
              </a:highlight>
            </a:endParaRPr>
          </a:p>
          <a:p>
            <a:pPr marL="0" lvl="0" indent="0" algn="l" rtl="0">
              <a:spcBef>
                <a:spcPts val="0"/>
              </a:spcBef>
              <a:spcAft>
                <a:spcPts val="0"/>
              </a:spcAft>
              <a:buNone/>
            </a:pPr>
            <a:endParaRPr sz="1300">
              <a:solidFill>
                <a:srgbClr val="111111"/>
              </a:solidFill>
              <a:highlight>
                <a:srgbClr val="FFFFFF"/>
              </a:highlight>
            </a:endParaRPr>
          </a:p>
          <a:p>
            <a:pPr marL="0" lvl="0" indent="0" algn="l" rtl="0">
              <a:spcBef>
                <a:spcPts val="0"/>
              </a:spcBef>
              <a:spcAft>
                <a:spcPts val="0"/>
              </a:spcAft>
              <a:buNone/>
            </a:pPr>
            <a:endParaRPr sz="1300">
              <a:solidFill>
                <a:srgbClr val="111111"/>
              </a:solidFill>
              <a:highlight>
                <a:srgbClr val="FFFFFF"/>
              </a:highlight>
            </a:endParaRPr>
          </a:p>
          <a:p>
            <a:pPr marL="0" lvl="0" indent="0" algn="l" rtl="0">
              <a:spcBef>
                <a:spcPts val="0"/>
              </a:spcBef>
              <a:spcAft>
                <a:spcPts val="0"/>
              </a:spcAft>
              <a:buNone/>
            </a:pPr>
            <a:endParaRPr sz="1300">
              <a:solidFill>
                <a:srgbClr val="111111"/>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9c5444059_2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9c5444059_2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Here, the yellow line is our trading strategy, while the black line is the buy and hold strategy.</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As you can see, before 2009, the two strategies’ returns are very comparable. With each one surpassing the other one briefly.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However, after 2009, the GARCH strategy significantly surpasses the buy and hold strategy.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This could be due to the stock market crash in 2009. During that time, it’s likely that each movement in the index are highly correlated, as opposed to the more stochastic trends of the other years.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The the returns levels again after the stock market steadies back into a stochasitc trend.</a:t>
            </a:r>
            <a:endParaRPr sz="18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59c5444059_2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59c5444059_2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The previous prediction with rolling window at 500 had a really large runtime.</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As a little sensitivity analysis, we changed the rolling window parameter to 50 and see how the prediction would carry out.</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As you can see here, our trading strategy is considerably worse with the rolling window set to 50. </a:t>
            </a:r>
            <a:endParaRPr sz="18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9c5444059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9c5444059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9c5444059_3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9c5444059_3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59c5444059_3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59c5444059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59c5444059_3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59c5444059_3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9c5444059_3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59c5444059_3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9c5444059_3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9c5444059_3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59c5444059_3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59c5444059_3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c544405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c544405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4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9c5444059_2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9c5444059_2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59c5444059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59c544405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9c5444059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9c5444059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59c5444059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59c5444059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4000" dirty="0">
                <a:solidFill>
                  <a:schemeClr val="dk2"/>
                </a:solidFill>
                <a:latin typeface="Source Code Pro"/>
                <a:ea typeface="Source Code Pro"/>
                <a:cs typeface="Source Code Pro"/>
                <a:sym typeface="Source Code Pro"/>
              </a:rPr>
              <a:t>What this does it that, for each index to predict, we fit an ARIMA GARCH model over the previous w number of index values. After each index is predicted, we use the new predicted index to fit another ARIMA GARCH model to predict the next index.</a:t>
            </a:r>
            <a:endParaRPr sz="40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9c5444059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59c5444059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dirty="0"/>
          </a:p>
          <a:p>
            <a:pPr marL="457200" lvl="0" indent="-342900" algn="l" rtl="0">
              <a:lnSpc>
                <a:spcPct val="115000"/>
              </a:lnSpc>
              <a:spcBef>
                <a:spcPts val="0"/>
              </a:spcBef>
              <a:spcAft>
                <a:spcPts val="0"/>
              </a:spcAft>
              <a:buClr>
                <a:schemeClr val="dk2"/>
              </a:buClr>
              <a:buSzPts val="1800"/>
              <a:buFont typeface="Source Code Pro"/>
              <a:buChar char="●"/>
            </a:pPr>
            <a:r>
              <a:rPr lang="en" sz="2400" dirty="0">
                <a:solidFill>
                  <a:schemeClr val="dk2"/>
                </a:solidFill>
                <a:latin typeface="Source Code Pro"/>
                <a:ea typeface="Source Code Pro"/>
                <a:cs typeface="Source Code Pro"/>
                <a:sym typeface="Source Code Pro"/>
              </a:rPr>
              <a:t>After applying an ARIMA+GARCH model at different time periods in the SP 500, we realized that the best ARIMA+GARCH specification varied greatly for each time segment. As a result, we decided we would need to test 24 ARIMA+GARCH models for each data point prediction. So the run-time is high for each model fit. </a:t>
            </a:r>
            <a:endParaRPr sz="2400" dirty="0">
              <a:solidFill>
                <a:schemeClr val="dk2"/>
              </a:solidFill>
              <a:latin typeface="Source Code Pro"/>
              <a:ea typeface="Source Code Pro"/>
              <a:cs typeface="Source Code Pro"/>
              <a:sym typeface="Source Code Pro"/>
            </a:endParaRPr>
          </a:p>
          <a:p>
            <a:pPr marL="457200" lvl="0" indent="-342900" algn="l" rtl="0">
              <a:lnSpc>
                <a:spcPct val="115000"/>
              </a:lnSpc>
              <a:spcBef>
                <a:spcPts val="0"/>
              </a:spcBef>
              <a:spcAft>
                <a:spcPts val="0"/>
              </a:spcAft>
              <a:buClr>
                <a:schemeClr val="dk2"/>
              </a:buClr>
              <a:buSzPts val="1800"/>
              <a:buFont typeface="Source Code Pro"/>
              <a:buChar char="●"/>
            </a:pPr>
            <a:r>
              <a:rPr lang="en" sz="2400" dirty="0">
                <a:solidFill>
                  <a:schemeClr val="dk2"/>
                </a:solidFill>
                <a:latin typeface="Source Code Pro"/>
                <a:ea typeface="Source Code Pro"/>
                <a:cs typeface="Source Code Pro"/>
                <a:sym typeface="Source Code Pro"/>
              </a:rPr>
              <a:t>The best fit ARIMA models were picked on their AIC scores as this was the best criteria, from our testing during our midterm project.</a:t>
            </a:r>
            <a:endParaRPr sz="2400" dirty="0">
              <a:solidFill>
                <a:schemeClr val="dk2"/>
              </a:solidFill>
              <a:latin typeface="Source Code Pro"/>
              <a:ea typeface="Source Code Pro"/>
              <a:cs typeface="Source Code Pro"/>
              <a:sym typeface="Source Code Pro"/>
            </a:endParaRPr>
          </a:p>
          <a:p>
            <a:pPr marL="457200" lvl="0" indent="-342900" algn="l" rtl="0">
              <a:lnSpc>
                <a:spcPct val="115000"/>
              </a:lnSpc>
              <a:spcBef>
                <a:spcPts val="0"/>
              </a:spcBef>
              <a:spcAft>
                <a:spcPts val="0"/>
              </a:spcAft>
              <a:buClr>
                <a:schemeClr val="dk2"/>
              </a:buClr>
              <a:buSzPts val="1800"/>
              <a:buFont typeface="Source Code Pro"/>
              <a:buChar char="●"/>
            </a:pPr>
            <a:r>
              <a:rPr lang="en" sz="2400" dirty="0">
                <a:solidFill>
                  <a:schemeClr val="dk2"/>
                </a:solidFill>
                <a:latin typeface="Source Code Pro"/>
                <a:ea typeface="Source Code Pro"/>
                <a:cs typeface="Source Code Pro"/>
                <a:sym typeface="Source Code Pro"/>
              </a:rPr>
              <a:t>We ignore ARIMA(0,0,0)</a:t>
            </a:r>
            <a:endParaRPr sz="2400" dirty="0">
              <a:solidFill>
                <a:schemeClr val="dk2"/>
              </a:solidFill>
              <a:latin typeface="Source Code Pro"/>
              <a:ea typeface="Source Code Pro"/>
              <a:cs typeface="Source Code Pro"/>
              <a:sym typeface="Source Code Pr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59c5444059_2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59c5444059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444444"/>
                </a:solidFill>
                <a:highlight>
                  <a:srgbClr val="FFFFFF"/>
                </a:highlight>
              </a:rPr>
              <a:t>returns to financial instruments (such as stocks or mutual funds) exhibit behavior known as volatility clustering. Some periods a financial instrument is relatively docile; there are not dramatic market movements. In others an instrument’s price can fluctuate greatly, and these periods are not one-off single-day movements but can last for a period of time. GARCH models were developed to model volatility clustering.</a:t>
            </a:r>
            <a:endParaRPr/>
          </a:p>
          <a:p>
            <a:pPr marL="0" lvl="0" indent="0" algn="l" rtl="0">
              <a:spcBef>
                <a:spcPts val="0"/>
              </a:spcBef>
              <a:spcAft>
                <a:spcPts val="0"/>
              </a:spcAft>
              <a:buNone/>
            </a:pPr>
            <a:endParaRPr/>
          </a:p>
          <a:p>
            <a:pPr marL="0" lvl="0" indent="0" algn="l" rtl="0">
              <a:spcBef>
                <a:spcPts val="0"/>
              </a:spcBef>
              <a:spcAft>
                <a:spcPts val="0"/>
              </a:spcAft>
              <a:buNone/>
            </a:pPr>
            <a:r>
              <a:rPr lang="en" sz="1200">
                <a:solidFill>
                  <a:srgbClr val="444444"/>
                </a:solidFill>
                <a:highlight>
                  <a:srgbClr val="FFFFFF"/>
                </a:highlight>
              </a:rPr>
              <a:t>It is believed by some that even if a stock’s daily movement is essentially unforecastable (a stock is equally likely to over- or under-perform on any given day), the volatility </a:t>
            </a:r>
            <a:r>
              <a:rPr lang="en" sz="1200" i="1">
                <a:solidFill>
                  <a:srgbClr val="444444"/>
                </a:solidFill>
                <a:highlight>
                  <a:srgbClr val="FFFFFF"/>
                </a:highlight>
              </a:rPr>
              <a:t>is</a:t>
            </a:r>
            <a:r>
              <a:rPr lang="en" sz="1200">
                <a:solidFill>
                  <a:srgbClr val="444444"/>
                </a:solidFill>
                <a:highlight>
                  <a:srgbClr val="FFFFFF"/>
                </a:highlight>
              </a:rPr>
              <a:t> forecastable.</a:t>
            </a:r>
            <a:endParaRPr sz="1200">
              <a:solidFill>
                <a:srgbClr val="444444"/>
              </a:solidFill>
              <a:highlight>
                <a:srgbClr val="FFFFFF"/>
              </a:highlight>
            </a:endParaRPr>
          </a:p>
          <a:p>
            <a:pPr marL="0" lvl="0" indent="0" algn="l" rtl="0">
              <a:spcBef>
                <a:spcPts val="0"/>
              </a:spcBef>
              <a:spcAft>
                <a:spcPts val="0"/>
              </a:spcAft>
              <a:buNone/>
            </a:pPr>
            <a:endParaRPr sz="1200">
              <a:solidFill>
                <a:srgbClr val="444444"/>
              </a:solidFill>
              <a:highlight>
                <a:srgbClr val="FFFFFF"/>
              </a:highlight>
            </a:endParaRPr>
          </a:p>
          <a:p>
            <a:pPr marL="0" lvl="0" indent="0" algn="l" rtl="0">
              <a:spcBef>
                <a:spcPts val="0"/>
              </a:spcBef>
              <a:spcAft>
                <a:spcPts val="0"/>
              </a:spcAft>
              <a:buNone/>
            </a:pPr>
            <a:r>
              <a:rPr lang="en" sz="1200">
                <a:solidFill>
                  <a:srgbClr val="444444"/>
                </a:solidFill>
                <a:highlight>
                  <a:srgbClr val="FFFFFF"/>
                </a:highlight>
              </a:rPr>
              <a:t>one of the most important tasks for these processes is estimating their parameters; for the  process, these are , , and . A basic approach is to find the quasi-maximum likelihood estimation (QMLE) estimates</a:t>
            </a:r>
            <a:endParaRPr sz="1200">
              <a:solidFill>
                <a:srgbClr val="444444"/>
              </a:solidFill>
              <a:highlight>
                <a:srgbClr val="FFFFFF"/>
              </a:highlight>
            </a:endParaRPr>
          </a:p>
          <a:p>
            <a:pPr marL="0" lvl="0" indent="0" algn="l" rtl="0">
              <a:spcBef>
                <a:spcPts val="0"/>
              </a:spcBef>
              <a:spcAft>
                <a:spcPts val="0"/>
              </a:spcAft>
              <a:buNone/>
            </a:pPr>
            <a:endParaRPr sz="1200">
              <a:solidFill>
                <a:srgbClr val="444444"/>
              </a:solidFill>
              <a:highlight>
                <a:srgbClr val="FFFFFF"/>
              </a:highlight>
            </a:endParaRPr>
          </a:p>
          <a:p>
            <a:pPr marL="0" lvl="0" indent="0" algn="l" rtl="0">
              <a:spcBef>
                <a:spcPts val="0"/>
              </a:spcBef>
              <a:spcAft>
                <a:spcPts val="0"/>
              </a:spcAft>
              <a:buNone/>
            </a:pPr>
            <a:r>
              <a:rPr lang="en" sz="1200">
                <a:solidFill>
                  <a:srgbClr val="444444"/>
                </a:solidFill>
                <a:highlight>
                  <a:srgbClr val="FFFFFF"/>
                </a:highlight>
              </a:rPr>
              <a:t>In QMLE, we work with the conditional distribution of error term</a:t>
            </a:r>
            <a:endParaRPr sz="1200">
              <a:solidFill>
                <a:srgbClr val="444444"/>
              </a:solidFill>
              <a:highlight>
                <a:srgbClr val="FFFFFF"/>
              </a:highlight>
            </a:endParaRPr>
          </a:p>
          <a:p>
            <a:pPr marL="0" lvl="0" indent="0" algn="l" rtl="0">
              <a:spcBef>
                <a:spcPts val="0"/>
              </a:spcBef>
              <a:spcAft>
                <a:spcPts val="0"/>
              </a:spcAft>
              <a:buNone/>
            </a:pPr>
            <a:endParaRPr sz="1200">
              <a:solidFill>
                <a:srgbClr val="444444"/>
              </a:solidFill>
              <a:highlight>
                <a:srgbClr val="FFFFFF"/>
              </a:highlight>
            </a:endParaRPr>
          </a:p>
          <a:p>
            <a:pPr marL="0" lvl="0" indent="0" algn="l" rtl="0">
              <a:spcBef>
                <a:spcPts val="0"/>
              </a:spcBef>
              <a:spcAft>
                <a:spcPts val="0"/>
              </a:spcAft>
              <a:buNone/>
            </a:pPr>
            <a:r>
              <a:rPr lang="en" sz="1200">
                <a:solidFill>
                  <a:srgbClr val="444444"/>
                </a:solidFill>
                <a:highlight>
                  <a:srgbClr val="FFFFFF"/>
                </a:highlight>
              </a:rPr>
              <a:t>To minimize the quasi-likelihood equation, there is no closed form solution for the parameters that minimize this quantity. This means that numerical optimization techniques must be applied to find the parameters</a:t>
            </a:r>
            <a:endParaRPr sz="1200">
              <a:solidFill>
                <a:srgbClr val="444444"/>
              </a:solidFill>
              <a:highlight>
                <a:srgbClr val="FFFFFF"/>
              </a:highlight>
            </a:endParaRPr>
          </a:p>
          <a:p>
            <a:pPr marL="0" lvl="0" indent="0" algn="l" rtl="0">
              <a:spcBef>
                <a:spcPts val="0"/>
              </a:spcBef>
              <a:spcAft>
                <a:spcPts val="0"/>
              </a:spcAft>
              <a:buNone/>
            </a:pPr>
            <a:endParaRPr sz="1200">
              <a:solidFill>
                <a:srgbClr val="444444"/>
              </a:solidFill>
              <a:highlight>
                <a:srgbClr val="FFFFFF"/>
              </a:highlight>
            </a:endParaRPr>
          </a:p>
          <a:p>
            <a:pPr marL="0" lvl="0" indent="0" algn="l" rtl="0">
              <a:spcBef>
                <a:spcPts val="0"/>
              </a:spcBef>
              <a:spcAft>
                <a:spcPts val="0"/>
              </a:spcAft>
              <a:buNone/>
            </a:pPr>
            <a:r>
              <a:rPr lang="en" sz="1200">
                <a:solidFill>
                  <a:srgbClr val="212529"/>
                </a:solidFill>
                <a:highlight>
                  <a:srgbClr val="FFFFFF"/>
                </a:highlight>
                <a:latin typeface="Roboto"/>
                <a:ea typeface="Roboto"/>
                <a:cs typeface="Roboto"/>
                <a:sym typeface="Roboto"/>
              </a:rPr>
              <a:t>We have chosen to use </a:t>
            </a:r>
            <a:r>
              <a:rPr lang="en" sz="1050">
                <a:solidFill>
                  <a:srgbClr val="E83E8C"/>
                </a:solidFill>
                <a:highlight>
                  <a:srgbClr val="FFFFFF"/>
                </a:highlight>
                <a:latin typeface="Courier New"/>
                <a:ea typeface="Courier New"/>
                <a:cs typeface="Courier New"/>
                <a:sym typeface="Courier New"/>
              </a:rPr>
              <a:t>hybrid</a:t>
            </a:r>
            <a:r>
              <a:rPr lang="en" sz="1200">
                <a:solidFill>
                  <a:srgbClr val="212529"/>
                </a:solidFill>
                <a:highlight>
                  <a:srgbClr val="FFFFFF"/>
                </a:highlight>
                <a:latin typeface="Roboto"/>
                <a:ea typeface="Roboto"/>
                <a:cs typeface="Roboto"/>
                <a:sym typeface="Roboto"/>
              </a:rPr>
              <a:t>, which tries different solvers in order to increase the likelihood of convergence</a:t>
            </a:r>
            <a:endParaRPr sz="1200">
              <a:solidFill>
                <a:srgbClr val="444444"/>
              </a:solidFill>
              <a:highlight>
                <a:srgbClr val="FFFFFF"/>
              </a:highlight>
            </a:endParaRPr>
          </a:p>
          <a:p>
            <a:pPr marL="0" lvl="0" indent="0" algn="l" rtl="0">
              <a:spcBef>
                <a:spcPts val="0"/>
              </a:spcBef>
              <a:spcAft>
                <a:spcPts val="0"/>
              </a:spcAft>
              <a:buNone/>
            </a:pPr>
            <a:endParaRPr sz="1200">
              <a:solidFill>
                <a:srgbClr val="444444"/>
              </a:solidFill>
              <a:highlight>
                <a:srgbClr val="FFFFFF"/>
              </a:highlight>
            </a:endParaRPr>
          </a:p>
          <a:p>
            <a:pPr marL="0" lvl="0" indent="0" algn="l" rtl="0">
              <a:spcBef>
                <a:spcPts val="0"/>
              </a:spcBef>
              <a:spcAft>
                <a:spcPts val="0"/>
              </a:spcAft>
              <a:buNone/>
            </a:pPr>
            <a:r>
              <a:rPr lang="en" sz="1200">
                <a:solidFill>
                  <a:srgbClr val="212529"/>
                </a:solidFill>
                <a:highlight>
                  <a:srgbClr val="FFFFFF"/>
                </a:highlight>
                <a:latin typeface="Roboto"/>
                <a:ea typeface="Roboto"/>
                <a:cs typeface="Roboto"/>
                <a:sym typeface="Roboto"/>
              </a:rPr>
              <a:t>If the GARCH model does not converge then we simply set the day to produce a "long" prediction, which is clearly a guess. However, if the model does converge then we output the date and tomorrow's prediction direction (+1 or -1) as a string at which point the loop is closed off.</a:t>
            </a:r>
            <a:endParaRPr sz="1200">
              <a:solidFill>
                <a:srgbClr val="444444"/>
              </a:solidFill>
              <a:highlight>
                <a:srgbClr val="FFFFFF"/>
              </a:highlight>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 parameters estimation in a/symmetric GARCH(1,1) model assuming normal distribution of returns is not that simple, i.e. it is difficult to solve it analytically. Maximum of the likelihood function can be founded by iteration procedure until no further increase can be found. Because the solutions of the numerical optimization are very sensitive to the initial values, GARCH(1,1) model starting parameters are defined. The number of iterations can be reduced using starting values close to the global maximum. </a:t>
            </a:r>
            <a:endParaRPr/>
          </a:p>
          <a:p>
            <a:pPr marL="0" lvl="0" indent="0" algn="l" rtl="0">
              <a:spcBef>
                <a:spcPts val="0"/>
              </a:spcBef>
              <a:spcAft>
                <a:spcPts val="0"/>
              </a:spcAft>
              <a:buNone/>
            </a:pPr>
            <a:endParaRPr/>
          </a:p>
          <a:p>
            <a:pPr marL="0" lvl="0" indent="0" algn="l" rtl="0">
              <a:spcBef>
                <a:spcPts val="0"/>
              </a:spcBef>
              <a:spcAft>
                <a:spcPts val="0"/>
              </a:spcAft>
              <a:buNone/>
            </a:pPr>
            <a:r>
              <a:rPr lang="en"/>
              <a:t>To investigate if local maximum is the global optimum we should use different starting values and observe whether convergence occurs at the same parameter values. </a:t>
            </a:r>
            <a:endParaRPr/>
          </a:p>
          <a:p>
            <a:pPr marL="0" lvl="0" indent="0" algn="l" rtl="0">
              <a:spcBef>
                <a:spcPts val="0"/>
              </a:spcBef>
              <a:spcAft>
                <a:spcPts val="0"/>
              </a:spcAft>
              <a:buNone/>
            </a:pPr>
            <a:endParaRPr/>
          </a:p>
          <a:p>
            <a:pPr marL="0" lvl="0" indent="0" algn="l" rtl="0">
              <a:spcBef>
                <a:spcPts val="0"/>
              </a:spcBef>
              <a:spcAft>
                <a:spcPts val="0"/>
              </a:spcAft>
              <a:buNone/>
            </a:pPr>
            <a:r>
              <a:rPr lang="en"/>
              <a:t> convergence problem may arise, because the more parameters in the model are entered the "flatter" the loglikelihood function becomes, and therefore the more difficult it is to maximize.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9c5444059_0_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9c5444059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5" y="0"/>
            <a:ext cx="9144000" cy="31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53" name="Google Shape;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p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6" name="Google Shape;26;p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5"/>
          <p:cNvSpPr txBox="1">
            <a:spLocks noGrp="1"/>
          </p:cNvSpPr>
          <p:nvPr>
            <p:ph type="body" idx="1"/>
          </p:nvPr>
        </p:nvSpPr>
        <p:spPr>
          <a:xfrm>
            <a:off x="311700" y="1468825"/>
            <a:ext cx="3999900" cy="30999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468825"/>
            <a:ext cx="3999900" cy="30999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w="19050" cap="flat" cmpd="sng">
            <a:solidFill>
              <a:schemeClr val="dk2"/>
            </a:solidFill>
            <a:prstDash val="lgDash"/>
            <a:round/>
            <a:headEnd type="none" w="sm" len="sm"/>
            <a:tailEnd type="none" w="sm" len="sm"/>
          </a:ln>
        </p:spPr>
      </p:cxnSp>
      <p:sp>
        <p:nvSpPr>
          <p:cNvPr id="35" name="Google Shape;35;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577200" cy="0"/>
          </a:xfrm>
          <a:prstGeom prst="straightConnector1">
            <a:avLst/>
          </a:prstGeom>
          <a:noFill/>
          <a:ln w="19050" cap="flat" cmpd="sng">
            <a:solidFill>
              <a:schemeClr val="dk1"/>
            </a:solidFill>
            <a:prstDash val="lgDash"/>
            <a:round/>
            <a:headEnd type="none" w="sm" len="sm"/>
            <a:tailEnd type="none" w="sm" len="sm"/>
          </a:ln>
        </p:spPr>
      </p:cxnSp>
      <p:sp>
        <p:nvSpPr>
          <p:cNvPr id="44" name="Google Shape;44;p9"/>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a:endParaRPr/>
          </a:p>
        </p:txBody>
      </p:sp>
      <p:sp>
        <p:nvSpPr>
          <p:cNvPr id="45" name="Google Shape;45;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S&amp;P 500 Prediction and Trading Strategy</a:t>
            </a:r>
            <a:endParaRPr/>
          </a:p>
        </p:txBody>
      </p:sp>
      <p:sp>
        <p:nvSpPr>
          <p:cNvPr id="63" name="Google Shape;63;p13"/>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Ahmed Bilal, Shu Bin, Ray Song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Buying and Selling Strategy</a:t>
            </a:r>
            <a:endParaRPr/>
          </a:p>
        </p:txBody>
      </p:sp>
      <p:sp>
        <p:nvSpPr>
          <p:cNvPr id="121" name="Google Shape;121;p22"/>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Calculate the ARIMA+GARCH returns by multiplying the forecast sign with the SP500 returns</a:t>
            </a:r>
            <a:endParaRPr/>
          </a:p>
          <a:p>
            <a:pPr marL="457200" lvl="0" indent="-342900" algn="l" rtl="0">
              <a:spcBef>
                <a:spcPts val="0"/>
              </a:spcBef>
              <a:spcAft>
                <a:spcPts val="0"/>
              </a:spcAft>
              <a:buSzPts val="1800"/>
              <a:buChar char="●"/>
            </a:pPr>
            <a:r>
              <a:rPr lang="en"/>
              <a:t>Plot equity curves with ARIMA+GARCH strategy versus the most common passive strategy: “Buy and Hold” strategy to compare with how the market moves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Rolling window = 500</a:t>
            </a:r>
            <a:endParaRPr dirty="0"/>
          </a:p>
        </p:txBody>
      </p:sp>
      <p:pic>
        <p:nvPicPr>
          <p:cNvPr id="127" name="Google Shape;127;p23"/>
          <p:cNvPicPr preferRelativeResize="0"/>
          <p:nvPr/>
        </p:nvPicPr>
        <p:blipFill>
          <a:blip r:embed="rId3">
            <a:alphaModFix/>
          </a:blip>
          <a:stretch>
            <a:fillRect/>
          </a:stretch>
        </p:blipFill>
        <p:spPr>
          <a:xfrm>
            <a:off x="1224755" y="1038586"/>
            <a:ext cx="6694489" cy="410491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Rolling window = 50</a:t>
            </a:r>
            <a:endParaRPr/>
          </a:p>
        </p:txBody>
      </p:sp>
      <p:sp>
        <p:nvSpPr>
          <p:cNvPr id="133" name="Google Shape;133;p2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34" name="Google Shape;134;p24"/>
          <p:cNvPicPr preferRelativeResize="0"/>
          <p:nvPr/>
        </p:nvPicPr>
        <p:blipFill>
          <a:blip r:embed="rId3">
            <a:alphaModFix/>
          </a:blip>
          <a:stretch>
            <a:fillRect/>
          </a:stretch>
        </p:blipFill>
        <p:spPr>
          <a:xfrm>
            <a:off x="1821618" y="1133512"/>
            <a:ext cx="5132076" cy="3770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Bollinger Bands</a:t>
            </a:r>
            <a:endParaRPr/>
          </a:p>
        </p:txBody>
      </p:sp>
      <p:sp>
        <p:nvSpPr>
          <p:cNvPr id="140" name="Google Shape;140;p25"/>
          <p:cNvSpPr txBox="1">
            <a:spLocks noGrp="1"/>
          </p:cNvSpPr>
          <p:nvPr>
            <p:ph type="body" idx="1"/>
          </p:nvPr>
        </p:nvSpPr>
        <p:spPr>
          <a:xfrm>
            <a:off x="5015900" y="1468825"/>
            <a:ext cx="38163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Arial"/>
                <a:ea typeface="Arial"/>
                <a:cs typeface="Arial"/>
                <a:sym typeface="Arial"/>
              </a:rPr>
              <a:t>A Bollinger Band is a technical analysis tool defined by a set of lines plotted two standard deviations (positively and negatively) away from a simple moving average (SMA) of the security price.</a:t>
            </a:r>
            <a:endParaRPr/>
          </a:p>
        </p:txBody>
      </p:sp>
      <p:pic>
        <p:nvPicPr>
          <p:cNvPr id="141" name="Google Shape;141;p25"/>
          <p:cNvPicPr preferRelativeResize="0"/>
          <p:nvPr/>
        </p:nvPicPr>
        <p:blipFill>
          <a:blip r:embed="rId3">
            <a:alphaModFix/>
          </a:blip>
          <a:stretch>
            <a:fillRect/>
          </a:stretch>
        </p:blipFill>
        <p:spPr>
          <a:xfrm>
            <a:off x="400050" y="1468825"/>
            <a:ext cx="3590925" cy="2562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Example</a:t>
            </a:r>
            <a:endParaRPr/>
          </a:p>
        </p:txBody>
      </p:sp>
      <p:sp>
        <p:nvSpPr>
          <p:cNvPr id="147" name="Google Shape;147;p26"/>
          <p:cNvSpPr txBox="1">
            <a:spLocks noGrp="1"/>
          </p:cNvSpPr>
          <p:nvPr>
            <p:ph type="body" idx="1"/>
          </p:nvPr>
        </p:nvSpPr>
        <p:spPr>
          <a:xfrm>
            <a:off x="4260075" y="1468825"/>
            <a:ext cx="45723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Arial"/>
                <a:ea typeface="Arial"/>
                <a:cs typeface="Arial"/>
                <a:sym typeface="Arial"/>
              </a:rPr>
              <a:t>Long when close price enters lower-band</a:t>
            </a:r>
            <a:endParaRPr>
              <a:solidFill>
                <a:srgbClr val="000000"/>
              </a:solidFill>
              <a:latin typeface="Arial"/>
              <a:ea typeface="Arial"/>
              <a:cs typeface="Arial"/>
              <a:sym typeface="Arial"/>
            </a:endParaRPr>
          </a:p>
          <a:p>
            <a:pPr marL="0" lvl="0" indent="0" algn="l" rtl="0">
              <a:spcBef>
                <a:spcPts val="0"/>
              </a:spcBef>
              <a:spcAft>
                <a:spcPts val="1600"/>
              </a:spcAft>
              <a:buNone/>
            </a:pPr>
            <a:r>
              <a:rPr lang="en">
                <a:solidFill>
                  <a:srgbClr val="000000"/>
                </a:solidFill>
                <a:latin typeface="Arial"/>
                <a:ea typeface="Arial"/>
                <a:cs typeface="Arial"/>
                <a:sym typeface="Arial"/>
              </a:rPr>
              <a:t>Short when open price enters upper-band</a:t>
            </a:r>
            <a:endParaRPr/>
          </a:p>
        </p:txBody>
      </p:sp>
      <p:pic>
        <p:nvPicPr>
          <p:cNvPr id="148" name="Google Shape;148;p26"/>
          <p:cNvPicPr preferRelativeResize="0"/>
          <p:nvPr/>
        </p:nvPicPr>
        <p:blipFill>
          <a:blip r:embed="rId3">
            <a:alphaModFix/>
          </a:blip>
          <a:stretch>
            <a:fillRect/>
          </a:stretch>
        </p:blipFill>
        <p:spPr>
          <a:xfrm>
            <a:off x="1075100" y="1468825"/>
            <a:ext cx="1752600" cy="3267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Parameters</a:t>
            </a:r>
            <a:endParaRPr/>
          </a:p>
        </p:txBody>
      </p:sp>
      <p:pic>
        <p:nvPicPr>
          <p:cNvPr id="154" name="Google Shape;154;p27"/>
          <p:cNvPicPr preferRelativeResize="0"/>
          <p:nvPr/>
        </p:nvPicPr>
        <p:blipFill>
          <a:blip r:embed="rId3">
            <a:alphaModFix/>
          </a:blip>
          <a:stretch>
            <a:fillRect/>
          </a:stretch>
        </p:blipFill>
        <p:spPr>
          <a:xfrm>
            <a:off x="1673825" y="1266825"/>
            <a:ext cx="5486400" cy="2609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Relative Strength Index</a:t>
            </a:r>
            <a:endParaRPr/>
          </a:p>
        </p:txBody>
      </p:sp>
      <p:pic>
        <p:nvPicPr>
          <p:cNvPr id="160" name="Google Shape;160;p28"/>
          <p:cNvPicPr preferRelativeResize="0"/>
          <p:nvPr/>
        </p:nvPicPr>
        <p:blipFill>
          <a:blip r:embed="rId3">
            <a:alphaModFix/>
          </a:blip>
          <a:stretch>
            <a:fillRect/>
          </a:stretch>
        </p:blipFill>
        <p:spPr>
          <a:xfrm>
            <a:off x="1081088" y="2063275"/>
            <a:ext cx="6981825" cy="1733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Relative Strength Index</a:t>
            </a:r>
            <a:endParaRPr/>
          </a:p>
        </p:txBody>
      </p:sp>
      <p:pic>
        <p:nvPicPr>
          <p:cNvPr id="166" name="Google Shape;166;p29"/>
          <p:cNvPicPr preferRelativeResize="0"/>
          <p:nvPr/>
        </p:nvPicPr>
        <p:blipFill>
          <a:blip r:embed="rId3">
            <a:alphaModFix/>
          </a:blip>
          <a:stretch>
            <a:fillRect/>
          </a:stretch>
        </p:blipFill>
        <p:spPr>
          <a:xfrm>
            <a:off x="1081075" y="1965125"/>
            <a:ext cx="6981825" cy="1552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Divergence</a:t>
            </a:r>
            <a:endParaRPr/>
          </a:p>
        </p:txBody>
      </p:sp>
      <p:sp>
        <p:nvSpPr>
          <p:cNvPr id="172" name="Google Shape;172;p30"/>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Indicators occurs when relative strength indicator moves in the opposite direction against the moving average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61354-DE56-4D72-9CC5-814A258A2C8C}"/>
              </a:ext>
            </a:extLst>
          </p:cNvPr>
          <p:cNvSpPr>
            <a:spLocks noGrp="1"/>
          </p:cNvSpPr>
          <p:nvPr>
            <p:ph type="title"/>
          </p:nvPr>
        </p:nvSpPr>
        <p:spPr/>
        <p:txBody>
          <a:bodyPr/>
          <a:lstStyle/>
          <a:p>
            <a:r>
              <a:rPr lang="en-US" dirty="0"/>
              <a:t>Linear Regression</a:t>
            </a:r>
          </a:p>
        </p:txBody>
      </p:sp>
      <p:sp>
        <p:nvSpPr>
          <p:cNvPr id="3" name="Text Placeholder 2">
            <a:extLst>
              <a:ext uri="{FF2B5EF4-FFF2-40B4-BE49-F238E27FC236}">
                <a16:creationId xmlns:a16="http://schemas.microsoft.com/office/drawing/2014/main" id="{2EECAFE6-B638-44CA-A26F-A8C8C116F173}"/>
              </a:ext>
            </a:extLst>
          </p:cNvPr>
          <p:cNvSpPr>
            <a:spLocks noGrp="1"/>
          </p:cNvSpPr>
          <p:nvPr>
            <p:ph type="body" idx="1"/>
          </p:nvPr>
        </p:nvSpPr>
        <p:spPr/>
        <p:txBody>
          <a:bodyPr/>
          <a:lstStyle/>
          <a:p>
            <a:r>
              <a:rPr lang="en-US" dirty="0"/>
              <a:t>Divergence indicators consist of two slopes, RSI and SMA</a:t>
            </a:r>
          </a:p>
          <a:p>
            <a:r>
              <a:rPr lang="en-US" dirty="0"/>
              <a:t>Instead of arbitrarily connecting the data points at the beginning and at the end of the window, a linear regression is used to obtain the slopes</a:t>
            </a:r>
          </a:p>
          <a:p>
            <a:endParaRPr lang="en-US" dirty="0"/>
          </a:p>
          <a:p>
            <a:endParaRPr lang="en-US" dirty="0"/>
          </a:p>
        </p:txBody>
      </p:sp>
    </p:spTree>
    <p:extLst>
      <p:ext uri="{BB962C8B-B14F-4D97-AF65-F5344CB8AC3E}">
        <p14:creationId xmlns:p14="http://schemas.microsoft.com/office/powerpoint/2010/main" val="1906584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 the Last Episode</a:t>
            </a:r>
            <a:endParaRPr dirty="0"/>
          </a:p>
        </p:txBody>
      </p:sp>
      <p:sp>
        <p:nvSpPr>
          <p:cNvPr id="69" name="Google Shape;69;p1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Attempted classic ARIMA models</a:t>
            </a:r>
          </a:p>
          <a:p>
            <a:pPr lvl="1" indent="-342900">
              <a:spcBef>
                <a:spcPts val="0"/>
              </a:spcBef>
              <a:buSzPts val="1800"/>
              <a:buChar char="●"/>
            </a:pPr>
            <a:r>
              <a:rPr lang="en" dirty="0"/>
              <a:t>Exhibits heteroskedasticity</a:t>
            </a:r>
            <a:endParaRPr dirty="0"/>
          </a:p>
          <a:p>
            <a:pPr marL="457200" lvl="0" indent="-342900" algn="l" rtl="0">
              <a:spcBef>
                <a:spcPts val="0"/>
              </a:spcBef>
              <a:spcAft>
                <a:spcPts val="0"/>
              </a:spcAft>
              <a:buSzPts val="1800"/>
              <a:buChar char="●"/>
            </a:pPr>
            <a:r>
              <a:rPr lang="en" dirty="0"/>
              <a:t>GARCH model good fit</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02C50-52D7-4E4C-96BE-243667F6E139}"/>
              </a:ext>
            </a:extLst>
          </p:cNvPr>
          <p:cNvSpPr>
            <a:spLocks noGrp="1"/>
          </p:cNvSpPr>
          <p:nvPr>
            <p:ph type="title"/>
          </p:nvPr>
        </p:nvSpPr>
        <p:spPr/>
        <p:txBody>
          <a:bodyPr/>
          <a:lstStyle/>
          <a:p>
            <a:r>
              <a:rPr lang="en-US" dirty="0"/>
              <a:t>Results</a:t>
            </a:r>
          </a:p>
        </p:txBody>
      </p:sp>
      <p:pic>
        <p:nvPicPr>
          <p:cNvPr id="5" name="Picture 4" descr="A close up of a map&#10;&#10;Description automatically generated">
            <a:extLst>
              <a:ext uri="{FF2B5EF4-FFF2-40B4-BE49-F238E27FC236}">
                <a16:creationId xmlns:a16="http://schemas.microsoft.com/office/drawing/2014/main" id="{BA2EB89E-4DFF-0D4F-ADFE-DE88E10727BA}"/>
              </a:ext>
            </a:extLst>
          </p:cNvPr>
          <p:cNvPicPr>
            <a:picLocks noChangeAspect="1"/>
          </p:cNvPicPr>
          <p:nvPr/>
        </p:nvPicPr>
        <p:blipFill>
          <a:blip r:embed="rId2"/>
          <a:stretch>
            <a:fillRect/>
          </a:stretch>
        </p:blipFill>
        <p:spPr>
          <a:xfrm>
            <a:off x="623399" y="1515829"/>
            <a:ext cx="7739743" cy="2480192"/>
          </a:xfrm>
          <a:prstGeom prst="rect">
            <a:avLst/>
          </a:prstGeom>
        </p:spPr>
      </p:pic>
    </p:spTree>
    <p:extLst>
      <p:ext uri="{BB962C8B-B14F-4D97-AF65-F5344CB8AC3E}">
        <p14:creationId xmlns:p14="http://schemas.microsoft.com/office/powerpoint/2010/main" val="4241316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797F3-7A4D-1344-A1EA-84ED6F0450A6}"/>
              </a:ext>
            </a:extLst>
          </p:cNvPr>
          <p:cNvSpPr>
            <a:spLocks noGrp="1"/>
          </p:cNvSpPr>
          <p:nvPr>
            <p:ph type="title"/>
          </p:nvPr>
        </p:nvSpPr>
        <p:spPr/>
        <p:txBody>
          <a:bodyPr/>
          <a:lstStyle/>
          <a:p>
            <a:r>
              <a:rPr lang="en-US" dirty="0"/>
              <a:t>Lasso Regression</a:t>
            </a:r>
          </a:p>
        </p:txBody>
      </p:sp>
      <p:pic>
        <p:nvPicPr>
          <p:cNvPr id="5" name="Picture 4" descr="A close up of a logo&#10;&#10;Description automatically generated">
            <a:extLst>
              <a:ext uri="{FF2B5EF4-FFF2-40B4-BE49-F238E27FC236}">
                <a16:creationId xmlns:a16="http://schemas.microsoft.com/office/drawing/2014/main" id="{D53A4669-03B1-A34D-B223-A14A7572AFC7}"/>
              </a:ext>
            </a:extLst>
          </p:cNvPr>
          <p:cNvPicPr>
            <a:picLocks noChangeAspect="1"/>
          </p:cNvPicPr>
          <p:nvPr/>
        </p:nvPicPr>
        <p:blipFill>
          <a:blip r:embed="rId2"/>
          <a:stretch>
            <a:fillRect/>
          </a:stretch>
        </p:blipFill>
        <p:spPr>
          <a:xfrm>
            <a:off x="311700" y="2571750"/>
            <a:ext cx="6584304" cy="1175045"/>
          </a:xfrm>
          <a:prstGeom prst="rect">
            <a:avLst/>
          </a:prstGeom>
        </p:spPr>
      </p:pic>
      <p:sp>
        <p:nvSpPr>
          <p:cNvPr id="6" name="Text Placeholder 2">
            <a:extLst>
              <a:ext uri="{FF2B5EF4-FFF2-40B4-BE49-F238E27FC236}">
                <a16:creationId xmlns:a16="http://schemas.microsoft.com/office/drawing/2014/main" id="{9C94602D-606D-AB45-BAF6-4BEFB88F0B89}"/>
              </a:ext>
            </a:extLst>
          </p:cNvPr>
          <p:cNvSpPr>
            <a:spLocks noGrp="1"/>
          </p:cNvSpPr>
          <p:nvPr>
            <p:ph type="body" idx="1"/>
          </p:nvPr>
        </p:nvSpPr>
        <p:spPr>
          <a:xfrm>
            <a:off x="311700" y="1468825"/>
            <a:ext cx="8520600" cy="3099900"/>
          </a:xfrm>
        </p:spPr>
        <p:txBody>
          <a:bodyPr/>
          <a:lstStyle/>
          <a:p>
            <a:r>
              <a:rPr lang="en-US" dirty="0"/>
              <a:t>L1 Regularization</a:t>
            </a:r>
          </a:p>
          <a:p>
            <a:r>
              <a:rPr lang="en-US" dirty="0"/>
              <a:t>Selection Model</a:t>
            </a:r>
          </a:p>
        </p:txBody>
      </p:sp>
    </p:spTree>
    <p:extLst>
      <p:ext uri="{BB962C8B-B14F-4D97-AF65-F5344CB8AC3E}">
        <p14:creationId xmlns:p14="http://schemas.microsoft.com/office/powerpoint/2010/main" val="2254517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Lasso - Meta Strategy</a:t>
            </a:r>
            <a:endParaRPr/>
          </a:p>
        </p:txBody>
      </p:sp>
      <p:sp>
        <p:nvSpPr>
          <p:cNvPr id="178" name="Google Shape;178;p31"/>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Inputs: estimates and returns</a:t>
            </a:r>
          </a:p>
          <a:p>
            <a:pPr marL="0" lvl="0" indent="0" algn="l" rtl="0">
              <a:spcBef>
                <a:spcPts val="0"/>
              </a:spcBef>
              <a:spcAft>
                <a:spcPts val="1600"/>
              </a:spcAft>
              <a:buNone/>
            </a:pPr>
            <a:r>
              <a:rPr lang="en-US" dirty="0"/>
              <a:t>Outputs: Weights of different strategies</a:t>
            </a:r>
          </a:p>
          <a:p>
            <a:pPr marL="0" lvl="0" indent="0" algn="l" rtl="0">
              <a:spcBef>
                <a:spcPts val="0"/>
              </a:spcBef>
              <a:spcAft>
                <a:spcPts val="1600"/>
              </a:spcAft>
              <a:buNone/>
            </a:pPr>
            <a:r>
              <a:rPr lang="en-US" dirty="0"/>
              <a:t>Compare Equal Weighted Strategies to Weighted According to Estimates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New Strategies</a:t>
            </a:r>
            <a:endParaRPr/>
          </a:p>
        </p:txBody>
      </p:sp>
      <p:sp>
        <p:nvSpPr>
          <p:cNvPr id="75" name="Google Shape;75;p15"/>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Rolling Window ARIMA+GARCH model</a:t>
            </a:r>
            <a:endParaRPr/>
          </a:p>
          <a:p>
            <a:pPr marL="457200" lvl="0" indent="-342900" algn="l" rtl="0">
              <a:spcBef>
                <a:spcPts val="0"/>
              </a:spcBef>
              <a:spcAft>
                <a:spcPts val="0"/>
              </a:spcAft>
              <a:buSzPts val="1800"/>
              <a:buChar char="●"/>
            </a:pPr>
            <a:r>
              <a:rPr lang="en"/>
              <a:t>Bollinger Bands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New Strategy</a:t>
            </a:r>
            <a:endParaRPr/>
          </a:p>
        </p:txBody>
      </p:sp>
      <p:sp>
        <p:nvSpPr>
          <p:cNvPr id="81" name="Google Shape;81;p16"/>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ARIMA+GARCH model for each datapoint</a:t>
            </a:r>
            <a:endParaRPr/>
          </a:p>
          <a:p>
            <a:pPr marL="914400" lvl="1" indent="-317500" algn="l" rtl="0">
              <a:spcBef>
                <a:spcPts val="0"/>
              </a:spcBef>
              <a:spcAft>
                <a:spcPts val="0"/>
              </a:spcAft>
              <a:buSzPts val="1400"/>
              <a:buChar char="○"/>
            </a:pPr>
            <a:r>
              <a:rPr lang="en"/>
              <a:t>Provides more accurate prediction and better trading strategy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treatment	</a:t>
            </a:r>
            <a:endParaRPr/>
          </a:p>
        </p:txBody>
      </p:sp>
      <p:sp>
        <p:nvSpPr>
          <p:cNvPr id="87" name="Google Shape;87;p17"/>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S&amp;P 500 Closing Price</a:t>
            </a:r>
            <a:endParaRPr/>
          </a:p>
          <a:p>
            <a:pPr marL="457200" lvl="0" indent="-342900" algn="l" rtl="0">
              <a:spcBef>
                <a:spcPts val="0"/>
              </a:spcBef>
              <a:spcAft>
                <a:spcPts val="0"/>
              </a:spcAft>
              <a:buSzPts val="1800"/>
              <a:buChar char="●"/>
            </a:pPr>
            <a:r>
              <a:rPr lang="en"/>
              <a:t>Take logarithm</a:t>
            </a:r>
            <a:endParaRPr/>
          </a:p>
          <a:p>
            <a:pPr marL="457200" lvl="0" indent="-342900" algn="l" rtl="0">
              <a:spcBef>
                <a:spcPts val="0"/>
              </a:spcBef>
              <a:spcAft>
                <a:spcPts val="0"/>
              </a:spcAft>
              <a:buSzPts val="1800"/>
              <a:buChar char="●"/>
            </a:pPr>
            <a:r>
              <a:rPr lang="en"/>
              <a:t>Take first difference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Rolling Window Strategy</a:t>
            </a:r>
            <a:endParaRPr/>
          </a:p>
        </p:txBody>
      </p:sp>
      <p:sp>
        <p:nvSpPr>
          <p:cNvPr id="93" name="Google Shape;93;p18"/>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An arbitrary parameter: W</a:t>
            </a:r>
            <a:endParaRPr/>
          </a:p>
          <a:p>
            <a:pPr marL="457200" lvl="0" indent="0" algn="l" rtl="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For each data point in rolling window, w:</a:t>
            </a:r>
            <a:endParaRPr/>
          </a:p>
        </p:txBody>
      </p:sp>
      <p:sp>
        <p:nvSpPr>
          <p:cNvPr id="99" name="Google Shape;99;p19"/>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Models.list = []</a:t>
            </a:r>
            <a:endParaRPr/>
          </a:p>
          <a:p>
            <a:pPr marL="0" lvl="0" indent="0" algn="l" rtl="0">
              <a:lnSpc>
                <a:spcPct val="100000"/>
              </a:lnSpc>
              <a:spcBef>
                <a:spcPts val="0"/>
              </a:spcBef>
              <a:spcAft>
                <a:spcPts val="0"/>
              </a:spcAft>
              <a:buNone/>
            </a:pPr>
            <a:r>
              <a:rPr lang="en"/>
              <a:t>For (p in 0:5) for (q in 0:5){</a:t>
            </a:r>
            <a:endParaRPr/>
          </a:p>
          <a:p>
            <a:pPr marL="0" lvl="0" indent="0" algn="l" rtl="0">
              <a:lnSpc>
                <a:spcPct val="100000"/>
              </a:lnSpc>
              <a:spcBef>
                <a:spcPts val="0"/>
              </a:spcBef>
              <a:spcAft>
                <a:spcPts val="0"/>
              </a:spcAft>
              <a:buNone/>
            </a:pPr>
            <a:r>
              <a:rPr lang="en"/>
              <a:t>	Current.model = fit ARIMA(p, 0, q)</a:t>
            </a:r>
            <a:endParaRPr/>
          </a:p>
          <a:p>
            <a:pPr marL="0" lvl="0" indent="0" algn="l" rtl="0">
              <a:lnSpc>
                <a:spcPct val="100000"/>
              </a:lnSpc>
              <a:spcBef>
                <a:spcPts val="0"/>
              </a:spcBef>
              <a:spcAft>
                <a:spcPts val="0"/>
              </a:spcAft>
              <a:buNone/>
            </a:pPr>
            <a:r>
              <a:rPr lang="en"/>
              <a:t>	Models.list += Current.model</a:t>
            </a:r>
            <a:endParaRPr/>
          </a:p>
          <a:p>
            <a:pPr marL="0" lvl="0" indent="0" algn="l" rtl="0">
              <a:lnSpc>
                <a:spcPct val="100000"/>
              </a:lnSpc>
              <a:spcBef>
                <a:spcPts val="0"/>
              </a:spcBef>
              <a:spcAft>
                <a:spcPts val="0"/>
              </a:spcAft>
              <a:buNone/>
            </a:pPr>
            <a:r>
              <a:rPr lang="en"/>
              <a:t>}</a:t>
            </a:r>
            <a:endParaRPr/>
          </a:p>
          <a:p>
            <a:pPr marL="0" lvl="0" indent="0" algn="l" rtl="0">
              <a:spcBef>
                <a:spcPts val="0"/>
              </a:spcBef>
              <a:spcAft>
                <a:spcPts val="0"/>
              </a:spcAft>
              <a:buNone/>
            </a:pPr>
            <a:r>
              <a:rPr lang="en"/>
              <a:t>For model in Models.list{</a:t>
            </a:r>
            <a:endParaRPr/>
          </a:p>
          <a:p>
            <a:pPr marL="0" lvl="0" indent="0" algn="l" rtl="0">
              <a:spcBef>
                <a:spcPts val="0"/>
              </a:spcBef>
              <a:spcAft>
                <a:spcPts val="0"/>
              </a:spcAft>
              <a:buNone/>
            </a:pPr>
            <a:r>
              <a:rPr lang="en"/>
              <a:t>	If model has lowest AIC{</a:t>
            </a:r>
            <a:endParaRPr/>
          </a:p>
          <a:p>
            <a:pPr marL="0" lvl="0" indent="0" algn="l" rtl="0">
              <a:spcBef>
                <a:spcPts val="0"/>
              </a:spcBef>
              <a:spcAft>
                <a:spcPts val="0"/>
              </a:spcAft>
              <a:buNone/>
            </a:pPr>
            <a:r>
              <a:rPr lang="en"/>
              <a:t>		Final.model = model</a:t>
            </a:r>
            <a:endParaRPr/>
          </a:p>
          <a:p>
            <a:pPr marL="457200" lvl="0" indent="0" algn="l" rtl="0">
              <a:spcBef>
                <a:spcPts val="0"/>
              </a:spcBef>
              <a:spcAft>
                <a:spcPts val="0"/>
              </a:spcAft>
              <a:buNone/>
            </a:pPr>
            <a:r>
              <a:rPr lang="en"/>
              <a:t>}</a:t>
            </a:r>
            <a:endParaRPr/>
          </a:p>
          <a:p>
            <a:pPr marL="0" lvl="0" indent="0" algn="l" rtl="0">
              <a:spcBef>
                <a:spcPts val="0"/>
              </a:spcBef>
              <a:spcAft>
                <a:spcPts val="0"/>
              </a:spcAft>
              <a:buNone/>
            </a:pPr>
            <a:r>
              <a:rPr lang="en"/>
              <a:t>}</a:t>
            </a:r>
            <a:endParaRPr/>
          </a:p>
          <a:p>
            <a:pPr marL="0" lvl="0" indent="0" algn="l" rtl="0">
              <a:spcBef>
                <a:spcPts val="0"/>
              </a:spcBef>
              <a:spcAft>
                <a:spcPts val="0"/>
              </a:spcAft>
              <a:buNone/>
            </a:pPr>
            <a:r>
              <a:rPr lang="en"/>
              <a:t>Return final.model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Fitting a GARCH(1,1) model</a:t>
            </a:r>
            <a:endParaRPr/>
          </a:p>
        </p:txBody>
      </p:sp>
      <p:sp>
        <p:nvSpPr>
          <p:cNvPr id="105" name="Google Shape;105;p20"/>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After applying the ARIMA model, we use the variance of the error terms from the model fit</a:t>
            </a:r>
            <a:endParaRPr/>
          </a:p>
          <a:p>
            <a:pPr marL="457200" lvl="0" indent="-342900" algn="l" rtl="0">
              <a:spcBef>
                <a:spcPts val="0"/>
              </a:spcBef>
              <a:spcAft>
                <a:spcPts val="0"/>
              </a:spcAft>
              <a:buSzPts val="1800"/>
              <a:buChar char="●"/>
            </a:pPr>
            <a:r>
              <a:rPr lang="en"/>
              <a:t>From our midterm project, we determined the best GARCH fit was (1,1)for error term variance</a:t>
            </a:r>
            <a:endParaRPr/>
          </a:p>
          <a:p>
            <a:pPr marL="457200" lvl="0" indent="-342900" algn="l" rtl="0">
              <a:spcBef>
                <a:spcPts val="0"/>
              </a:spcBef>
              <a:spcAft>
                <a:spcPts val="0"/>
              </a:spcAft>
              <a:buSzPts val="1800"/>
              <a:buChar char="●"/>
            </a:pPr>
            <a:r>
              <a:rPr lang="en"/>
              <a:t>Use numerical optimization to find the minimum value of the quasi-likelihood equation</a:t>
            </a:r>
            <a:endParaRPr/>
          </a:p>
          <a:p>
            <a:pPr marL="457200" lvl="0" indent="-342900" algn="l" rtl="0">
              <a:spcBef>
                <a:spcPts val="0"/>
              </a:spcBef>
              <a:spcAft>
                <a:spcPts val="0"/>
              </a:spcAft>
              <a:buSzPts val="1800"/>
              <a:buChar char="●"/>
            </a:pPr>
            <a:r>
              <a:rPr lang="en"/>
              <a:t>GARCH(1,1) convergence problem</a:t>
            </a:r>
            <a:endParaRPr/>
          </a:p>
          <a:p>
            <a:pPr marL="457200" lvl="0" indent="0" algn="l" rtl="0">
              <a:spcBef>
                <a:spcPts val="1600"/>
              </a:spcBef>
              <a:spcAft>
                <a:spcPts val="0"/>
              </a:spcAft>
              <a:buNone/>
            </a:pPr>
            <a:endParaRPr/>
          </a:p>
          <a:p>
            <a:pPr marL="457200" lvl="0" indent="0" algn="l" rtl="0">
              <a:spcBef>
                <a:spcPts val="1600"/>
              </a:spcBef>
              <a:spcAft>
                <a:spcPts val="1600"/>
              </a:spcAft>
              <a:buNone/>
            </a:pPr>
            <a:endParaRPr/>
          </a:p>
        </p:txBody>
      </p:sp>
      <p:pic>
        <p:nvPicPr>
          <p:cNvPr id="106" name="Google Shape;106;p20" descr="\text{GARCH}(1,1)" title="\text{GARCH}(1,1)"/>
          <p:cNvPicPr preferRelativeResize="0"/>
          <p:nvPr/>
        </p:nvPicPr>
        <p:blipFill>
          <a:blip r:embed="rId3">
            <a:alphaModFix/>
          </a:blip>
          <a:stretch>
            <a:fillRect/>
          </a:stretch>
        </p:blipFill>
        <p:spPr>
          <a:xfrm>
            <a:off x="4235648" y="4184423"/>
            <a:ext cx="1408227" cy="266825"/>
          </a:xfrm>
          <a:prstGeom prst="rect">
            <a:avLst/>
          </a:prstGeom>
          <a:noFill/>
          <a:ln>
            <a:noFill/>
          </a:ln>
        </p:spPr>
      </p:pic>
      <p:pic>
        <p:nvPicPr>
          <p:cNvPr id="107" name="Google Shape;107;p20" descr="\omega" title="\omega"/>
          <p:cNvPicPr preferRelativeResize="0"/>
          <p:nvPr/>
        </p:nvPicPr>
        <p:blipFill>
          <a:blip r:embed="rId4">
            <a:alphaModFix/>
          </a:blip>
          <a:stretch>
            <a:fillRect/>
          </a:stretch>
        </p:blipFill>
        <p:spPr>
          <a:xfrm>
            <a:off x="3791295" y="4265947"/>
            <a:ext cx="148234" cy="103765"/>
          </a:xfrm>
          <a:prstGeom prst="rect">
            <a:avLst/>
          </a:prstGeom>
          <a:noFill/>
          <a:ln>
            <a:noFill/>
          </a:ln>
        </p:spPr>
      </p:pic>
      <p:pic>
        <p:nvPicPr>
          <p:cNvPr id="108" name="Google Shape;108;p20" descr="\alpha" title="\alpha"/>
          <p:cNvPicPr preferRelativeResize="0"/>
          <p:nvPr/>
        </p:nvPicPr>
        <p:blipFill>
          <a:blip r:embed="rId5">
            <a:alphaModFix/>
          </a:blip>
          <a:stretch>
            <a:fillRect/>
          </a:stretch>
        </p:blipFill>
        <p:spPr>
          <a:xfrm>
            <a:off x="3431798" y="4265947"/>
            <a:ext cx="148234" cy="103765"/>
          </a:xfrm>
          <a:prstGeom prst="rect">
            <a:avLst/>
          </a:prstGeom>
          <a:noFill/>
          <a:ln>
            <a:noFill/>
          </a:ln>
        </p:spPr>
      </p:pic>
      <p:pic>
        <p:nvPicPr>
          <p:cNvPr id="109" name="Google Shape;109;p20" descr="\beta" title="\beta"/>
          <p:cNvPicPr preferRelativeResize="0"/>
          <p:nvPr/>
        </p:nvPicPr>
        <p:blipFill>
          <a:blip r:embed="rId6">
            <a:alphaModFix/>
          </a:blip>
          <a:stretch>
            <a:fillRect/>
          </a:stretch>
        </p:blipFill>
        <p:spPr>
          <a:xfrm>
            <a:off x="3072300" y="4214065"/>
            <a:ext cx="148234" cy="20753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GARCH (1,1) pseudo code</a:t>
            </a:r>
            <a:endParaRPr/>
          </a:p>
        </p:txBody>
      </p:sp>
      <p:sp>
        <p:nvSpPr>
          <p:cNvPr id="115" name="Google Shape;115;p21"/>
          <p:cNvSpPr txBox="1">
            <a:spLocks noGrp="1"/>
          </p:cNvSpPr>
          <p:nvPr>
            <p:ph type="body" idx="1"/>
          </p:nvPr>
        </p:nvSpPr>
        <p:spPr>
          <a:xfrm>
            <a:off x="367175" y="1457750"/>
            <a:ext cx="8520600" cy="193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t>&gt;     chose_specification = ugarchspec(</a:t>
            </a:r>
            <a:endParaRPr sz="900"/>
          </a:p>
          <a:p>
            <a:pPr marL="0" lvl="0" indent="0" algn="l" rtl="0">
              <a:spcBef>
                <a:spcPts val="1600"/>
              </a:spcBef>
              <a:spcAft>
                <a:spcPts val="0"/>
              </a:spcAft>
              <a:buNone/>
            </a:pPr>
            <a:r>
              <a:rPr lang="en" sz="900"/>
              <a:t>&gt;                 var_model=list(garchOrder=c(1,1))</a:t>
            </a:r>
            <a:endParaRPr sz="900"/>
          </a:p>
          <a:p>
            <a:pPr marL="0" lvl="0" indent="0" algn="l" rtl="0">
              <a:spcBef>
                <a:spcPts val="1600"/>
              </a:spcBef>
              <a:spcAft>
                <a:spcPts val="0"/>
              </a:spcAft>
              <a:buNone/>
            </a:pPr>
            <a:r>
              <a:rPr lang="en" sz="900"/>
              <a:t>&gt;                 mean.model=list(arimaOrder=c(ARIMA model chosen from before))</a:t>
            </a:r>
            <a:endParaRPr sz="900"/>
          </a:p>
          <a:p>
            <a:pPr marL="0" lvl="0" indent="0" algn="l" rtl="0">
              <a:spcBef>
                <a:spcPts val="1600"/>
              </a:spcBef>
              <a:spcAft>
                <a:spcPts val="0"/>
              </a:spcAft>
              <a:buNone/>
            </a:pPr>
            <a:r>
              <a:rPr lang="en" sz="900"/>
              <a:t>&gt;     fit = tryCatch(</a:t>
            </a:r>
            <a:endParaRPr sz="900"/>
          </a:p>
          <a:p>
            <a:pPr marL="0" lvl="0" indent="0" algn="l" rtl="0">
              <a:spcBef>
                <a:spcPts val="1600"/>
              </a:spcBef>
              <a:spcAft>
                <a:spcPts val="0"/>
              </a:spcAft>
              <a:buNone/>
            </a:pPr>
            <a:r>
              <a:rPr lang="en" sz="900"/>
              <a:t>&gt;       ugarchfit(</a:t>
            </a:r>
            <a:endParaRPr sz="900"/>
          </a:p>
          <a:p>
            <a:pPr marL="0" lvl="0" indent="0" algn="l" rtl="0">
              <a:spcBef>
                <a:spcPts val="1600"/>
              </a:spcBef>
              <a:spcAft>
                <a:spcPts val="0"/>
              </a:spcAft>
              <a:buNone/>
            </a:pPr>
            <a:r>
              <a:rPr lang="en" sz="900"/>
              <a:t>&gt;         spec, sp500Returns, solver = 'numericaL_solution_hybrid'</a:t>
            </a:r>
            <a:endParaRPr sz="900"/>
          </a:p>
          <a:p>
            <a:pPr marL="0" lvl="0" indent="0" algn="l" rtl="0">
              <a:spcBef>
                <a:spcPts val="1600"/>
              </a:spcBef>
              <a:spcAft>
                <a:spcPts val="0"/>
              </a:spcAft>
              <a:buNone/>
            </a:pPr>
            <a:r>
              <a:rPr lang="en" sz="900"/>
              <a:t>&gt;        If does not converge: error=function(e) e, chose strategy ‘long’; otherwise save tomorrow’s prediction: +1/-1 </a:t>
            </a:r>
            <a:endParaRPr sz="900"/>
          </a:p>
          <a:p>
            <a:pPr marL="0" lvl="0" indent="0" algn="l" rtl="0">
              <a:spcBef>
                <a:spcPts val="1600"/>
              </a:spcBef>
              <a:spcAft>
                <a:spcPts val="0"/>
              </a:spcAft>
              <a:buNone/>
            </a:pPr>
            <a:endParaRPr sz="900"/>
          </a:p>
          <a:p>
            <a:pPr marL="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1264</Words>
  <Application>Microsoft Office PowerPoint</Application>
  <PresentationFormat>On-screen Show (16:9)</PresentationFormat>
  <Paragraphs>115</Paragraphs>
  <Slides>22</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Source Code Pro</vt:lpstr>
      <vt:lpstr>Roboto</vt:lpstr>
      <vt:lpstr>Oswald</vt:lpstr>
      <vt:lpstr>Courier New</vt:lpstr>
      <vt:lpstr>Arial</vt:lpstr>
      <vt:lpstr>Modern Writer</vt:lpstr>
      <vt:lpstr>S&amp;P 500 Prediction and Trading Strategy</vt:lpstr>
      <vt:lpstr>In the Last Episode</vt:lpstr>
      <vt:lpstr>New Strategies</vt:lpstr>
      <vt:lpstr>New Strategy</vt:lpstr>
      <vt:lpstr>Data treatment </vt:lpstr>
      <vt:lpstr>Rolling Window Strategy</vt:lpstr>
      <vt:lpstr>For each data point in rolling window, w:</vt:lpstr>
      <vt:lpstr>Fitting a GARCH(1,1) model</vt:lpstr>
      <vt:lpstr>GARCH (1,1) pseudo code</vt:lpstr>
      <vt:lpstr>Buying and Selling Strategy</vt:lpstr>
      <vt:lpstr>Rolling window = 500</vt:lpstr>
      <vt:lpstr>Rolling window = 50</vt:lpstr>
      <vt:lpstr>Bollinger Bands</vt:lpstr>
      <vt:lpstr>Example</vt:lpstr>
      <vt:lpstr>Parameters</vt:lpstr>
      <vt:lpstr>Relative Strength Index</vt:lpstr>
      <vt:lpstr>Relative Strength Index</vt:lpstr>
      <vt:lpstr>Divergence</vt:lpstr>
      <vt:lpstr>Linear Regression</vt:lpstr>
      <vt:lpstr>Results</vt:lpstr>
      <vt:lpstr>Lasso Regression</vt:lpstr>
      <vt:lpstr>Lasso - Meta Strategy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S&amp;P 500 Prediction and Trading Strategy</dc:title>
  <cp:lastModifiedBy>Shu Bin</cp:lastModifiedBy>
  <cp:revision>8</cp:revision>
  <dcterms:modified xsi:type="dcterms:W3CDTF">2019-05-07T03:08:56Z</dcterms:modified>
</cp:coreProperties>
</file>