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1309350" cx="20104100"/>
  <p:notesSz cx="20104100" cy="1130935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50">
                <a:solidFill>
                  <a:srgbClr val="001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50">
                <a:solidFill>
                  <a:srgbClr val="001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FF1F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50">
                <a:solidFill>
                  <a:srgbClr val="001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FF1F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50">
                <a:solidFill>
                  <a:srgbClr val="001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5812135" cy="2345690"/>
          </a:xfrm>
          <a:custGeom>
            <a:rect b="b" l="l" r="r" t="t"/>
            <a:pathLst>
              <a:path extrusionOk="0" h="2345690" w="15812135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14425829" y="0"/>
            <a:ext cx="3484879" cy="2345690"/>
          </a:xfrm>
          <a:custGeom>
            <a:rect b="b" l="l" r="r" t="t"/>
            <a:pathLst>
              <a:path extrusionOk="0" h="2345690" w="348488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6555680" y="0"/>
            <a:ext cx="3549015" cy="2345690"/>
          </a:xfrm>
          <a:custGeom>
            <a:rect b="b" l="l" r="r" t="t"/>
            <a:pathLst>
              <a:path extrusionOk="0" h="2345690" w="3549015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115629" y="706337"/>
            <a:ext cx="1255393" cy="117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50" u="none" cap="none" strike="noStrike">
                <a:solidFill>
                  <a:srgbClr val="001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FF1F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6.jpg"/><Relationship Id="rId6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>
            <a:off x="217151" y="199308"/>
            <a:ext cx="20104476" cy="11309350"/>
            <a:chOff x="0" y="1"/>
            <a:chExt cx="20104476" cy="11290300"/>
          </a:xfrm>
        </p:grpSpPr>
        <p:pic>
          <p:nvPicPr>
            <p:cNvPr id="52" name="Google Shape;5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667796"/>
              <a:ext cx="11475985" cy="3724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7"/>
            <p:cNvSpPr/>
            <p:nvPr/>
          </p:nvSpPr>
          <p:spPr>
            <a:xfrm>
              <a:off x="8147327" y="18763"/>
              <a:ext cx="10095230" cy="11271250"/>
            </a:xfrm>
            <a:custGeom>
              <a:rect b="b" l="l" r="r" t="t"/>
              <a:pathLst>
                <a:path extrusionOk="0" h="11271250" w="1009523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141076" y="1"/>
              <a:ext cx="11963400" cy="11290300"/>
            </a:xfrm>
            <a:custGeom>
              <a:rect b="b" l="l" r="r" t="t"/>
              <a:pathLst>
                <a:path extrusionOk="0" h="11290300" w="119634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2837306" y="5667810"/>
              <a:ext cx="7266940" cy="3714115"/>
            </a:xfrm>
            <a:custGeom>
              <a:rect b="b" l="l" r="r" t="t"/>
              <a:pathLst>
                <a:path extrusionOk="0" h="3714115" w="7266940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248841" y="5667806"/>
              <a:ext cx="5732145" cy="3714115"/>
            </a:xfrm>
            <a:custGeom>
              <a:rect b="b" l="l" r="r" t="t"/>
              <a:pathLst>
                <a:path extrusionOk="0" h="3714115" w="5732144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606600" y="2212151"/>
            <a:ext cx="121110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Проект 2 курса </a:t>
            </a:r>
            <a:endParaRPr b="0" sz="4400">
              <a:solidFill>
                <a:srgbClr val="26262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Работа с таблицами в Excel</a:t>
            </a:r>
            <a:endParaRPr b="0" sz="4400">
              <a:solidFill>
                <a:srgbClr val="26262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0398530" y="5733825"/>
            <a:ext cx="9144000" cy="3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Подготовили:</a:t>
            </a:r>
            <a:endParaRPr b="1" i="0" sz="3800">
              <a:solidFill>
                <a:srgbClr val="0012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r"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Пак Юлия Артуровна</a:t>
            </a:r>
            <a:endParaRPr/>
          </a:p>
          <a:p>
            <a:pPr indent="0" lvl="0" marL="12700" marR="5080" rtl="0" algn="r"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Шмарова Анна Сергеевна</a:t>
            </a:r>
            <a:endParaRPr/>
          </a:p>
          <a:p>
            <a:pPr indent="0" lvl="0" marL="12700" marR="5080" rtl="0" algn="r"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Киркина Юлия Игоревна</a:t>
            </a:r>
            <a:endParaRPr/>
          </a:p>
          <a:p>
            <a:pPr indent="0" lvl="0" marL="12700" marR="5080" rtl="0" algn="r"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Усиков Михаил Игоревич</a:t>
            </a:r>
            <a:endParaRPr/>
          </a:p>
          <a:p>
            <a:pPr indent="0" lvl="0" marL="12700" marR="5080" rtl="0" algn="r"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ru-RU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Манохин Владислав </a:t>
            </a:r>
            <a:r>
              <a:rPr lang="ru-RU" sz="3800">
                <a:solidFill>
                  <a:srgbClr val="FFFFFF"/>
                </a:solidFill>
              </a:rPr>
              <a:t>Алексеевич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2108189" y="782850"/>
            <a:ext cx="7995900" cy="28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0006" y="1985942"/>
            <a:ext cx="1964065" cy="182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450" y="5730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>
            <a:off x="153438" y="-75"/>
            <a:ext cx="20104476" cy="11309494"/>
            <a:chOff x="0" y="1"/>
            <a:chExt cx="20104476" cy="11290300"/>
          </a:xfrm>
        </p:grpSpPr>
        <p:pic>
          <p:nvPicPr>
            <p:cNvPr id="182" name="Google Shape;18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667796"/>
              <a:ext cx="11475985" cy="3724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6"/>
            <p:cNvSpPr/>
            <p:nvPr/>
          </p:nvSpPr>
          <p:spPr>
            <a:xfrm>
              <a:off x="8147327" y="18763"/>
              <a:ext cx="10095230" cy="11271250"/>
            </a:xfrm>
            <a:custGeom>
              <a:rect b="b" l="l" r="r" t="t"/>
              <a:pathLst>
                <a:path extrusionOk="0" h="11271250" w="1009523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141076" y="1"/>
              <a:ext cx="11963400" cy="11290300"/>
            </a:xfrm>
            <a:custGeom>
              <a:rect b="b" l="l" r="r" t="t"/>
              <a:pathLst>
                <a:path extrusionOk="0" h="11290300" w="119634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837306" y="5667810"/>
              <a:ext cx="7266940" cy="3714115"/>
            </a:xfrm>
            <a:custGeom>
              <a:rect b="b" l="l" r="r" t="t"/>
              <a:pathLst>
                <a:path extrusionOk="0" h="3714115" w="7266940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9248841" y="5667806"/>
              <a:ext cx="5732145" cy="3714115"/>
            </a:xfrm>
            <a:custGeom>
              <a:rect b="b" l="l" r="r" t="t"/>
              <a:pathLst>
                <a:path extrusionOk="0" h="3714115" w="5732144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7" name="Google Shape;187;p16"/>
          <p:cNvSpPr txBox="1"/>
          <p:nvPr/>
        </p:nvSpPr>
        <p:spPr>
          <a:xfrm>
            <a:off x="11317350" y="6290400"/>
            <a:ext cx="8511000" cy="2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350">
                <a:solidFill>
                  <a:srgbClr val="FFFFFF"/>
                </a:solidFill>
              </a:rPr>
              <a:t>   </a:t>
            </a:r>
            <a:r>
              <a:rPr b="1" lang="ru-RU" sz="2850">
                <a:solidFill>
                  <a:srgbClr val="FFFFFF"/>
                </a:solidFill>
              </a:rPr>
              <a:t>   Литература :</a:t>
            </a:r>
            <a:endParaRPr b="1" sz="2850">
              <a:solidFill>
                <a:srgbClr val="FFFF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50">
                <a:solidFill>
                  <a:srgbClr val="FFFFFF"/>
                </a:solidFill>
              </a:rPr>
              <a:t>1. 12 простых приёмов для ускоренной работы в Excel //( https://lifehacker.ru/uskorennaja-rabota-v-excel/ </a:t>
            </a:r>
            <a:endParaRPr sz="2450">
              <a:solidFill>
                <a:srgbClr val="FFFF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50">
                <a:solidFill>
                  <a:srgbClr val="FFFFFF"/>
                </a:solidFill>
              </a:rPr>
              <a:t>2. Создание раскрывающегося списка // (https://support.microsoft.com/ruru/office/создание-раскрывающегося-списка-7693307a-59ef-400a-b769- c5402dce407b</a:t>
            </a:r>
            <a:endParaRPr sz="2250">
              <a:solidFill>
                <a:srgbClr val="FFFFFF"/>
              </a:solidFill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0006" y="1985942"/>
            <a:ext cx="1964065" cy="182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905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ВНИМАНИЕ!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450" y="5730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755650" y="764438"/>
            <a:ext cx="128370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1D4992"/>
                </a:solidFill>
              </a:rPr>
              <a:t>Процент участия каждого студента:</a:t>
            </a:r>
            <a:endParaRPr b="1"/>
          </a:p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13E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13E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8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19049" r="29104" t="0"/>
          <a:stretch/>
        </p:blipFill>
        <p:spPr>
          <a:xfrm>
            <a:off x="13592650" y="2855726"/>
            <a:ext cx="5949950" cy="37308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/>
        </p:nvSpPr>
        <p:spPr>
          <a:xfrm>
            <a:off x="755650" y="3100010"/>
            <a:ext cx="12435900" cy="40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Пак Юлия Артуровна - 25%</a:t>
            </a:r>
            <a:endParaRPr sz="2800">
              <a:solidFill>
                <a:schemeClr val="dk1"/>
              </a:solidFill>
            </a:endParaRPr>
          </a:p>
          <a:p>
            <a:pPr indent="0" lvl="0" marL="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Шмарова Анна Сергеевна - 25%</a:t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Киркина Юлия Игоревна - 15%</a:t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Усиков Михаил Игоревич - 20%</a:t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2700" marR="508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Манохин Владислав Алексеевич - 15%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/>
        </p:nvSpPr>
        <p:spPr>
          <a:xfrm>
            <a:off x="908050" y="879238"/>
            <a:ext cx="12837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13E99"/>
                </a:solidFill>
              </a:rPr>
              <a:t>Введение. Постановка задачи.</a:t>
            </a:r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9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9"/>
          <p:cNvSpPr txBox="1"/>
          <p:nvPr/>
        </p:nvSpPr>
        <p:spPr>
          <a:xfrm>
            <a:off x="3185545" y="7965725"/>
            <a:ext cx="601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</a:rPr>
              <a:t>Цель написания данной курсовой работы – рассмотреть принцип устройства и основ работы MS Excel.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185544" y="5829542"/>
            <a:ext cx="571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</a:rPr>
              <a:t>Объектом исследования является среда MS Excel. 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3079950" y="2361525"/>
            <a:ext cx="6582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</a:rPr>
              <a:t>Данная работа предназначена для разных возрастных групп населения и направлена на повышение уровня знаний в области компьютерных технологий.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13129250" y="3259965"/>
            <a:ext cx="6324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</a:rPr>
              <a:t>Задача: создание обучающего видеоролика и презентации по теме: «Работа с таблицами в Excel».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3023855" y="5843546"/>
            <a:ext cx="658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</a:rPr>
              <a:t> Привести примеры использования операторов.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Головоломка контур" id="83" name="Google Shape;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490" y="3924776"/>
            <a:ext cx="1099133" cy="1099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убашка контур" id="84" name="Google Shape;8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61948" y="3987957"/>
            <a:ext cx="1099130" cy="1099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роекционный экран контур" id="85" name="Google Shape;8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2798" y="6071223"/>
            <a:ext cx="1098280" cy="1098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Значок &quot;ТМ&quot; контур" id="86" name="Google Shape;8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4494" y="8200990"/>
            <a:ext cx="1099129" cy="109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игнал контур" id="87" name="Google Shape;8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4494" y="6064807"/>
            <a:ext cx="1099129" cy="109912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 flipH="1" rot="-5400000">
            <a:off x="2210338" y="4418720"/>
            <a:ext cx="1324906" cy="13649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 rot="-5400000">
            <a:off x="2229748" y="6565534"/>
            <a:ext cx="1324906" cy="9767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3E99"/>
              </a:solidFill>
            </a:endParaRPr>
          </a:p>
        </p:txBody>
      </p:sp>
      <p:sp>
        <p:nvSpPr>
          <p:cNvPr id="90" name="Google Shape;90;p9"/>
          <p:cNvSpPr/>
          <p:nvPr/>
        </p:nvSpPr>
        <p:spPr>
          <a:xfrm flipH="1" rot="-5400000">
            <a:off x="2229748" y="8708813"/>
            <a:ext cx="1324906" cy="9767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" name="Google Shape;91;p9"/>
          <p:cNvSpPr/>
          <p:nvPr/>
        </p:nvSpPr>
        <p:spPr>
          <a:xfrm flipH="1" rot="-5400000">
            <a:off x="11982702" y="4452126"/>
            <a:ext cx="1324906" cy="9767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 flipH="1" rot="-5400000">
            <a:off x="12021522" y="6579530"/>
            <a:ext cx="1324906" cy="9767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908050" y="879238"/>
            <a:ext cx="12837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1D4992"/>
                </a:solidFill>
              </a:rPr>
              <a:t> Копирование без нарушения форматов</a:t>
            </a:r>
            <a:endParaRPr b="1"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0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0"/>
          <p:cNvSpPr/>
          <p:nvPr/>
        </p:nvSpPr>
        <p:spPr>
          <a:xfrm>
            <a:off x="0" y="3064696"/>
            <a:ext cx="6699250" cy="4113978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4283" y="7179497"/>
            <a:ext cx="6694967" cy="4113978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6509975" y="3137425"/>
            <a:ext cx="6695100" cy="4113900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</a:rPr>
              <a:t>Для быстрого заполнения данных таблицы, нередко используется автозаполнение. Однако такое копирование часто нарушает дизайн таблицы, так как копируется не только формула, но и формат ячейки.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13419767" y="7161697"/>
            <a:ext cx="6695100" cy="4113900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2602945" y="4829297"/>
            <a:ext cx="14933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6509975" y="3050675"/>
            <a:ext cx="669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72502" y="7251324"/>
            <a:ext cx="5764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200">
                <a:solidFill>
                  <a:schemeClr val="lt1"/>
                </a:solidFill>
              </a:rPr>
              <a:t>Этого можно избежать. При копировании нажмите на смарт-тег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13419775" y="7251325"/>
            <a:ext cx="609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</a:rPr>
              <a:t>Если выбрать опцию </a:t>
            </a:r>
            <a:r>
              <a:rPr lang="ru-RU" sz="3200">
                <a:solidFill>
                  <a:schemeClr val="lt1"/>
                </a:solidFill>
              </a:rPr>
              <a:t>«Заполнить</a:t>
            </a:r>
            <a:r>
              <a:rPr lang="ru-RU" sz="3200">
                <a:solidFill>
                  <a:schemeClr val="lt1"/>
                </a:solidFill>
              </a:rPr>
              <a:t> только значения» (Fill Without Formatting)то Excel скопирует вашу формулу без формата и не будет портить оформление.</a:t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6709884" y="7161700"/>
            <a:ext cx="6699300" cy="411390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9312829" y="8926301"/>
            <a:ext cx="14933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4">
            <a:alphaModFix/>
          </a:blip>
          <a:srcRect b="0" l="19049" r="29104" t="0"/>
          <a:stretch/>
        </p:blipFill>
        <p:spPr>
          <a:xfrm>
            <a:off x="13415484" y="3050675"/>
            <a:ext cx="6694966" cy="410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25" y="3120625"/>
            <a:ext cx="6699249" cy="40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9875" y="7134250"/>
            <a:ext cx="6495200" cy="4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15935" l="3878" r="39234" t="0"/>
          <a:stretch/>
        </p:blipFill>
        <p:spPr>
          <a:xfrm>
            <a:off x="12128995" y="1"/>
            <a:ext cx="7975105" cy="1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4200" y="671102"/>
            <a:ext cx="1539488" cy="1448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/>
        </p:nvSpPr>
        <p:spPr>
          <a:xfrm>
            <a:off x="908050" y="879238"/>
            <a:ext cx="12837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3600">
                <a:solidFill>
                  <a:srgbClr val="1D4992"/>
                </a:solidFill>
              </a:rPr>
              <a:t>. Выпадающий список в Excel</a:t>
            </a:r>
            <a:endParaRPr/>
          </a:p>
        </p:txBody>
      </p:sp>
      <p:cxnSp>
        <p:nvCxnSpPr>
          <p:cNvPr id="122" name="Google Shape;122;p11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1"/>
          <p:cNvSpPr txBox="1"/>
          <p:nvPr/>
        </p:nvSpPr>
        <p:spPr>
          <a:xfrm>
            <a:off x="13121750" y="3162154"/>
            <a:ext cx="6707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9050" marR="5080" rtl="0" algn="l">
              <a:lnSpc>
                <a:spcPct val="1004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11"/>
          <p:cNvSpPr/>
          <p:nvPr/>
        </p:nvSpPr>
        <p:spPr>
          <a:xfrm flipH="1" rot="-5400000">
            <a:off x="1911751" y="3734281"/>
            <a:ext cx="1324906" cy="13649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2819125" y="3012233"/>
            <a:ext cx="79752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Если в какую-либо ячейку предполагается ввод строго определённых значений из разрешённого набора, то это удобнее организовать при помощи выпадающего списка.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Для этого необходимо: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1. Выберите диапазон значений, в которых создастся выпадающий список.</a:t>
            </a:r>
            <a:endParaRPr sz="3200"/>
          </a:p>
        </p:txBody>
      </p:sp>
      <p:sp>
        <p:nvSpPr>
          <p:cNvPr id="126" name="Google Shape;126;p11"/>
          <p:cNvSpPr/>
          <p:nvPr/>
        </p:nvSpPr>
        <p:spPr>
          <a:xfrm flipH="1" rot="-5400000">
            <a:off x="1911751" y="9178452"/>
            <a:ext cx="1324906" cy="136494"/>
          </a:xfrm>
          <a:custGeom>
            <a:rect b="b" l="l" r="r" t="t"/>
            <a:pathLst>
              <a:path extrusionOk="0" h="74319" w="2393938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cap="flat" cmpd="sng" w="28575">
            <a:solidFill>
              <a:srgbClr val="1D4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Атом контур" id="127" name="Google Shape;12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3110229"/>
            <a:ext cx="1342205" cy="1342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Одна шестеренка контур" id="128" name="Google Shape;12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650" y="8537102"/>
            <a:ext cx="1342205" cy="134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2650" y="7618587"/>
            <a:ext cx="6707774" cy="36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908050" y="879238"/>
            <a:ext cx="12837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13E99"/>
                </a:solidFill>
              </a:rPr>
              <a:t>Выпадающий список в Excel</a:t>
            </a:r>
            <a:endParaRPr/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2"/>
          <p:cNvSpPr txBox="1"/>
          <p:nvPr/>
        </p:nvSpPr>
        <p:spPr>
          <a:xfrm>
            <a:off x="927640" y="2759075"/>
            <a:ext cx="851644" cy="2050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8625">
            <a:spAutoFit/>
          </a:bodyPr>
          <a:lstStyle/>
          <a:p>
            <a:pPr indent="0" lvl="0" marL="2094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7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187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7154452" y="2759710"/>
            <a:ext cx="1003298" cy="2050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8625">
            <a:spAutoFit/>
          </a:bodyPr>
          <a:lstStyle/>
          <a:p>
            <a:pPr indent="0" lvl="0" marL="2094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7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187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13381264" y="2759075"/>
            <a:ext cx="1003298" cy="2050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8625">
            <a:spAutoFit/>
          </a:bodyPr>
          <a:lstStyle/>
          <a:p>
            <a:pPr indent="0" lvl="0" marL="2094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87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187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908050" y="2680175"/>
            <a:ext cx="110436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38"/>
              <a:t>2. Нажмите кнопку «Проверка данных» на вкладке «Данные»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1F33"/>
              </a:solidFill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275" y="4159542"/>
            <a:ext cx="14312300" cy="680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36496" r="16956" t="0"/>
          <a:stretch/>
        </p:blipFill>
        <p:spPr>
          <a:xfrm flipH="1">
            <a:off x="10737850" y="0"/>
            <a:ext cx="936625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908050" y="879238"/>
            <a:ext cx="12836989" cy="110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</a:t>
            </a:r>
            <a:endParaRPr/>
          </a:p>
          <a:p>
            <a:pPr indent="0" lvl="0" marL="1270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908051" y="879238"/>
            <a:ext cx="8921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13E99"/>
                </a:solidFill>
              </a:rPr>
              <a:t>Выпадающий список в Excel</a:t>
            </a:r>
            <a:endParaRPr/>
          </a:p>
        </p:txBody>
      </p:sp>
      <p:cxnSp>
        <p:nvCxnSpPr>
          <p:cNvPr id="149" name="Google Shape;149;p13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3"/>
          <p:cNvSpPr txBox="1"/>
          <p:nvPr/>
        </p:nvSpPr>
        <p:spPr>
          <a:xfrm>
            <a:off x="1365250" y="7491148"/>
            <a:ext cx="724766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 текст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 текст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 текст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 текст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текст текст текст текст текст текст текст</a:t>
            </a:r>
            <a:endParaRPr/>
          </a:p>
        </p:txBody>
      </p:sp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/>
          <p:nvPr/>
        </p:nvSpPr>
        <p:spPr>
          <a:xfrm>
            <a:off x="673563" y="2294725"/>
            <a:ext cx="93663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262626"/>
                </a:solidFill>
              </a:rPr>
              <a:t>3. Далее во вкладке «Проверка вводимых значений» в графе тип укажите «Список», а в графе источник укажите данные, которые будут отображаться в выпадающем списке. </a:t>
            </a:r>
            <a:endParaRPr sz="3200">
              <a:solidFill>
                <a:srgbClr val="262626"/>
              </a:solidFill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075" y="4572000"/>
            <a:ext cx="10181700" cy="65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10035889" y="5434776"/>
            <a:ext cx="2145837" cy="7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3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Academic  </a:t>
            </a:r>
            <a:endParaRPr sz="263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1 316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845400" y="7139093"/>
            <a:ext cx="2711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625">
            <a:spAutoFit/>
          </a:bodyPr>
          <a:lstStyle/>
          <a:p>
            <a:pPr indent="0" lvl="0" marL="2094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Ученый мужской контур"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45" y="2480566"/>
            <a:ext cx="1342206" cy="13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/>
          <p:nvPr/>
        </p:nvSpPr>
        <p:spPr>
          <a:xfrm>
            <a:off x="908050" y="879238"/>
            <a:ext cx="12837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1D4992"/>
                </a:solidFill>
              </a:rPr>
              <a:t>Выпадающий список в Excel </a:t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4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4"/>
          <p:cNvSpPr txBox="1"/>
          <p:nvPr/>
        </p:nvSpPr>
        <p:spPr>
          <a:xfrm>
            <a:off x="10052050" y="5679450"/>
            <a:ext cx="2371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625">
            <a:spAutoFit/>
          </a:bodyPr>
          <a:lstStyle/>
          <a:p>
            <a:pPr indent="0" lvl="0" marL="2094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2216950" y="2638188"/>
            <a:ext cx="156702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>
                <a:solidFill>
                  <a:srgbClr val="262626"/>
                </a:solidFill>
              </a:rPr>
              <a:t>Подтвердите «ОК», и в указанных раннее ячейках создастся выпадающих список:</a:t>
            </a:r>
            <a:endParaRPr sz="41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1F33"/>
              </a:solidFill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225" y="4161725"/>
            <a:ext cx="8350675" cy="53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>
            <a:off x="15730620" y="2338900"/>
            <a:ext cx="1925942" cy="19259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826675" y="827463"/>
            <a:ext cx="12837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008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1D4992"/>
                </a:solidFill>
              </a:rPr>
              <a:t>Заключение:</a:t>
            </a:r>
            <a:endParaRPr sz="2200"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62" y="764443"/>
            <a:ext cx="1539488" cy="1428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5"/>
          <p:cNvCxnSpPr/>
          <p:nvPr/>
        </p:nvCxnSpPr>
        <p:spPr>
          <a:xfrm rot="10800000">
            <a:off x="908050" y="2141617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FF1F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5"/>
          <p:cNvSpPr txBox="1"/>
          <p:nvPr/>
        </p:nvSpPr>
        <p:spPr>
          <a:xfrm>
            <a:off x="440400" y="2338900"/>
            <a:ext cx="17926200" cy="6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62626"/>
                </a:solidFill>
              </a:rPr>
              <a:t>В ходе проделанной работы были изучены и описаны операторы ссылок в MS Excel. Также был рассмотрен текстовый оператор конкатенации. </a:t>
            </a:r>
            <a:endParaRPr sz="3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62626"/>
                </a:solidFill>
              </a:rPr>
              <a:t>Для каждой из темы были приведены соответствующие примеры, демонстрирующие работу операторов. Была составлена таблица их приоритета. </a:t>
            </a:r>
            <a:endParaRPr sz="3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