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9" r:id="rId2"/>
    <p:sldId id="270" r:id="rId3"/>
    <p:sldId id="260" r:id="rId4"/>
    <p:sldId id="261" r:id="rId5"/>
    <p:sldId id="263" r:id="rId6"/>
    <p:sldId id="262" r:id="rId7"/>
    <p:sldId id="269" r:id="rId8"/>
    <p:sldId id="268" r:id="rId9"/>
    <p:sldId id="267" r:id="rId10"/>
    <p:sldId id="266" r:id="rId11"/>
    <p:sldId id="265" r:id="rId12"/>
    <p:sldId id="26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FF33CC"/>
    <a:srgbClr val="F7CA6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A1C9C0-478A-4633-922A-8F8A4EF421C3}" type="datetimeFigureOut">
              <a:rPr lang="en-PH" smtClean="0"/>
              <a:pPr/>
              <a:t>19/05/2021</a:t>
            </a:fld>
            <a:endParaRPr lang="en-P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D45151-3C5A-4994-81E4-89AA87C559C4}" type="slidenum">
              <a:rPr lang="en-PH" smtClean="0"/>
              <a:pPr/>
              <a:t>‹#›</a:t>
            </a:fld>
            <a:endParaRPr lang="en-PH"/>
          </a:p>
        </p:txBody>
      </p:sp>
    </p:spTree>
    <p:extLst>
      <p:ext uri="{BB962C8B-B14F-4D97-AF65-F5344CB8AC3E}">
        <p14:creationId xmlns="" xmlns:p14="http://schemas.microsoft.com/office/powerpoint/2010/main" val="112196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600" y="3124200"/>
            <a:ext cx="7924800" cy="838200"/>
          </a:xfrm>
        </p:spPr>
        <p:txBody>
          <a:bodyPr>
            <a:noAutofit/>
          </a:bodyPr>
          <a:lstStyle>
            <a:lvl1pPr algn="ctr">
              <a:defRPr sz="7200">
                <a:gradFill>
                  <a:gsLst>
                    <a:gs pos="44000">
                      <a:srgbClr val="F7CA65"/>
                    </a:gs>
                    <a:gs pos="13000">
                      <a:srgbClr val="BD922A"/>
                    </a:gs>
                    <a:gs pos="21001">
                      <a:srgbClr val="BD922A"/>
                    </a:gs>
                    <a:gs pos="69000">
                      <a:srgbClr val="835E17"/>
                    </a:gs>
                    <a:gs pos="82001">
                      <a:srgbClr val="A28949"/>
                    </a:gs>
                    <a:gs pos="100000">
                      <a:srgbClr val="FAE3B7"/>
                    </a:gs>
                  </a:gsLst>
                  <a:lin ang="5400000" scaled="0"/>
                </a:gradFill>
                <a:effectLst>
                  <a:outerShdw blurRad="38100" dist="38100" dir="2700000" algn="tl">
                    <a:srgbClr val="000000">
                      <a:alpha val="43137"/>
                    </a:srgbClr>
                  </a:outerShdw>
                </a:effectLst>
              </a:defRPr>
            </a:lvl1pPr>
          </a:lstStyle>
          <a:p>
            <a:r>
              <a:rPr lang="en-US" dirty="0" smtClean="0"/>
              <a:t>Click to edit title</a:t>
            </a:r>
            <a:endParaRPr lang="en-US" dirty="0"/>
          </a:p>
        </p:txBody>
      </p:sp>
      <p:sp>
        <p:nvSpPr>
          <p:cNvPr id="3" name="Subtitle 2"/>
          <p:cNvSpPr>
            <a:spLocks noGrp="1"/>
          </p:cNvSpPr>
          <p:nvPr>
            <p:ph type="subTitle" idx="1"/>
          </p:nvPr>
        </p:nvSpPr>
        <p:spPr>
          <a:xfrm>
            <a:off x="609600" y="4038600"/>
            <a:ext cx="7924800" cy="457200"/>
          </a:xfrm>
        </p:spPr>
        <p:txBody>
          <a:bodyPr>
            <a:noAutofit/>
          </a:bodyPr>
          <a:lstStyle>
            <a:lvl1pPr marL="0" indent="0" algn="ctr">
              <a:buNone/>
              <a:defRPr sz="2400" i="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split orient="vert"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split orient="vert"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64024"/>
            <a:ext cx="1981200" cy="4862139"/>
          </a:xfrm>
        </p:spPr>
        <p:txBody>
          <a:bodyPr vert="eaVert">
            <a:normAutofit/>
          </a:bodyPr>
          <a:lstStyle>
            <a:lvl1pPr algn="l" defTabSz="914400" rtl="0" eaLnBrk="1" latinLnBrk="0" hangingPunct="1">
              <a:spcBef>
                <a:spcPct val="0"/>
              </a:spcBef>
              <a:buNone/>
              <a:defRPr lang="en-US" sz="3200" strike="noStrike" kern="1200" dirty="0">
                <a:solidFill>
                  <a:schemeClr val="bg1"/>
                </a:solidFill>
                <a:effectLst>
                  <a:outerShdw blurRad="38100" dist="38100" dir="2700000" algn="tl">
                    <a:srgbClr val="000000">
                      <a:alpha val="43137"/>
                    </a:srgbClr>
                  </a:outerShdw>
                </a:effectLst>
                <a:latin typeface="Arial Black" pitchFamily="34" charset="0"/>
                <a:ea typeface="+mj-ea"/>
                <a:cs typeface="+mj-cs"/>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1295400"/>
            <a:ext cx="6019800" cy="4830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split orient="vert"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split orient="vert"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71600" y="2514600"/>
            <a:ext cx="6437313" cy="1362075"/>
          </a:xfrm>
        </p:spPr>
        <p:txBody>
          <a:bodyPr anchor="t">
            <a:noAutofit/>
          </a:bodyPr>
          <a:lstStyle>
            <a:lvl1pPr algn="ctr" defTabSz="914400" rtl="0" eaLnBrk="1" latinLnBrk="0" hangingPunct="1">
              <a:spcBef>
                <a:spcPct val="0"/>
              </a:spcBef>
              <a:buNone/>
              <a:defRPr lang="en-US" sz="4800" strike="noStrike" kern="1200" dirty="0">
                <a:gradFill>
                  <a:gsLst>
                    <a:gs pos="44000">
                      <a:srgbClr val="F7CA65"/>
                    </a:gs>
                    <a:gs pos="13000">
                      <a:srgbClr val="BD922A"/>
                    </a:gs>
                    <a:gs pos="21001">
                      <a:srgbClr val="BD922A"/>
                    </a:gs>
                    <a:gs pos="69000">
                      <a:srgbClr val="835E17"/>
                    </a:gs>
                    <a:gs pos="82001">
                      <a:srgbClr val="A28949"/>
                    </a:gs>
                    <a:gs pos="100000">
                      <a:srgbClr val="FAE3B7"/>
                    </a:gs>
                  </a:gsLst>
                  <a:lin ang="5400000" scaled="0"/>
                </a:gradFill>
                <a:effectLst>
                  <a:outerShdw blurRad="38100" dist="38100" dir="2700000" algn="tl">
                    <a:srgbClr val="000000">
                      <a:alpha val="43137"/>
                    </a:srgbClr>
                  </a:outerShdw>
                </a:effectLst>
                <a:latin typeface="Times New Roman" pitchFamily="18" charset="0"/>
                <a:ea typeface="+mj-ea"/>
                <a:cs typeface="Times New Roman"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371600" y="3962400"/>
            <a:ext cx="6437313" cy="838200"/>
          </a:xfrm>
        </p:spPr>
        <p:txBody>
          <a:bodyPr anchor="b"/>
          <a:lstStyle>
            <a:lvl1pPr marL="0" indent="0" algn="ctr">
              <a:buNone/>
              <a:defRPr sz="2000" i="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split orient="vert"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 style</a:t>
            </a:r>
            <a:endParaRPr lang="en-US" dirty="0"/>
          </a:p>
        </p:txBody>
      </p:sp>
      <p:sp>
        <p:nvSpPr>
          <p:cNvPr id="3" name="Content Placeholder 2"/>
          <p:cNvSpPr>
            <a:spLocks noGrp="1"/>
          </p:cNvSpPr>
          <p:nvPr>
            <p:ph sz="half" idx="1"/>
          </p:nvPr>
        </p:nvSpPr>
        <p:spPr>
          <a:xfrm>
            <a:off x="609600" y="2209800"/>
            <a:ext cx="3886200" cy="3916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2209800"/>
            <a:ext cx="3886200" cy="3916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split orient="vert"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title style</a:t>
            </a:r>
            <a:endParaRPr lang="en-US" dirty="0"/>
          </a:p>
        </p:txBody>
      </p:sp>
      <p:sp>
        <p:nvSpPr>
          <p:cNvPr id="3" name="Text Placeholder 2"/>
          <p:cNvSpPr>
            <a:spLocks noGrp="1"/>
          </p:cNvSpPr>
          <p:nvPr>
            <p:ph type="body" idx="1"/>
          </p:nvPr>
        </p:nvSpPr>
        <p:spPr>
          <a:xfrm>
            <a:off x="609600" y="2179638"/>
            <a:ext cx="3887788"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895599"/>
            <a:ext cx="3887788" cy="32305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2179638"/>
            <a:ext cx="3889375"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895599"/>
            <a:ext cx="3889375" cy="32305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split orient="vert"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5/19/2021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split orient="vert"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split orient="vert"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1219200"/>
            <a:ext cx="2932113" cy="1162050"/>
          </a:xfrm>
        </p:spPr>
        <p:txBody>
          <a:bodyPr anchor="b">
            <a:noAutofit/>
          </a:bodyPr>
          <a:lstStyle>
            <a:lvl1pPr algn="l">
              <a:defRPr lang="en-US" sz="2000" strike="noStrike" kern="1200" dirty="0">
                <a:solidFill>
                  <a:schemeClr val="bg1"/>
                </a:solidFill>
                <a:effectLst/>
                <a:latin typeface="Arial Black" pitchFamily="34" charset="0"/>
                <a:ea typeface="+mj-ea"/>
                <a:cs typeface="+mj-cs"/>
              </a:defRPr>
            </a:lvl1pPr>
          </a:lstStyle>
          <a:p>
            <a:r>
              <a:rPr lang="en-US" dirty="0" smtClean="0"/>
              <a:t>Click to edit title style</a:t>
            </a:r>
            <a:endParaRPr lang="en-US" dirty="0"/>
          </a:p>
        </p:txBody>
      </p:sp>
      <p:sp>
        <p:nvSpPr>
          <p:cNvPr id="3" name="Content Placeholder 2"/>
          <p:cNvSpPr>
            <a:spLocks noGrp="1"/>
          </p:cNvSpPr>
          <p:nvPr>
            <p:ph idx="1"/>
          </p:nvPr>
        </p:nvSpPr>
        <p:spPr>
          <a:xfrm>
            <a:off x="3575050" y="1447800"/>
            <a:ext cx="5111750" cy="46783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533400" y="2438400"/>
            <a:ext cx="2932113" cy="3687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split orient="vert"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lang="en-US" sz="2000" strike="noStrike" kern="1200" dirty="0">
                <a:solidFill>
                  <a:schemeClr val="bg1"/>
                </a:solidFill>
                <a:effectLst>
                  <a:outerShdw blurRad="38100" dist="38100" dir="2700000" algn="tl">
                    <a:srgbClr val="000000">
                      <a:alpha val="43137"/>
                    </a:srgbClr>
                  </a:outerShdw>
                </a:effectLst>
                <a:latin typeface="Arial Black" pitchFamily="34" charset="0"/>
                <a:ea typeface="+mj-ea"/>
                <a:cs typeface="+mj-cs"/>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371599"/>
            <a:ext cx="5486400" cy="33559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split orient="vert" dir="in"/>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295400"/>
            <a:ext cx="7924800" cy="762000"/>
          </a:xfrm>
          <a:prstGeom prst="rect">
            <a:avLst/>
          </a:prstGeom>
        </p:spPr>
        <p:txBody>
          <a:bodyPr vert="horz" lIns="91440" tIns="45720" rIns="91440" bIns="45720" rtlCol="0" anchor="ctr">
            <a:noAutofit/>
          </a:bodyPr>
          <a:lstStyle/>
          <a:p>
            <a:r>
              <a:rPr lang="en-US" dirty="0" smtClean="0"/>
              <a:t>Click to edit title style</a:t>
            </a:r>
            <a:endParaRPr lang="en-US" dirty="0"/>
          </a:p>
        </p:txBody>
      </p:sp>
      <p:sp>
        <p:nvSpPr>
          <p:cNvPr id="3" name="Text Placeholder 2"/>
          <p:cNvSpPr>
            <a:spLocks noGrp="1"/>
          </p:cNvSpPr>
          <p:nvPr>
            <p:ph type="body" idx="1"/>
          </p:nvPr>
        </p:nvSpPr>
        <p:spPr>
          <a:xfrm>
            <a:off x="609600" y="2133600"/>
            <a:ext cx="7924800" cy="39925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split orient="vert" dir="in"/>
  </p:transition>
  <p:txStyles>
    <p:titleStyle>
      <a:lvl1pPr algn="l" defTabSz="914400" rtl="0" eaLnBrk="1" latinLnBrk="0" hangingPunct="1">
        <a:spcBef>
          <a:spcPct val="0"/>
        </a:spcBef>
        <a:buNone/>
        <a:defRPr lang="en-US" sz="4000" strike="noStrike" kern="1200" dirty="0">
          <a:gradFill>
            <a:gsLst>
              <a:gs pos="44000">
                <a:srgbClr val="F7CA65"/>
              </a:gs>
              <a:gs pos="13000">
                <a:srgbClr val="BD922A"/>
              </a:gs>
              <a:gs pos="21001">
                <a:srgbClr val="BD922A"/>
              </a:gs>
              <a:gs pos="69000">
                <a:srgbClr val="835E17"/>
              </a:gs>
              <a:gs pos="82001">
                <a:srgbClr val="A28949"/>
              </a:gs>
              <a:gs pos="100000">
                <a:srgbClr val="FAE3B7"/>
              </a:gs>
            </a:gsLst>
            <a:lin ang="5400000" scaled="0"/>
          </a:gradFill>
          <a:effectLst>
            <a:outerShdw blurRad="38100" dist="38100" dir="2700000" algn="tl">
              <a:srgbClr val="000000">
                <a:alpha val="43137"/>
              </a:srgbClr>
            </a:outerShdw>
          </a:effectLst>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sz="6000" dirty="0" smtClean="0"/>
              <a:t>Queen – The Rock Band</a:t>
            </a:r>
            <a:endParaRPr lang="en-PH" sz="6000" dirty="0"/>
          </a:p>
        </p:txBody>
      </p:sp>
      <p:sp>
        <p:nvSpPr>
          <p:cNvPr id="3" name="Subtitle 2"/>
          <p:cNvSpPr>
            <a:spLocks noGrp="1"/>
          </p:cNvSpPr>
          <p:nvPr>
            <p:ph type="subTitle" idx="1"/>
          </p:nvPr>
        </p:nvSpPr>
        <p:spPr/>
        <p:txBody>
          <a:bodyPr/>
          <a:lstStyle/>
          <a:p>
            <a:r>
              <a:rPr lang="en-PH" dirty="0" smtClean="0"/>
              <a:t>History , Members  and Albums</a:t>
            </a:r>
            <a:endParaRPr lang="en-PH" dirty="0"/>
          </a:p>
        </p:txBody>
      </p:sp>
    </p:spTree>
    <p:extLst>
      <p:ext uri="{BB962C8B-B14F-4D97-AF65-F5344CB8AC3E}">
        <p14:creationId xmlns="" xmlns:p14="http://schemas.microsoft.com/office/powerpoint/2010/main" val="2029053252"/>
      </p:ext>
    </p:extLst>
  </p:cSld>
  <p:clrMapOvr>
    <a:masterClrMapping/>
  </p:clrMapOvr>
  <p:transition spd="med">
    <p:split orient="vert" dir="in"/>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19200"/>
            <a:ext cx="3581400" cy="609600"/>
          </a:xfrm>
        </p:spPr>
        <p:txBody>
          <a:bodyPr/>
          <a:lstStyle/>
          <a:p>
            <a:r>
              <a:rPr lang="en-PH" sz="4000" u="sng" dirty="0" smtClean="0">
                <a:solidFill>
                  <a:srgbClr val="FFC000"/>
                </a:solidFill>
                <a:latin typeface="Vivaldi" pitchFamily="66" charset="0"/>
              </a:rPr>
              <a:t>Important Concerts</a:t>
            </a:r>
            <a:endParaRPr lang="en-PH" sz="4000" u="sng" dirty="0">
              <a:solidFill>
                <a:srgbClr val="FFC000"/>
              </a:solidFill>
              <a:latin typeface="Vivaldi" pitchFamily="66" charset="0"/>
            </a:endParaRPr>
          </a:p>
        </p:txBody>
      </p:sp>
      <p:sp>
        <p:nvSpPr>
          <p:cNvPr id="7" name="Content Placeholder 6"/>
          <p:cNvSpPr>
            <a:spLocks noGrp="1"/>
          </p:cNvSpPr>
          <p:nvPr>
            <p:ph idx="1"/>
          </p:nvPr>
        </p:nvSpPr>
        <p:spPr>
          <a:xfrm>
            <a:off x="5791200" y="1447800"/>
            <a:ext cx="2362200" cy="4678363"/>
          </a:xfrm>
        </p:spPr>
        <p:txBody>
          <a:bodyPr/>
          <a:lstStyle/>
          <a:p>
            <a:endParaRPr lang="en-US" dirty="0"/>
          </a:p>
        </p:txBody>
      </p:sp>
      <p:sp>
        <p:nvSpPr>
          <p:cNvPr id="8" name="Text Placeholder 7"/>
          <p:cNvSpPr>
            <a:spLocks noGrp="1"/>
          </p:cNvSpPr>
          <p:nvPr>
            <p:ph type="body" sz="half" idx="2"/>
          </p:nvPr>
        </p:nvSpPr>
        <p:spPr>
          <a:xfrm>
            <a:off x="533400" y="1676400"/>
            <a:ext cx="4191000" cy="4449763"/>
          </a:xfrm>
        </p:spPr>
        <p:txBody>
          <a:bodyPr>
            <a:normAutofit fontScale="92500" lnSpcReduction="10000"/>
          </a:bodyPr>
          <a:lstStyle/>
          <a:p>
            <a:endParaRPr lang="en-US" dirty="0" smtClean="0"/>
          </a:p>
          <a:p>
            <a:r>
              <a:rPr lang="en-US" b="1" dirty="0" smtClean="0"/>
              <a:t>1 – Live Aid, </a:t>
            </a:r>
            <a:r>
              <a:rPr lang="en-US" b="1" dirty="0" err="1" smtClean="0">
                <a:solidFill>
                  <a:srgbClr val="00FFFF"/>
                </a:solidFill>
              </a:rPr>
              <a:t>Wembley</a:t>
            </a:r>
            <a:r>
              <a:rPr lang="en-US" b="1" dirty="0" smtClean="0">
                <a:solidFill>
                  <a:srgbClr val="00FFFF"/>
                </a:solidFill>
              </a:rPr>
              <a:t>, London</a:t>
            </a:r>
            <a:r>
              <a:rPr lang="en-US" b="1" dirty="0" smtClean="0"/>
              <a:t>, July 13th, 1985, “The Works Tour”</a:t>
            </a:r>
          </a:p>
          <a:p>
            <a:r>
              <a:rPr lang="en-US" b="1" dirty="0" smtClean="0"/>
              <a:t>2 – Rock In Rio, </a:t>
            </a:r>
            <a:r>
              <a:rPr lang="en-US" b="1" dirty="0" smtClean="0">
                <a:solidFill>
                  <a:srgbClr val="00FFFF"/>
                </a:solidFill>
              </a:rPr>
              <a:t>Rio De Janeiro</a:t>
            </a:r>
            <a:r>
              <a:rPr lang="en-US" b="1" dirty="0" smtClean="0"/>
              <a:t>, January 12th, 1985, “The Works Tour”</a:t>
            </a:r>
          </a:p>
          <a:p>
            <a:r>
              <a:rPr lang="en-US" b="1" dirty="0" smtClean="0"/>
              <a:t>3 – </a:t>
            </a:r>
            <a:r>
              <a:rPr lang="en-US" b="1" dirty="0" err="1" smtClean="0"/>
              <a:t>Morumbi</a:t>
            </a:r>
            <a:r>
              <a:rPr lang="en-US" b="1" dirty="0" smtClean="0"/>
              <a:t> Stadium, </a:t>
            </a:r>
            <a:r>
              <a:rPr lang="en-US" b="1" dirty="0" smtClean="0">
                <a:solidFill>
                  <a:srgbClr val="00FFFF"/>
                </a:solidFill>
              </a:rPr>
              <a:t>São Paulo</a:t>
            </a:r>
            <a:r>
              <a:rPr lang="en-US" b="1" dirty="0" smtClean="0"/>
              <a:t>, Brazil, March 20th, 1981, “The Game Tour”</a:t>
            </a:r>
          </a:p>
          <a:p>
            <a:r>
              <a:rPr lang="en-US" b="1" dirty="0" smtClean="0"/>
              <a:t>4 -Hyde Park, </a:t>
            </a:r>
            <a:r>
              <a:rPr lang="en-US" b="1" dirty="0" smtClean="0">
                <a:solidFill>
                  <a:srgbClr val="00FFFF"/>
                </a:solidFill>
              </a:rPr>
              <a:t>London</a:t>
            </a:r>
            <a:r>
              <a:rPr lang="en-US" b="1" dirty="0" smtClean="0"/>
              <a:t> </a:t>
            </a:r>
            <a:r>
              <a:rPr lang="en-US" b="1" dirty="0" smtClean="0">
                <a:solidFill>
                  <a:schemeClr val="bg1">
                    <a:lumMod val="95000"/>
                  </a:schemeClr>
                </a:solidFill>
              </a:rPr>
              <a:t>, </a:t>
            </a:r>
            <a:r>
              <a:rPr lang="en-US" b="1" dirty="0" smtClean="0"/>
              <a:t>September 18th, 1976, “A Day At The Races Tour”</a:t>
            </a:r>
          </a:p>
          <a:p>
            <a:r>
              <a:rPr lang="en-US" b="1" dirty="0" smtClean="0"/>
              <a:t>5 – </a:t>
            </a:r>
            <a:r>
              <a:rPr lang="en-US" b="1" dirty="0" err="1" smtClean="0"/>
              <a:t>Estadio</a:t>
            </a:r>
            <a:r>
              <a:rPr lang="en-US" b="1" dirty="0" smtClean="0"/>
              <a:t> José </a:t>
            </a:r>
            <a:r>
              <a:rPr lang="en-US" b="1" dirty="0" err="1" smtClean="0"/>
              <a:t>Amalfitani</a:t>
            </a:r>
            <a:r>
              <a:rPr lang="en-US" b="1" dirty="0" smtClean="0"/>
              <a:t>, </a:t>
            </a:r>
            <a:r>
              <a:rPr lang="en-US" b="1" dirty="0" smtClean="0">
                <a:solidFill>
                  <a:srgbClr val="00FFFF"/>
                </a:solidFill>
              </a:rPr>
              <a:t>Buenos Aires</a:t>
            </a:r>
            <a:r>
              <a:rPr lang="en-US" b="1" dirty="0" smtClean="0"/>
              <a:t>, Argentina, February18th,1981, “The Game Tour”</a:t>
            </a:r>
          </a:p>
          <a:p>
            <a:r>
              <a:rPr lang="en-US" b="1" dirty="0" smtClean="0"/>
              <a:t>6 – </a:t>
            </a:r>
            <a:r>
              <a:rPr lang="en-US" b="1" dirty="0" err="1" smtClean="0">
                <a:solidFill>
                  <a:srgbClr val="00FFFF"/>
                </a:solidFill>
              </a:rPr>
              <a:t>Wembley</a:t>
            </a:r>
            <a:r>
              <a:rPr lang="en-US" b="1" dirty="0" smtClean="0">
                <a:solidFill>
                  <a:srgbClr val="00FFFF"/>
                </a:solidFill>
              </a:rPr>
              <a:t>, London</a:t>
            </a:r>
            <a:r>
              <a:rPr lang="en-US" b="1" dirty="0" smtClean="0"/>
              <a:t>, July 12th, 1986, “Live Magic Tour”</a:t>
            </a:r>
          </a:p>
          <a:p>
            <a:r>
              <a:rPr lang="en-US" b="1" dirty="0" smtClean="0"/>
              <a:t>7 – </a:t>
            </a:r>
            <a:r>
              <a:rPr lang="en-US" b="1" dirty="0" err="1" smtClean="0"/>
              <a:t>Nepstadium</a:t>
            </a:r>
            <a:r>
              <a:rPr lang="en-US" b="1" dirty="0" smtClean="0"/>
              <a:t>, </a:t>
            </a:r>
            <a:r>
              <a:rPr lang="en-US" b="1" dirty="0" smtClean="0">
                <a:solidFill>
                  <a:srgbClr val="00FFFF"/>
                </a:solidFill>
              </a:rPr>
              <a:t>Budapest</a:t>
            </a:r>
            <a:r>
              <a:rPr lang="en-US" b="1" dirty="0" smtClean="0"/>
              <a:t>, Hungary July 27th, 1986, “Live Magic Tour”</a:t>
            </a:r>
          </a:p>
          <a:p>
            <a:r>
              <a:rPr lang="en-US" b="1" dirty="0" smtClean="0"/>
              <a:t>8 – National Bowl, </a:t>
            </a:r>
            <a:r>
              <a:rPr lang="en-US" b="1" dirty="0" smtClean="0">
                <a:solidFill>
                  <a:srgbClr val="00FFFF"/>
                </a:solidFill>
              </a:rPr>
              <a:t>Milton Keynes</a:t>
            </a:r>
            <a:r>
              <a:rPr lang="en-US" b="1" dirty="0" smtClean="0"/>
              <a:t>, June 5th, 1982, “Hot Space Tour”</a:t>
            </a:r>
          </a:p>
          <a:p>
            <a:r>
              <a:rPr lang="en-US" b="1" dirty="0" smtClean="0"/>
              <a:t>9 – Rainbow Theatre, </a:t>
            </a:r>
            <a:r>
              <a:rPr lang="en-US" b="1" dirty="0" smtClean="0">
                <a:solidFill>
                  <a:srgbClr val="00FFFF"/>
                </a:solidFill>
              </a:rPr>
              <a:t>London</a:t>
            </a:r>
            <a:r>
              <a:rPr lang="en-US" b="1" dirty="0" smtClean="0"/>
              <a:t>, March 31st 1974, “Queen II Tour”</a:t>
            </a:r>
          </a:p>
          <a:p>
            <a:r>
              <a:rPr lang="en-US" b="1" dirty="0" smtClean="0"/>
              <a:t>10 – Madison Square Garden, </a:t>
            </a:r>
            <a:r>
              <a:rPr lang="en-US" b="1" dirty="0" smtClean="0">
                <a:solidFill>
                  <a:srgbClr val="00FFFF"/>
                </a:solidFill>
              </a:rPr>
              <a:t>New York</a:t>
            </a:r>
            <a:r>
              <a:rPr lang="en-US" b="1" dirty="0" smtClean="0"/>
              <a:t>,</a:t>
            </a:r>
            <a:r>
              <a:rPr lang="en-US" b="1" dirty="0" smtClean="0">
                <a:solidFill>
                  <a:srgbClr val="00FFFF"/>
                </a:solidFill>
              </a:rPr>
              <a:t> </a:t>
            </a:r>
            <a:r>
              <a:rPr lang="en-US" b="1" dirty="0" smtClean="0"/>
              <a:t>May 2nd 1977, “A Day At The Races Tour”</a:t>
            </a:r>
          </a:p>
          <a:p>
            <a:endParaRPr lang="en-US" dirty="0"/>
          </a:p>
        </p:txBody>
      </p:sp>
      <p:pic>
        <p:nvPicPr>
          <p:cNvPr id="1033" name="Picture 9" descr="C:\Users\user\Desktop\Queen-Montreal-Concerto.jpg"/>
          <p:cNvPicPr>
            <a:picLocks noChangeAspect="1" noChangeArrowheads="1"/>
          </p:cNvPicPr>
          <p:nvPr/>
        </p:nvPicPr>
        <p:blipFill>
          <a:blip r:embed="rId2" cstate="print"/>
          <a:srcRect/>
          <a:stretch>
            <a:fillRect/>
          </a:stretch>
        </p:blipFill>
        <p:spPr bwMode="auto">
          <a:xfrm>
            <a:off x="4800600" y="1219200"/>
            <a:ext cx="3806339" cy="4953000"/>
          </a:xfrm>
          <a:prstGeom prst="rect">
            <a:avLst/>
          </a:prstGeom>
          <a:noFill/>
        </p:spPr>
      </p:pic>
    </p:spTree>
    <p:extLst>
      <p:ext uri="{BB962C8B-B14F-4D97-AF65-F5344CB8AC3E}">
        <p14:creationId xmlns="" xmlns:p14="http://schemas.microsoft.com/office/powerpoint/2010/main" val="2325372236"/>
      </p:ext>
    </p:extLst>
  </p:cSld>
  <p:clrMapOvr>
    <a:masterClrMapping/>
  </p:clrMapOvr>
  <p:transition spd="med">
    <p:split orient="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Slide Title</a:t>
            </a:r>
            <a:endParaRPr lang="en-PH" dirty="0"/>
          </a:p>
        </p:txBody>
      </p:sp>
      <p:sp>
        <p:nvSpPr>
          <p:cNvPr id="3" name="Content Placeholder 2"/>
          <p:cNvSpPr>
            <a:spLocks noGrp="1"/>
          </p:cNvSpPr>
          <p:nvPr>
            <p:ph idx="1"/>
          </p:nvPr>
        </p:nvSpPr>
        <p:spPr/>
        <p:txBody>
          <a:bodyPr/>
          <a:lstStyle/>
          <a:p>
            <a:endParaRPr lang="en-PH"/>
          </a:p>
        </p:txBody>
      </p:sp>
      <p:pic>
        <p:nvPicPr>
          <p:cNvPr id="2051" name="Picture 3" descr="C:\Users\user\Desktop\queen-5-728.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extLst>
      <p:ext uri="{BB962C8B-B14F-4D97-AF65-F5344CB8AC3E}">
        <p14:creationId xmlns="" xmlns:p14="http://schemas.microsoft.com/office/powerpoint/2010/main" val="2325372236"/>
      </p:ext>
    </p:extLst>
  </p:cSld>
  <p:clrMapOvr>
    <a:masterClrMapping/>
  </p:clrMapOvr>
  <p:transition spd="med">
    <p:split orient="vert" dir="in"/>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Slide Title</a:t>
            </a:r>
            <a:endParaRPr lang="en-PH" dirty="0"/>
          </a:p>
        </p:txBody>
      </p:sp>
      <p:sp>
        <p:nvSpPr>
          <p:cNvPr id="3" name="Content Placeholder 2"/>
          <p:cNvSpPr>
            <a:spLocks noGrp="1"/>
          </p:cNvSpPr>
          <p:nvPr>
            <p:ph idx="1"/>
          </p:nvPr>
        </p:nvSpPr>
        <p:spPr/>
        <p:txBody>
          <a:bodyPr/>
          <a:lstStyle/>
          <a:p>
            <a:endParaRPr lang="en-PH"/>
          </a:p>
        </p:txBody>
      </p:sp>
      <p:pic>
        <p:nvPicPr>
          <p:cNvPr id="3074" name="Picture 2" descr="C:\Users\user\Desktop\queen-18-728.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extLst>
      <p:ext uri="{BB962C8B-B14F-4D97-AF65-F5344CB8AC3E}">
        <p14:creationId xmlns="" xmlns:p14="http://schemas.microsoft.com/office/powerpoint/2010/main" val="2325372236"/>
      </p:ext>
    </p:extLst>
  </p:cSld>
  <p:clrMapOvr>
    <a:masterClrMapping/>
  </p:clrMapOvr>
  <p:transition spd="med">
    <p:split orient="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0800000" flipV="1">
            <a:off x="609600" y="3657600"/>
            <a:ext cx="7924800" cy="1066800"/>
          </a:xfrm>
        </p:spPr>
        <p:txBody>
          <a:bodyPr/>
          <a:lstStyle/>
          <a:p>
            <a:r>
              <a:rPr lang="en-PH" sz="4800" dirty="0" err="1" smtClean="0"/>
              <a:t>Lunguleasa</a:t>
            </a:r>
            <a:r>
              <a:rPr lang="en-PH" sz="4800" dirty="0" smtClean="0"/>
              <a:t> </a:t>
            </a:r>
            <a:r>
              <a:rPr lang="en-PH" sz="4800" dirty="0" err="1" smtClean="0"/>
              <a:t>Eugen</a:t>
            </a:r>
            <a:r>
              <a:rPr lang="en-PH" sz="4800" dirty="0" smtClean="0"/>
              <a:t> </a:t>
            </a:r>
            <a:r>
              <a:rPr lang="en-PH" sz="4800" dirty="0" err="1" smtClean="0"/>
              <a:t>Alexandru</a:t>
            </a:r>
            <a:endParaRPr lang="en-PH" sz="4800" dirty="0"/>
          </a:p>
        </p:txBody>
      </p:sp>
      <p:sp>
        <p:nvSpPr>
          <p:cNvPr id="3" name="Subtitle 2"/>
          <p:cNvSpPr>
            <a:spLocks noGrp="1"/>
          </p:cNvSpPr>
          <p:nvPr>
            <p:ph type="subTitle" idx="1"/>
          </p:nvPr>
        </p:nvSpPr>
        <p:spPr>
          <a:xfrm rot="10800000" flipV="1">
            <a:off x="609600" y="3048000"/>
            <a:ext cx="7924800" cy="609600"/>
          </a:xfrm>
        </p:spPr>
        <p:txBody>
          <a:bodyPr/>
          <a:lstStyle/>
          <a:p>
            <a:r>
              <a:rPr lang="en-PH" sz="5400" dirty="0" smtClean="0">
                <a:solidFill>
                  <a:schemeClr val="accent4">
                    <a:lumMod val="40000"/>
                    <a:lumOff val="60000"/>
                  </a:schemeClr>
                </a:solidFill>
              </a:rPr>
              <a:t>A presentation by</a:t>
            </a:r>
            <a:endParaRPr lang="en-PH" sz="5400" dirty="0">
              <a:solidFill>
                <a:schemeClr val="accent4">
                  <a:lumMod val="40000"/>
                  <a:lumOff val="60000"/>
                </a:schemeClr>
              </a:solidFill>
            </a:endParaRPr>
          </a:p>
        </p:txBody>
      </p:sp>
    </p:spTree>
    <p:extLst>
      <p:ext uri="{BB962C8B-B14F-4D97-AF65-F5344CB8AC3E}">
        <p14:creationId xmlns="" xmlns:p14="http://schemas.microsoft.com/office/powerpoint/2010/main" val="2029053252"/>
      </p:ext>
    </p:extLst>
  </p:cSld>
  <p:clrMapOvr>
    <a:masterClrMapping/>
  </p:clrMapOvr>
  <p:transition spd="med">
    <p:split orient="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19200"/>
            <a:ext cx="3657600" cy="685800"/>
          </a:xfrm>
        </p:spPr>
        <p:txBody>
          <a:bodyPr/>
          <a:lstStyle/>
          <a:p>
            <a:r>
              <a:rPr lang="en-PH" sz="3200" dirty="0" smtClean="0">
                <a:latin typeface="Vivaldi" pitchFamily="66" charset="0"/>
              </a:rPr>
              <a:t>  </a:t>
            </a:r>
            <a:r>
              <a:rPr lang="en-PH" sz="4000" u="sng" dirty="0" smtClean="0">
                <a:solidFill>
                  <a:srgbClr val="FFC000"/>
                </a:solidFill>
                <a:latin typeface="Vivaldi" pitchFamily="66" charset="0"/>
              </a:rPr>
              <a:t>History of Queen</a:t>
            </a:r>
            <a:endParaRPr lang="en-PH" sz="4000" u="sng" dirty="0">
              <a:solidFill>
                <a:srgbClr val="FFC000"/>
              </a:solidFill>
              <a:latin typeface="Vivaldi" pitchFamily="66" charset="0"/>
            </a:endParaRPr>
          </a:p>
        </p:txBody>
      </p:sp>
      <p:pic>
        <p:nvPicPr>
          <p:cNvPr id="4" name="Content Placeholder 3" descr="2ee7e28761891c8a2ecdd89937b6c6fe.jpg"/>
          <p:cNvPicPr>
            <a:picLocks noGrp="1" noChangeAspect="1"/>
          </p:cNvPicPr>
          <p:nvPr>
            <p:ph idx="1"/>
          </p:nvPr>
        </p:nvPicPr>
        <p:blipFill>
          <a:blip r:embed="rId2" cstate="print"/>
          <a:stretch>
            <a:fillRect/>
          </a:stretch>
        </p:blipFill>
        <p:spPr>
          <a:xfrm>
            <a:off x="5029200" y="1371600"/>
            <a:ext cx="3429000" cy="4800599"/>
          </a:xfrm>
        </p:spPr>
      </p:pic>
      <p:sp>
        <p:nvSpPr>
          <p:cNvPr id="5" name="Text Placeholder 4"/>
          <p:cNvSpPr>
            <a:spLocks noGrp="1"/>
          </p:cNvSpPr>
          <p:nvPr>
            <p:ph type="body" sz="half" idx="2"/>
          </p:nvPr>
        </p:nvSpPr>
        <p:spPr>
          <a:xfrm>
            <a:off x="533400" y="1905001"/>
            <a:ext cx="4191000" cy="3809999"/>
          </a:xfrm>
        </p:spPr>
        <p:txBody>
          <a:bodyPr>
            <a:normAutofit/>
          </a:bodyPr>
          <a:lstStyle/>
          <a:p>
            <a:r>
              <a:rPr lang="en-US" dirty="0" smtClean="0"/>
              <a:t> </a:t>
            </a:r>
          </a:p>
          <a:p>
            <a:endParaRPr lang="en-US" dirty="0" smtClean="0"/>
          </a:p>
          <a:p>
            <a:pPr>
              <a:buFontTx/>
              <a:buChar char="-"/>
            </a:pPr>
            <a:r>
              <a:rPr lang="en-US" b="1" dirty="0" smtClean="0">
                <a:solidFill>
                  <a:srgbClr val="FF0000"/>
                </a:solidFill>
                <a:latin typeface="Arial Black" pitchFamily="34" charset="0"/>
              </a:rPr>
              <a:t> Queen</a:t>
            </a:r>
            <a:r>
              <a:rPr lang="en-US" dirty="0" smtClean="0">
                <a:latin typeface="Arial Black" pitchFamily="34" charset="0"/>
              </a:rPr>
              <a:t> are a British rock band formed in London in 1970.</a:t>
            </a:r>
          </a:p>
          <a:p>
            <a:endParaRPr lang="en-US" dirty="0" smtClean="0">
              <a:latin typeface="Arial Black" pitchFamily="34" charset="0"/>
            </a:endParaRPr>
          </a:p>
          <a:p>
            <a:r>
              <a:rPr lang="en-US" dirty="0" smtClean="0">
                <a:latin typeface="Arial Black" pitchFamily="34" charset="0"/>
              </a:rPr>
              <a:t>-</a:t>
            </a:r>
            <a:r>
              <a:rPr lang="en-US" dirty="0" smtClean="0">
                <a:solidFill>
                  <a:srgbClr val="FF33CC"/>
                </a:solidFill>
                <a:latin typeface="Arial Black" pitchFamily="34" charset="0"/>
              </a:rPr>
              <a:t> </a:t>
            </a:r>
            <a:r>
              <a:rPr lang="en-US" dirty="0" smtClean="0">
                <a:latin typeface="Arial Black" pitchFamily="34" charset="0"/>
              </a:rPr>
              <a:t>Their classic line-up was </a:t>
            </a:r>
            <a:r>
              <a:rPr lang="en-US" dirty="0" smtClean="0">
                <a:solidFill>
                  <a:srgbClr val="FF33CC"/>
                </a:solidFill>
                <a:latin typeface="Arial Black" pitchFamily="34" charset="0"/>
              </a:rPr>
              <a:t>Freddie Mercury </a:t>
            </a:r>
            <a:r>
              <a:rPr lang="en-US" dirty="0" smtClean="0">
                <a:latin typeface="Arial Black" pitchFamily="34" charset="0"/>
              </a:rPr>
              <a:t>, </a:t>
            </a:r>
            <a:r>
              <a:rPr lang="en-US" dirty="0" smtClean="0">
                <a:solidFill>
                  <a:srgbClr val="FF33CC"/>
                </a:solidFill>
                <a:latin typeface="Arial Black" pitchFamily="34" charset="0"/>
              </a:rPr>
              <a:t>Brian May </a:t>
            </a:r>
            <a:r>
              <a:rPr lang="en-US" dirty="0" smtClean="0">
                <a:latin typeface="Arial Black" pitchFamily="34" charset="0"/>
              </a:rPr>
              <a:t>, </a:t>
            </a:r>
            <a:r>
              <a:rPr lang="en-US" dirty="0" smtClean="0">
                <a:solidFill>
                  <a:srgbClr val="FF33CC"/>
                </a:solidFill>
                <a:latin typeface="Arial Black" pitchFamily="34" charset="0"/>
              </a:rPr>
              <a:t>Roger Taylor</a:t>
            </a:r>
            <a:r>
              <a:rPr lang="en-US" dirty="0" smtClean="0">
                <a:latin typeface="Arial Black" pitchFamily="34" charset="0"/>
              </a:rPr>
              <a:t> and </a:t>
            </a:r>
            <a:r>
              <a:rPr lang="en-US" dirty="0" smtClean="0">
                <a:solidFill>
                  <a:srgbClr val="FF33CC"/>
                </a:solidFill>
                <a:latin typeface="Arial Black" pitchFamily="34" charset="0"/>
              </a:rPr>
              <a:t>John Deacon </a:t>
            </a:r>
          </a:p>
          <a:p>
            <a:pPr>
              <a:buFontTx/>
              <a:buChar char="-"/>
            </a:pPr>
            <a:endParaRPr lang="en-US" dirty="0" smtClean="0">
              <a:latin typeface="Arial Black" pitchFamily="34" charset="0"/>
            </a:endParaRPr>
          </a:p>
          <a:p>
            <a:pPr>
              <a:buFontTx/>
              <a:buChar char="-"/>
            </a:pPr>
            <a:r>
              <a:rPr lang="en-US" dirty="0" smtClean="0">
                <a:latin typeface="Arial Black" pitchFamily="34" charset="0"/>
              </a:rPr>
              <a:t> Their earliest works were influenced by </a:t>
            </a:r>
            <a:r>
              <a:rPr lang="en-US" dirty="0" smtClean="0">
                <a:solidFill>
                  <a:schemeClr val="accent6">
                    <a:lumMod val="75000"/>
                  </a:schemeClr>
                </a:solidFill>
                <a:latin typeface="Arial Black" pitchFamily="34" charset="0"/>
              </a:rPr>
              <a:t>progressive</a:t>
            </a:r>
            <a:r>
              <a:rPr lang="en-US" dirty="0" smtClean="0">
                <a:latin typeface="Arial Black" pitchFamily="34" charset="0"/>
              </a:rPr>
              <a:t> rock, </a:t>
            </a:r>
            <a:r>
              <a:rPr lang="en-US" dirty="0" smtClean="0">
                <a:solidFill>
                  <a:schemeClr val="accent6">
                    <a:lumMod val="75000"/>
                  </a:schemeClr>
                </a:solidFill>
                <a:latin typeface="Arial Black" pitchFamily="34" charset="0"/>
              </a:rPr>
              <a:t>hard</a:t>
            </a:r>
            <a:r>
              <a:rPr lang="en-US" dirty="0" smtClean="0">
                <a:latin typeface="Arial Black" pitchFamily="34" charset="0"/>
              </a:rPr>
              <a:t> rock and </a:t>
            </a:r>
            <a:r>
              <a:rPr lang="en-US" dirty="0" smtClean="0">
                <a:solidFill>
                  <a:schemeClr val="accent6">
                    <a:lumMod val="75000"/>
                  </a:schemeClr>
                </a:solidFill>
                <a:latin typeface="Arial Black" pitchFamily="34" charset="0"/>
              </a:rPr>
              <a:t>heavy</a:t>
            </a:r>
            <a:r>
              <a:rPr lang="en-US" dirty="0" smtClean="0">
                <a:latin typeface="Arial Black" pitchFamily="34" charset="0"/>
              </a:rPr>
              <a:t> </a:t>
            </a:r>
            <a:r>
              <a:rPr lang="en-US" dirty="0" smtClean="0">
                <a:solidFill>
                  <a:schemeClr val="accent6">
                    <a:lumMod val="75000"/>
                  </a:schemeClr>
                </a:solidFill>
                <a:latin typeface="Arial Black" pitchFamily="34" charset="0"/>
              </a:rPr>
              <a:t>metal</a:t>
            </a:r>
            <a:r>
              <a:rPr lang="en-US" dirty="0" smtClean="0">
                <a:latin typeface="Arial Black" pitchFamily="34" charset="0"/>
              </a:rPr>
              <a:t>, but the band gradually ventured into more conventional and radio-friendly works by incorporating further styles, such as </a:t>
            </a:r>
            <a:r>
              <a:rPr lang="en-US" dirty="0" smtClean="0">
                <a:solidFill>
                  <a:schemeClr val="accent6">
                    <a:lumMod val="75000"/>
                  </a:schemeClr>
                </a:solidFill>
                <a:latin typeface="Arial Black" pitchFamily="34" charset="0"/>
              </a:rPr>
              <a:t>arena </a:t>
            </a:r>
            <a:r>
              <a:rPr lang="en-US" dirty="0" smtClean="0">
                <a:latin typeface="Arial Black" pitchFamily="34" charset="0"/>
              </a:rPr>
              <a:t>rock and </a:t>
            </a:r>
            <a:r>
              <a:rPr lang="en-US" dirty="0" smtClean="0">
                <a:solidFill>
                  <a:schemeClr val="accent6">
                    <a:lumMod val="75000"/>
                  </a:schemeClr>
                </a:solidFill>
                <a:latin typeface="Arial Black" pitchFamily="34" charset="0"/>
              </a:rPr>
              <a:t>pop</a:t>
            </a:r>
            <a:r>
              <a:rPr lang="en-US" dirty="0" smtClean="0">
                <a:latin typeface="Arial Black" pitchFamily="34" charset="0"/>
              </a:rPr>
              <a:t> rock.</a:t>
            </a:r>
          </a:p>
          <a:p>
            <a:endParaRPr lang="en-US" dirty="0" smtClean="0">
              <a:latin typeface="Arial Black" pitchFamily="34" charset="0"/>
            </a:endParaRPr>
          </a:p>
          <a:p>
            <a:pPr>
              <a:buFontTx/>
              <a:buChar char="-"/>
            </a:pPr>
            <a:endParaRPr lang="en-US" dirty="0">
              <a:latin typeface="Arial Black" pitchFamily="34" charset="0"/>
            </a:endParaRPr>
          </a:p>
        </p:txBody>
      </p:sp>
    </p:spTree>
    <p:extLst>
      <p:ext uri="{BB962C8B-B14F-4D97-AF65-F5344CB8AC3E}">
        <p14:creationId xmlns="" xmlns:p14="http://schemas.microsoft.com/office/powerpoint/2010/main" val="2325372236"/>
      </p:ext>
    </p:extLst>
  </p:cSld>
  <p:clrMapOvr>
    <a:masterClrMapping/>
  </p:clrMapOvr>
  <p:transition spd="med">
    <p:split orient="vert" dir="in"/>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19200"/>
            <a:ext cx="4343400" cy="609600"/>
          </a:xfrm>
        </p:spPr>
        <p:txBody>
          <a:bodyPr/>
          <a:lstStyle/>
          <a:p>
            <a:r>
              <a:rPr lang="en-PH" dirty="0" smtClean="0"/>
              <a:t>         </a:t>
            </a:r>
            <a:br>
              <a:rPr lang="en-PH" dirty="0" smtClean="0"/>
            </a:br>
            <a:r>
              <a:rPr lang="en-PH" dirty="0" smtClean="0">
                <a:solidFill>
                  <a:srgbClr val="FFC000"/>
                </a:solidFill>
              </a:rPr>
              <a:t>        </a:t>
            </a:r>
            <a:r>
              <a:rPr lang="en-PH" sz="4000" u="sng" dirty="0" smtClean="0">
                <a:solidFill>
                  <a:srgbClr val="FFC000"/>
                </a:solidFill>
                <a:latin typeface="Vivaldi" pitchFamily="66" charset="0"/>
              </a:rPr>
              <a:t>The Members</a:t>
            </a:r>
            <a:endParaRPr lang="en-PH" sz="4000" u="sng" dirty="0">
              <a:solidFill>
                <a:srgbClr val="FFC000"/>
              </a:solidFill>
              <a:latin typeface="Vivaldi" pitchFamily="66" charset="0"/>
            </a:endParaRPr>
          </a:p>
        </p:txBody>
      </p:sp>
      <p:sp>
        <p:nvSpPr>
          <p:cNvPr id="6" name="Text Placeholder 5"/>
          <p:cNvSpPr>
            <a:spLocks noGrp="1"/>
          </p:cNvSpPr>
          <p:nvPr>
            <p:ph type="body" sz="half" idx="2"/>
          </p:nvPr>
        </p:nvSpPr>
        <p:spPr>
          <a:xfrm>
            <a:off x="685800" y="1905000"/>
            <a:ext cx="3352800" cy="4191000"/>
          </a:xfrm>
        </p:spPr>
        <p:txBody>
          <a:bodyPr>
            <a:normAutofit fontScale="77500" lnSpcReduction="20000"/>
          </a:bodyPr>
          <a:lstStyle/>
          <a:p>
            <a:r>
              <a:rPr lang="en-US" sz="1600" dirty="0" smtClean="0">
                <a:latin typeface="Arial Black" pitchFamily="34" charset="0"/>
              </a:rPr>
              <a:t>       </a:t>
            </a:r>
          </a:p>
          <a:p>
            <a:r>
              <a:rPr lang="en-US" sz="1600" dirty="0" smtClean="0">
                <a:solidFill>
                  <a:schemeClr val="accent6">
                    <a:lumMod val="75000"/>
                  </a:schemeClr>
                </a:solidFill>
                <a:latin typeface="Arial Black" pitchFamily="34" charset="0"/>
              </a:rPr>
              <a:t>  </a:t>
            </a:r>
          </a:p>
          <a:p>
            <a:r>
              <a:rPr lang="en-US" sz="2600" dirty="0" smtClean="0">
                <a:solidFill>
                  <a:schemeClr val="accent6">
                    <a:lumMod val="75000"/>
                  </a:schemeClr>
                </a:solidFill>
                <a:latin typeface="Arial Black" pitchFamily="34" charset="0"/>
              </a:rPr>
              <a:t>        </a:t>
            </a:r>
            <a:r>
              <a:rPr lang="en-US" sz="2600" u="sng" dirty="0" smtClean="0">
                <a:solidFill>
                  <a:schemeClr val="accent6">
                    <a:lumMod val="75000"/>
                  </a:schemeClr>
                </a:solidFill>
                <a:latin typeface="Arial Black" pitchFamily="34" charset="0"/>
              </a:rPr>
              <a:t>Freddie Mercury :</a:t>
            </a:r>
          </a:p>
          <a:p>
            <a:r>
              <a:rPr lang="en-US" sz="2600" dirty="0" smtClean="0">
                <a:latin typeface="Arial Black" pitchFamily="34" charset="0"/>
              </a:rPr>
              <a:t> - lead vocals</a:t>
            </a:r>
          </a:p>
          <a:p>
            <a:r>
              <a:rPr lang="en-US" sz="2600" dirty="0" smtClean="0">
                <a:latin typeface="Arial Black" pitchFamily="34" charset="0"/>
              </a:rPr>
              <a:t> - piano </a:t>
            </a:r>
          </a:p>
          <a:p>
            <a:r>
              <a:rPr lang="en-US" sz="2600" dirty="0" smtClean="0">
                <a:solidFill>
                  <a:schemeClr val="accent6">
                    <a:lumMod val="75000"/>
                  </a:schemeClr>
                </a:solidFill>
                <a:latin typeface="Arial Black" pitchFamily="34" charset="0"/>
              </a:rPr>
              <a:t>        </a:t>
            </a:r>
            <a:r>
              <a:rPr lang="en-US" sz="2600" u="sng" dirty="0" smtClean="0">
                <a:solidFill>
                  <a:schemeClr val="accent6">
                    <a:lumMod val="75000"/>
                  </a:schemeClr>
                </a:solidFill>
                <a:latin typeface="Arial Black" pitchFamily="34" charset="0"/>
              </a:rPr>
              <a:t>Brian May :   </a:t>
            </a:r>
          </a:p>
          <a:p>
            <a:r>
              <a:rPr lang="en-US" sz="2600" dirty="0" smtClean="0">
                <a:solidFill>
                  <a:schemeClr val="accent6">
                    <a:lumMod val="75000"/>
                  </a:schemeClr>
                </a:solidFill>
                <a:latin typeface="Arial Black" pitchFamily="34" charset="0"/>
              </a:rPr>
              <a:t> </a:t>
            </a:r>
            <a:r>
              <a:rPr lang="en-US" sz="2600" dirty="0" smtClean="0">
                <a:latin typeface="Arial Black" pitchFamily="34" charset="0"/>
              </a:rPr>
              <a:t>-</a:t>
            </a:r>
            <a:r>
              <a:rPr lang="en-US" sz="2600" dirty="0" smtClean="0">
                <a:solidFill>
                  <a:schemeClr val="accent6">
                    <a:lumMod val="75000"/>
                  </a:schemeClr>
                </a:solidFill>
                <a:latin typeface="Arial Black" pitchFamily="34" charset="0"/>
              </a:rPr>
              <a:t> </a:t>
            </a:r>
            <a:r>
              <a:rPr lang="en-US" sz="2600" dirty="0" smtClean="0">
                <a:latin typeface="Arial Black" pitchFamily="34" charset="0"/>
              </a:rPr>
              <a:t>guitar</a:t>
            </a:r>
          </a:p>
          <a:p>
            <a:r>
              <a:rPr lang="en-US" sz="2600" dirty="0" smtClean="0">
                <a:latin typeface="Arial Black" pitchFamily="34" charset="0"/>
              </a:rPr>
              <a:t> - vocals</a:t>
            </a:r>
          </a:p>
          <a:p>
            <a:r>
              <a:rPr lang="en-US" sz="2600" dirty="0" smtClean="0">
                <a:solidFill>
                  <a:schemeClr val="accent6">
                    <a:lumMod val="75000"/>
                  </a:schemeClr>
                </a:solidFill>
                <a:latin typeface="Arial Black" pitchFamily="34" charset="0"/>
              </a:rPr>
              <a:t>        </a:t>
            </a:r>
            <a:r>
              <a:rPr lang="en-US" sz="2600" u="sng" dirty="0" smtClean="0">
                <a:solidFill>
                  <a:schemeClr val="accent6">
                    <a:lumMod val="75000"/>
                  </a:schemeClr>
                </a:solidFill>
                <a:latin typeface="Arial Black" pitchFamily="34" charset="0"/>
              </a:rPr>
              <a:t>Roger Taylor :</a:t>
            </a:r>
          </a:p>
          <a:p>
            <a:r>
              <a:rPr lang="en-US" sz="2600" dirty="0" smtClean="0">
                <a:solidFill>
                  <a:schemeClr val="accent6">
                    <a:lumMod val="75000"/>
                  </a:schemeClr>
                </a:solidFill>
                <a:latin typeface="Arial Black" pitchFamily="34" charset="0"/>
              </a:rPr>
              <a:t> </a:t>
            </a:r>
            <a:r>
              <a:rPr lang="en-US" sz="2600" dirty="0" smtClean="0">
                <a:latin typeface="Arial Black" pitchFamily="34" charset="0"/>
              </a:rPr>
              <a:t>-</a:t>
            </a:r>
            <a:r>
              <a:rPr lang="en-US" sz="2600" dirty="0" smtClean="0">
                <a:solidFill>
                  <a:schemeClr val="accent6">
                    <a:lumMod val="75000"/>
                  </a:schemeClr>
                </a:solidFill>
                <a:latin typeface="Arial Black" pitchFamily="34" charset="0"/>
              </a:rPr>
              <a:t> </a:t>
            </a:r>
            <a:r>
              <a:rPr lang="en-US" sz="2600" dirty="0" smtClean="0">
                <a:latin typeface="Arial Black" pitchFamily="34" charset="0"/>
              </a:rPr>
              <a:t>drums </a:t>
            </a:r>
          </a:p>
          <a:p>
            <a:r>
              <a:rPr lang="en-US" sz="2600" dirty="0" smtClean="0">
                <a:latin typeface="Arial Black" pitchFamily="34" charset="0"/>
              </a:rPr>
              <a:t> - vocals</a:t>
            </a:r>
            <a:r>
              <a:rPr lang="en-US" sz="2600" u="sng" dirty="0" smtClean="0">
                <a:solidFill>
                  <a:schemeClr val="accent6">
                    <a:lumMod val="75000"/>
                  </a:schemeClr>
                </a:solidFill>
                <a:latin typeface="Arial Black" pitchFamily="34" charset="0"/>
              </a:rPr>
              <a:t>     </a:t>
            </a:r>
          </a:p>
          <a:p>
            <a:r>
              <a:rPr lang="en-US" sz="2600" dirty="0" smtClean="0">
                <a:solidFill>
                  <a:schemeClr val="accent6">
                    <a:lumMod val="75000"/>
                  </a:schemeClr>
                </a:solidFill>
                <a:latin typeface="Arial Black" pitchFamily="34" charset="0"/>
              </a:rPr>
              <a:t>        </a:t>
            </a:r>
            <a:r>
              <a:rPr lang="en-US" sz="2600" u="sng" dirty="0" smtClean="0">
                <a:solidFill>
                  <a:schemeClr val="accent6">
                    <a:lumMod val="75000"/>
                  </a:schemeClr>
                </a:solidFill>
                <a:latin typeface="Arial Black" pitchFamily="34" charset="0"/>
              </a:rPr>
              <a:t>John Deacon :</a:t>
            </a:r>
          </a:p>
          <a:p>
            <a:r>
              <a:rPr lang="en-US" sz="2600" dirty="0" smtClean="0">
                <a:latin typeface="Arial Black" pitchFamily="34" charset="0"/>
              </a:rPr>
              <a:t> - bass</a:t>
            </a:r>
            <a:endParaRPr lang="en-US" sz="2600" u="sng" dirty="0" smtClean="0">
              <a:solidFill>
                <a:schemeClr val="accent6">
                  <a:lumMod val="75000"/>
                </a:schemeClr>
              </a:solidFill>
              <a:latin typeface="Arial Black" pitchFamily="34" charset="0"/>
            </a:endParaRPr>
          </a:p>
          <a:p>
            <a:pPr algn="ctr"/>
            <a:r>
              <a:rPr lang="en-US" sz="1600" u="sng" dirty="0" smtClean="0">
                <a:solidFill>
                  <a:schemeClr val="accent6">
                    <a:lumMod val="75000"/>
                  </a:schemeClr>
                </a:solidFill>
                <a:latin typeface="Arial Black" pitchFamily="34" charset="0"/>
              </a:rPr>
              <a:t>      </a:t>
            </a:r>
          </a:p>
          <a:p>
            <a:pPr algn="ctr"/>
            <a:r>
              <a:rPr lang="en-US" sz="1600" dirty="0" smtClean="0">
                <a:latin typeface="Arial Black" pitchFamily="34" charset="0"/>
              </a:rPr>
              <a:t>     </a:t>
            </a:r>
          </a:p>
        </p:txBody>
      </p:sp>
      <p:sp>
        <p:nvSpPr>
          <p:cNvPr id="10" name="Content Placeholder 9"/>
          <p:cNvSpPr>
            <a:spLocks noGrp="1"/>
          </p:cNvSpPr>
          <p:nvPr>
            <p:ph idx="1"/>
          </p:nvPr>
        </p:nvSpPr>
        <p:spPr>
          <a:xfrm>
            <a:off x="5257800" y="1600201"/>
            <a:ext cx="2743200" cy="4038600"/>
          </a:xfrm>
        </p:spPr>
        <p:txBody>
          <a:bodyPr/>
          <a:lstStyle/>
          <a:p>
            <a:endParaRPr lang="en-US" dirty="0"/>
          </a:p>
        </p:txBody>
      </p:sp>
      <p:pic>
        <p:nvPicPr>
          <p:cNvPr id="1027" name="Picture 3" descr="C:\Users\user\Desktop\3474558151_220d8ed0e2.jpg"/>
          <p:cNvPicPr>
            <a:picLocks noChangeAspect="1" noChangeArrowheads="1"/>
          </p:cNvPicPr>
          <p:nvPr/>
        </p:nvPicPr>
        <p:blipFill>
          <a:blip r:embed="rId2" cstate="print"/>
          <a:srcRect/>
          <a:stretch>
            <a:fillRect/>
          </a:stretch>
        </p:blipFill>
        <p:spPr bwMode="auto">
          <a:xfrm>
            <a:off x="4495800" y="1371600"/>
            <a:ext cx="4114800" cy="4792663"/>
          </a:xfrm>
          <a:prstGeom prst="rect">
            <a:avLst/>
          </a:prstGeom>
          <a:noFill/>
        </p:spPr>
      </p:pic>
      <p:sp>
        <p:nvSpPr>
          <p:cNvPr id="20" name="Right Arrow 19"/>
          <p:cNvSpPr/>
          <p:nvPr/>
        </p:nvSpPr>
        <p:spPr>
          <a:xfrm flipV="1">
            <a:off x="1143000" y="2362200"/>
            <a:ext cx="228600" cy="1524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3" name="Right Arrow 22"/>
          <p:cNvSpPr/>
          <p:nvPr/>
        </p:nvSpPr>
        <p:spPr>
          <a:xfrm flipV="1">
            <a:off x="1143000" y="3276600"/>
            <a:ext cx="228600" cy="1524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4" name="Right Arrow 23"/>
          <p:cNvSpPr/>
          <p:nvPr/>
        </p:nvSpPr>
        <p:spPr>
          <a:xfrm flipV="1">
            <a:off x="1143000" y="4191000"/>
            <a:ext cx="228600" cy="1524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8" name="Right Arrow 27"/>
          <p:cNvSpPr/>
          <p:nvPr/>
        </p:nvSpPr>
        <p:spPr>
          <a:xfrm flipV="1">
            <a:off x="1143000" y="5105400"/>
            <a:ext cx="228600" cy="1524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325372236"/>
      </p:ext>
    </p:extLst>
  </p:cSld>
  <p:clrMapOvr>
    <a:masterClrMapping/>
  </p:clrMapOvr>
  <p:transition spd="med">
    <p:split orient="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19200"/>
            <a:ext cx="3581400" cy="609600"/>
          </a:xfrm>
        </p:spPr>
        <p:txBody>
          <a:bodyPr/>
          <a:lstStyle/>
          <a:p>
            <a:r>
              <a:rPr lang="en-PH" sz="4000" u="sng" dirty="0" smtClean="0">
                <a:solidFill>
                  <a:srgbClr val="FFC000"/>
                </a:solidFill>
                <a:latin typeface="Vivaldi" pitchFamily="66" charset="0"/>
              </a:rPr>
              <a:t>Freddie Mercury</a:t>
            </a:r>
            <a:endParaRPr lang="en-PH" sz="4000" u="sng" dirty="0">
              <a:solidFill>
                <a:srgbClr val="FFC000"/>
              </a:solidFill>
              <a:latin typeface="Vivaldi" pitchFamily="66" charset="0"/>
            </a:endParaRPr>
          </a:p>
        </p:txBody>
      </p:sp>
      <p:sp>
        <p:nvSpPr>
          <p:cNvPr id="4" name="Content Placeholder 3"/>
          <p:cNvSpPr>
            <a:spLocks noGrp="1"/>
          </p:cNvSpPr>
          <p:nvPr>
            <p:ph idx="1"/>
          </p:nvPr>
        </p:nvSpPr>
        <p:spPr>
          <a:xfrm>
            <a:off x="5334000" y="1828799"/>
            <a:ext cx="2819400" cy="3810001"/>
          </a:xfrm>
        </p:spPr>
        <p:txBody>
          <a:bodyPr/>
          <a:lstStyle/>
          <a:p>
            <a:endParaRPr lang="en-US" dirty="0"/>
          </a:p>
        </p:txBody>
      </p:sp>
      <p:sp>
        <p:nvSpPr>
          <p:cNvPr id="5" name="Text Placeholder 4"/>
          <p:cNvSpPr>
            <a:spLocks noGrp="1"/>
          </p:cNvSpPr>
          <p:nvPr>
            <p:ph type="body" sz="half" idx="2"/>
          </p:nvPr>
        </p:nvSpPr>
        <p:spPr>
          <a:xfrm>
            <a:off x="533400" y="1828800"/>
            <a:ext cx="4038600" cy="4297363"/>
          </a:xfrm>
        </p:spPr>
        <p:txBody>
          <a:bodyPr>
            <a:normAutofit fontScale="92500"/>
          </a:bodyPr>
          <a:lstStyle/>
          <a:p>
            <a:r>
              <a:rPr lang="en-US" sz="1200" b="1" dirty="0" smtClean="0"/>
              <a:t>-</a:t>
            </a:r>
            <a:r>
              <a:rPr lang="en-US" sz="1200" b="1" dirty="0" smtClean="0">
                <a:solidFill>
                  <a:srgbClr val="FF33CC"/>
                </a:solidFill>
              </a:rPr>
              <a:t> Freddie Mercury</a:t>
            </a:r>
            <a:r>
              <a:rPr lang="en-US" sz="1200" dirty="0" smtClean="0"/>
              <a:t>  was born on 5</a:t>
            </a:r>
            <a:r>
              <a:rPr lang="en-US" sz="1200" baseline="30000" dirty="0" smtClean="0"/>
              <a:t>th</a:t>
            </a:r>
            <a:r>
              <a:rPr lang="en-US" sz="1200" dirty="0" smtClean="0"/>
              <a:t> September 1946 as </a:t>
            </a:r>
            <a:r>
              <a:rPr lang="en-US" sz="1200" b="1" dirty="0" err="1" smtClean="0">
                <a:solidFill>
                  <a:srgbClr val="FF33CC"/>
                </a:solidFill>
              </a:rPr>
              <a:t>Farrokh</a:t>
            </a:r>
            <a:r>
              <a:rPr lang="en-US" sz="1200" b="1" dirty="0" smtClean="0">
                <a:solidFill>
                  <a:srgbClr val="FF33CC"/>
                </a:solidFill>
              </a:rPr>
              <a:t> </a:t>
            </a:r>
            <a:r>
              <a:rPr lang="en-US" sz="1200" b="1" dirty="0" err="1" smtClean="0">
                <a:solidFill>
                  <a:srgbClr val="FF33CC"/>
                </a:solidFill>
              </a:rPr>
              <a:t>Bulsara</a:t>
            </a:r>
            <a:r>
              <a:rPr lang="en-US" sz="1200" b="1" dirty="0" smtClean="0"/>
              <a:t> </a:t>
            </a:r>
            <a:r>
              <a:rPr lang="en-US" sz="1200" dirty="0" smtClean="0"/>
              <a:t>in Zanzibar to </a:t>
            </a:r>
            <a:r>
              <a:rPr lang="en-US" sz="1200" dirty="0" err="1" smtClean="0"/>
              <a:t>Parsi</a:t>
            </a:r>
            <a:r>
              <a:rPr lang="en-US" sz="1200" dirty="0" smtClean="0"/>
              <a:t>-Indian parents, he attended English-style boarding schools in India from the age of eight and returned to Zanzibar after secondary school. In 1964, his family fled the Zanzibar Revolution, moving to Middlesex, England. Having studied and written music for years, he formed Queen in 1970 with guitarist Brian May and drummer Roger Taylor. Mercury wrote numerous hits for Queen, including </a:t>
            </a:r>
            <a:r>
              <a:rPr lang="en-US" sz="1200" dirty="0" smtClean="0">
                <a:solidFill>
                  <a:srgbClr val="FF33CC"/>
                </a:solidFill>
              </a:rPr>
              <a:t>"Killer Queen“ </a:t>
            </a:r>
            <a:r>
              <a:rPr lang="en-US" sz="1200" dirty="0" smtClean="0"/>
              <a:t>, </a:t>
            </a:r>
            <a:r>
              <a:rPr lang="en-US" sz="1200" dirty="0" smtClean="0">
                <a:solidFill>
                  <a:srgbClr val="FF33CC"/>
                </a:solidFill>
              </a:rPr>
              <a:t>"Bohemian Rhapsody“ </a:t>
            </a:r>
            <a:r>
              <a:rPr lang="en-US" sz="1200" dirty="0" smtClean="0"/>
              <a:t>, </a:t>
            </a:r>
            <a:r>
              <a:rPr lang="en-US" sz="1200" dirty="0" smtClean="0">
                <a:solidFill>
                  <a:srgbClr val="FF33CC"/>
                </a:solidFill>
              </a:rPr>
              <a:t>"Somebody to Love“ </a:t>
            </a:r>
            <a:r>
              <a:rPr lang="en-US" sz="1200" dirty="0" smtClean="0"/>
              <a:t>, </a:t>
            </a:r>
            <a:r>
              <a:rPr lang="en-US" sz="1200" dirty="0" smtClean="0">
                <a:solidFill>
                  <a:srgbClr val="FF33CC"/>
                </a:solidFill>
              </a:rPr>
              <a:t>"We Are the Champions“ </a:t>
            </a:r>
            <a:r>
              <a:rPr lang="en-US" sz="1200" dirty="0" smtClean="0"/>
              <a:t>, </a:t>
            </a:r>
            <a:r>
              <a:rPr lang="en-US" sz="1200" dirty="0" smtClean="0">
                <a:solidFill>
                  <a:srgbClr val="FF33CC"/>
                </a:solidFill>
              </a:rPr>
              <a:t>"Don't Stop Me Now“ </a:t>
            </a:r>
            <a:r>
              <a:rPr lang="en-US" sz="1200" dirty="0" smtClean="0"/>
              <a:t>, and </a:t>
            </a:r>
            <a:r>
              <a:rPr lang="en-US" sz="1200" dirty="0" smtClean="0">
                <a:solidFill>
                  <a:srgbClr val="FF33CC"/>
                </a:solidFill>
              </a:rPr>
              <a:t>"Crazy Little Thing Called Love“ </a:t>
            </a:r>
            <a:r>
              <a:rPr lang="en-US" sz="1200" dirty="0" smtClean="0"/>
              <a:t>.</a:t>
            </a:r>
            <a:r>
              <a:rPr lang="en-US" sz="1200" dirty="0" smtClean="0">
                <a:solidFill>
                  <a:srgbClr val="FF33CC"/>
                </a:solidFill>
              </a:rPr>
              <a:t> </a:t>
            </a:r>
          </a:p>
          <a:p>
            <a:pPr>
              <a:buFontTx/>
              <a:buChar char="-"/>
            </a:pPr>
            <a:r>
              <a:rPr lang="en-US" sz="1200" dirty="0" smtClean="0"/>
              <a:t> His charismatic stage performances often saw him interact with the audience, as displayed at the 1985 Live Aid concert. He also led a solo career and served as a producer and guest musician for other artists.</a:t>
            </a:r>
          </a:p>
          <a:p>
            <a:pPr>
              <a:buFontTx/>
              <a:buChar char="-"/>
            </a:pPr>
            <a:r>
              <a:rPr lang="en-US" sz="1200" dirty="0" smtClean="0"/>
              <a:t>  He was known for his flamboyant stage personality and </a:t>
            </a:r>
            <a:r>
              <a:rPr lang="en-US" sz="1200" dirty="0" smtClean="0">
                <a:solidFill>
                  <a:srgbClr val="FF33CC"/>
                </a:solidFill>
              </a:rPr>
              <a:t>four-octave vocal range.</a:t>
            </a:r>
          </a:p>
          <a:p>
            <a:pPr>
              <a:buFontTx/>
              <a:buChar char="-"/>
            </a:pPr>
            <a:r>
              <a:rPr lang="en-US" sz="1200" dirty="0" smtClean="0"/>
              <a:t> </a:t>
            </a:r>
            <a:r>
              <a:rPr lang="en-US" sz="1200" dirty="0" smtClean="0">
                <a:solidFill>
                  <a:srgbClr val="FF33CC"/>
                </a:solidFill>
              </a:rPr>
              <a:t>Mercury</a:t>
            </a:r>
            <a:r>
              <a:rPr lang="en-US" sz="1200" dirty="0" smtClean="0"/>
              <a:t> died in 1991 at the age of 45 due to complications from AIDS. He confirmed the day before his death that he had contracted the disease, having been diagnosed in 1987. Mercury had continued to record with Queen following his diagnosis, and he was posthumously featured on the band’s final album, </a:t>
            </a:r>
            <a:r>
              <a:rPr lang="en-US" sz="1200" dirty="0" smtClean="0">
                <a:solidFill>
                  <a:srgbClr val="FF33CC"/>
                </a:solidFill>
              </a:rPr>
              <a:t>Made in Heaven</a:t>
            </a:r>
            <a:r>
              <a:rPr lang="en-US" sz="1200" dirty="0" smtClean="0"/>
              <a:t> (1995). In 1992, his tribute concert was held at </a:t>
            </a:r>
            <a:r>
              <a:rPr lang="en-US" sz="1200" dirty="0" err="1" smtClean="0">
                <a:solidFill>
                  <a:srgbClr val="FF33CC"/>
                </a:solidFill>
              </a:rPr>
              <a:t>Wembley</a:t>
            </a:r>
            <a:r>
              <a:rPr lang="en-US" sz="1200" dirty="0" smtClean="0">
                <a:solidFill>
                  <a:srgbClr val="FF33CC"/>
                </a:solidFill>
              </a:rPr>
              <a:t> Stadium</a:t>
            </a:r>
            <a:r>
              <a:rPr lang="en-US" sz="1200" dirty="0" smtClean="0"/>
              <a:t>. His career with Queen was </a:t>
            </a:r>
            <a:r>
              <a:rPr lang="en-US" sz="1200" dirty="0" err="1" smtClean="0"/>
              <a:t>dramatised</a:t>
            </a:r>
            <a:r>
              <a:rPr lang="en-US" sz="1200" dirty="0" smtClean="0"/>
              <a:t> in the 2018 biopic Bohemian Rhapsody.</a:t>
            </a:r>
          </a:p>
          <a:p>
            <a:pPr>
              <a:buFontTx/>
              <a:buChar char="-"/>
            </a:pPr>
            <a:endParaRPr lang="en-US" sz="1200" dirty="0">
              <a:solidFill>
                <a:srgbClr val="FF33CC"/>
              </a:solidFill>
            </a:endParaRPr>
          </a:p>
        </p:txBody>
      </p:sp>
      <p:pic>
        <p:nvPicPr>
          <p:cNvPr id="2050" name="Picture 2" descr="C:\Users\user\Desktop\e50e2d27d456612b6bbe90a059540c73.jpg"/>
          <p:cNvPicPr>
            <a:picLocks noChangeAspect="1" noChangeArrowheads="1"/>
          </p:cNvPicPr>
          <p:nvPr/>
        </p:nvPicPr>
        <p:blipFill>
          <a:blip r:embed="rId2" cstate="print"/>
          <a:srcRect/>
          <a:stretch>
            <a:fillRect/>
          </a:stretch>
        </p:blipFill>
        <p:spPr bwMode="auto">
          <a:xfrm>
            <a:off x="4724400" y="1371600"/>
            <a:ext cx="3764772" cy="4725044"/>
          </a:xfrm>
          <a:prstGeom prst="rect">
            <a:avLst/>
          </a:prstGeom>
          <a:noFill/>
        </p:spPr>
      </p:pic>
    </p:spTree>
    <p:extLst>
      <p:ext uri="{BB962C8B-B14F-4D97-AF65-F5344CB8AC3E}">
        <p14:creationId xmlns="" xmlns:p14="http://schemas.microsoft.com/office/powerpoint/2010/main" val="2325372236"/>
      </p:ext>
    </p:extLst>
  </p:cSld>
  <p:clrMapOvr>
    <a:masterClrMapping/>
  </p:clrMapOvr>
  <p:transition spd="med">
    <p:split orient="vert" dir="in"/>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19200"/>
            <a:ext cx="3733800" cy="609600"/>
          </a:xfrm>
        </p:spPr>
        <p:txBody>
          <a:bodyPr/>
          <a:lstStyle/>
          <a:p>
            <a:r>
              <a:rPr lang="en-PH" dirty="0" smtClean="0"/>
              <a:t>        </a:t>
            </a:r>
            <a:r>
              <a:rPr lang="en-PH" sz="4000" u="sng" dirty="0" smtClean="0">
                <a:solidFill>
                  <a:srgbClr val="FFC000"/>
                </a:solidFill>
                <a:latin typeface="Vivaldi" pitchFamily="66" charset="0"/>
              </a:rPr>
              <a:t>Brian May</a:t>
            </a:r>
            <a:endParaRPr lang="en-PH" sz="4000" u="sng" dirty="0">
              <a:solidFill>
                <a:srgbClr val="FFC000"/>
              </a:solidFill>
              <a:latin typeface="Vivaldi" pitchFamily="66" charset="0"/>
            </a:endParaRPr>
          </a:p>
        </p:txBody>
      </p:sp>
      <p:sp>
        <p:nvSpPr>
          <p:cNvPr id="5" name="Content Placeholder 4"/>
          <p:cNvSpPr>
            <a:spLocks noGrp="1"/>
          </p:cNvSpPr>
          <p:nvPr>
            <p:ph idx="1"/>
          </p:nvPr>
        </p:nvSpPr>
        <p:spPr>
          <a:xfrm flipH="1" flipV="1">
            <a:off x="6096000" y="2514600"/>
            <a:ext cx="1600200" cy="1828798"/>
          </a:xfrm>
        </p:spPr>
        <p:txBody>
          <a:bodyPr/>
          <a:lstStyle/>
          <a:p>
            <a:endParaRPr lang="en-US" dirty="0"/>
          </a:p>
        </p:txBody>
      </p:sp>
      <p:sp>
        <p:nvSpPr>
          <p:cNvPr id="6" name="Text Placeholder 5"/>
          <p:cNvSpPr>
            <a:spLocks noGrp="1"/>
          </p:cNvSpPr>
          <p:nvPr>
            <p:ph type="body" sz="half" idx="2"/>
          </p:nvPr>
        </p:nvSpPr>
        <p:spPr>
          <a:xfrm>
            <a:off x="533400" y="1905000"/>
            <a:ext cx="4191000" cy="4221163"/>
          </a:xfrm>
        </p:spPr>
        <p:txBody>
          <a:bodyPr>
            <a:normAutofit/>
          </a:bodyPr>
          <a:lstStyle/>
          <a:p>
            <a:r>
              <a:rPr lang="en-US" sz="1100" dirty="0" smtClean="0"/>
              <a:t>- </a:t>
            </a:r>
            <a:r>
              <a:rPr lang="en-US" sz="1100" dirty="0" smtClean="0">
                <a:solidFill>
                  <a:srgbClr val="FF33CC"/>
                </a:solidFill>
              </a:rPr>
              <a:t>Brian Harold May </a:t>
            </a:r>
            <a:r>
              <a:rPr lang="en-US" sz="1100" dirty="0" smtClean="0"/>
              <a:t>was born on 19 July 1947 in a nursing home at Hampton Hill, </a:t>
            </a:r>
            <a:r>
              <a:rPr lang="en-US" sz="1100" dirty="0" err="1" smtClean="0"/>
              <a:t>Twickenham</a:t>
            </a:r>
            <a:r>
              <a:rPr lang="en-US" sz="1100" dirty="0" smtClean="0"/>
              <a:t>.</a:t>
            </a:r>
          </a:p>
          <a:p>
            <a:r>
              <a:rPr lang="en-US" sz="1100" dirty="0" smtClean="0"/>
              <a:t>-</a:t>
            </a:r>
            <a:r>
              <a:rPr lang="en-US" sz="1100" dirty="0" smtClean="0">
                <a:solidFill>
                  <a:srgbClr val="FF33CC"/>
                </a:solidFill>
              </a:rPr>
              <a:t> May</a:t>
            </a:r>
            <a:r>
              <a:rPr lang="en-US" sz="1100" dirty="0" smtClean="0"/>
              <a:t> was a co-founder of Queen with lead singer Freddie Mercury and drummer Roger Taylor, having previously performed with Taylor in the band</a:t>
            </a:r>
            <a:r>
              <a:rPr lang="en-US" sz="1100" dirty="0" smtClean="0">
                <a:solidFill>
                  <a:srgbClr val="FF33CC"/>
                </a:solidFill>
              </a:rPr>
              <a:t> Smile</a:t>
            </a:r>
            <a:r>
              <a:rPr lang="en-US" sz="1100" dirty="0" smtClean="0"/>
              <a:t>, which he had joined while he was at university</a:t>
            </a:r>
          </a:p>
          <a:p>
            <a:pPr>
              <a:buFontTx/>
              <a:buChar char="-"/>
            </a:pPr>
            <a:r>
              <a:rPr lang="en-US" sz="1100" dirty="0" smtClean="0"/>
              <a:t> As a member of Queen, </a:t>
            </a:r>
            <a:r>
              <a:rPr lang="en-US" sz="1100" dirty="0" smtClean="0">
                <a:solidFill>
                  <a:srgbClr val="FF33CC"/>
                </a:solidFill>
              </a:rPr>
              <a:t>May</a:t>
            </a:r>
            <a:r>
              <a:rPr lang="en-US" sz="1100" dirty="0" smtClean="0"/>
              <a:t> became regarded as a virtuoso musician and he was identified with a distinctive sound created through his layered guitar work, often using a home-built electric guitar called the </a:t>
            </a:r>
            <a:r>
              <a:rPr lang="en-US" sz="1100" dirty="0" smtClean="0">
                <a:solidFill>
                  <a:srgbClr val="FF0000"/>
                </a:solidFill>
              </a:rPr>
              <a:t>Red Special</a:t>
            </a:r>
            <a:r>
              <a:rPr lang="en-US" sz="1100" dirty="0" smtClean="0"/>
              <a:t>. May wrote numerous hits for Queen, including </a:t>
            </a:r>
            <a:r>
              <a:rPr lang="en-US" sz="1100" dirty="0" smtClean="0">
                <a:solidFill>
                  <a:srgbClr val="FF33CC"/>
                </a:solidFill>
              </a:rPr>
              <a:t>"We Will Rock You", "I Want It All“</a:t>
            </a:r>
            <a:r>
              <a:rPr lang="en-US" sz="1100" dirty="0" smtClean="0"/>
              <a:t> , </a:t>
            </a:r>
            <a:r>
              <a:rPr lang="en-US" sz="1100" dirty="0" smtClean="0">
                <a:solidFill>
                  <a:srgbClr val="FF33CC"/>
                </a:solidFill>
              </a:rPr>
              <a:t>"Fat Bottomed Girls“ </a:t>
            </a:r>
            <a:r>
              <a:rPr lang="en-US" sz="1100" dirty="0" smtClean="0"/>
              <a:t>, </a:t>
            </a:r>
            <a:r>
              <a:rPr lang="en-US" sz="1100" dirty="0" smtClean="0">
                <a:solidFill>
                  <a:srgbClr val="FF33CC"/>
                </a:solidFill>
              </a:rPr>
              <a:t>"Flash“ </a:t>
            </a:r>
            <a:r>
              <a:rPr lang="en-US" sz="1100" dirty="0" smtClean="0"/>
              <a:t>, </a:t>
            </a:r>
            <a:r>
              <a:rPr lang="en-US" sz="1100" dirty="0" smtClean="0">
                <a:solidFill>
                  <a:srgbClr val="FF33CC"/>
                </a:solidFill>
              </a:rPr>
              <a:t>"Hammer to Fall“ </a:t>
            </a:r>
            <a:r>
              <a:rPr lang="en-US" sz="1100" dirty="0" smtClean="0"/>
              <a:t>, </a:t>
            </a:r>
            <a:r>
              <a:rPr lang="en-US" sz="1100" dirty="0" smtClean="0">
                <a:solidFill>
                  <a:srgbClr val="FF33CC"/>
                </a:solidFill>
              </a:rPr>
              <a:t>"Save Me“ , "Who Wants to Live Forever“ </a:t>
            </a:r>
            <a:r>
              <a:rPr lang="en-US" sz="1100" dirty="0" smtClean="0"/>
              <a:t>, </a:t>
            </a:r>
            <a:r>
              <a:rPr lang="en-US" sz="1100" dirty="0" smtClean="0">
                <a:solidFill>
                  <a:srgbClr val="FF33CC"/>
                </a:solidFill>
              </a:rPr>
              <a:t>"Too Much Love”</a:t>
            </a:r>
            <a:r>
              <a:rPr lang="en-US" sz="1100" dirty="0" smtClean="0"/>
              <a:t> , </a:t>
            </a:r>
            <a:r>
              <a:rPr lang="en-US" sz="1100" dirty="0" smtClean="0">
                <a:solidFill>
                  <a:srgbClr val="FF33CC"/>
                </a:solidFill>
              </a:rPr>
              <a:t>Will Kill You“  </a:t>
            </a:r>
            <a:r>
              <a:rPr lang="en-US" sz="1100" dirty="0" smtClean="0"/>
              <a:t>and </a:t>
            </a:r>
            <a:r>
              <a:rPr lang="en-US" sz="1100" dirty="0" smtClean="0">
                <a:solidFill>
                  <a:srgbClr val="FF33CC"/>
                </a:solidFill>
              </a:rPr>
              <a:t>"The Show Must Go On"</a:t>
            </a:r>
            <a:r>
              <a:rPr lang="en-US" sz="1100" dirty="0" smtClean="0"/>
              <a:t>.</a:t>
            </a:r>
          </a:p>
          <a:p>
            <a:pPr>
              <a:buFontTx/>
              <a:buChar char="-"/>
            </a:pPr>
            <a:r>
              <a:rPr lang="en-US" sz="1100" dirty="0" smtClean="0"/>
              <a:t> May was appointed a</a:t>
            </a:r>
            <a:r>
              <a:rPr lang="en-US" sz="1100" dirty="0" smtClean="0">
                <a:solidFill>
                  <a:srgbClr val="FF33CC"/>
                </a:solidFill>
              </a:rPr>
              <a:t> CBE</a:t>
            </a:r>
            <a:r>
              <a:rPr lang="en-US" sz="1100" dirty="0" smtClean="0"/>
              <a:t> by Queen Elizabeth II in 2005 for "services to the music industry and for charity work". May earned a PhD in astrophysics from Imperial College London in 2007, and was Chancellor of Liverpool John </a:t>
            </a:r>
            <a:r>
              <a:rPr lang="en-US" sz="1100" dirty="0" err="1" smtClean="0"/>
              <a:t>Moores</a:t>
            </a:r>
            <a:r>
              <a:rPr lang="en-US" sz="1100" dirty="0" smtClean="0"/>
              <a:t> University from 2008 to 2013. He was a </a:t>
            </a:r>
            <a:r>
              <a:rPr lang="en-US" sz="1100" dirty="0" smtClean="0">
                <a:solidFill>
                  <a:srgbClr val="FF33CC"/>
                </a:solidFill>
              </a:rPr>
              <a:t>"science team collaborator" </a:t>
            </a:r>
            <a:r>
              <a:rPr lang="en-US" sz="1100" dirty="0" smtClean="0"/>
              <a:t>with NASA's New Horizons Pluto mission. He is also a co-founder of the awareness campaign Asteroid Day.</a:t>
            </a:r>
            <a:r>
              <a:rPr lang="en-US" sz="1100" dirty="0" smtClean="0">
                <a:solidFill>
                  <a:srgbClr val="FF33CC"/>
                </a:solidFill>
              </a:rPr>
              <a:t> Asteroid 52665 </a:t>
            </a:r>
            <a:r>
              <a:rPr lang="en-US" sz="1100" dirty="0" err="1" smtClean="0">
                <a:solidFill>
                  <a:srgbClr val="FF33CC"/>
                </a:solidFill>
              </a:rPr>
              <a:t>Brianmay</a:t>
            </a:r>
            <a:r>
              <a:rPr lang="en-US" sz="1100" dirty="0" smtClean="0"/>
              <a:t> was named after him. May is also an animal rights activist, campaigning against the hunting of foxes and the culling of badgers in the UK.</a:t>
            </a:r>
            <a:endParaRPr lang="en-US" sz="1100" dirty="0"/>
          </a:p>
        </p:txBody>
      </p:sp>
      <p:pic>
        <p:nvPicPr>
          <p:cNvPr id="3074" name="Picture 2" descr="C:\Users\user\Desktop\b6ea79294cdfce90084e6449f4a4c3f7.jpg"/>
          <p:cNvPicPr>
            <a:picLocks noChangeAspect="1" noChangeArrowheads="1"/>
          </p:cNvPicPr>
          <p:nvPr/>
        </p:nvPicPr>
        <p:blipFill>
          <a:blip r:embed="rId2" cstate="print"/>
          <a:srcRect/>
          <a:stretch>
            <a:fillRect/>
          </a:stretch>
        </p:blipFill>
        <p:spPr bwMode="auto">
          <a:xfrm>
            <a:off x="4876800" y="1371600"/>
            <a:ext cx="3662054" cy="4648200"/>
          </a:xfrm>
          <a:prstGeom prst="rect">
            <a:avLst/>
          </a:prstGeom>
          <a:noFill/>
        </p:spPr>
      </p:pic>
    </p:spTree>
    <p:extLst>
      <p:ext uri="{BB962C8B-B14F-4D97-AF65-F5344CB8AC3E}">
        <p14:creationId xmlns="" xmlns:p14="http://schemas.microsoft.com/office/powerpoint/2010/main" val="2325372236"/>
      </p:ext>
    </p:extLst>
  </p:cSld>
  <p:clrMapOvr>
    <a:masterClrMapping/>
  </p:clrMapOvr>
  <p:transition spd="med">
    <p:split orient="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4038596" y="1219200"/>
            <a:ext cx="4267199" cy="762000"/>
          </a:xfrm>
        </p:spPr>
        <p:txBody>
          <a:bodyPr/>
          <a:lstStyle/>
          <a:p>
            <a:r>
              <a:rPr lang="en-PH" dirty="0" smtClean="0"/>
              <a:t>         </a:t>
            </a:r>
            <a:r>
              <a:rPr lang="en-PH" sz="4000" u="sng" dirty="0" smtClean="0">
                <a:solidFill>
                  <a:srgbClr val="FFC000"/>
                </a:solidFill>
                <a:latin typeface="Vivaldi" pitchFamily="66" charset="0"/>
              </a:rPr>
              <a:t>Roger Taylor</a:t>
            </a:r>
            <a:endParaRPr lang="en-PH" sz="4000" u="sng" dirty="0">
              <a:solidFill>
                <a:srgbClr val="FFC000"/>
              </a:solidFill>
              <a:latin typeface="Vivaldi" pitchFamily="66" charset="0"/>
            </a:endParaRPr>
          </a:p>
        </p:txBody>
      </p:sp>
      <p:sp>
        <p:nvSpPr>
          <p:cNvPr id="10" name="Content Placeholder 9"/>
          <p:cNvSpPr>
            <a:spLocks noGrp="1"/>
          </p:cNvSpPr>
          <p:nvPr>
            <p:ph idx="1"/>
          </p:nvPr>
        </p:nvSpPr>
        <p:spPr>
          <a:xfrm flipH="1">
            <a:off x="762000" y="1752601"/>
            <a:ext cx="2971800" cy="4114800"/>
          </a:xfrm>
        </p:spPr>
        <p:txBody>
          <a:bodyPr/>
          <a:lstStyle/>
          <a:p>
            <a:endParaRPr lang="en-US" dirty="0"/>
          </a:p>
        </p:txBody>
      </p:sp>
      <p:sp>
        <p:nvSpPr>
          <p:cNvPr id="11" name="Text Placeholder 10"/>
          <p:cNvSpPr>
            <a:spLocks noGrp="1"/>
          </p:cNvSpPr>
          <p:nvPr>
            <p:ph type="body" sz="half" idx="2"/>
          </p:nvPr>
        </p:nvSpPr>
        <p:spPr>
          <a:xfrm flipH="1">
            <a:off x="4038600" y="2133600"/>
            <a:ext cx="4267200" cy="3916363"/>
          </a:xfrm>
        </p:spPr>
        <p:txBody>
          <a:bodyPr>
            <a:normAutofit/>
          </a:bodyPr>
          <a:lstStyle/>
          <a:p>
            <a:r>
              <a:rPr lang="en-US" sz="1100" dirty="0" smtClean="0"/>
              <a:t>-</a:t>
            </a:r>
            <a:r>
              <a:rPr lang="en-US" sz="1100" dirty="0" smtClean="0">
                <a:solidFill>
                  <a:srgbClr val="FF33CC"/>
                </a:solidFill>
              </a:rPr>
              <a:t> Roger Taylor </a:t>
            </a:r>
            <a:r>
              <a:rPr lang="en-US" sz="1100" dirty="0" smtClean="0"/>
              <a:t>was born on 26 July 1949 at West Norfolk &amp; Lynn Hospital in King's Lynn, Norfolk. </a:t>
            </a:r>
          </a:p>
          <a:p>
            <a:pPr>
              <a:buFontTx/>
              <a:buChar char="-"/>
            </a:pPr>
            <a:r>
              <a:rPr lang="en-US" sz="1100" dirty="0" smtClean="0"/>
              <a:t> When he was seven years old, he and some friends formed his first band, the </a:t>
            </a:r>
            <a:r>
              <a:rPr lang="en-US" sz="1100" dirty="0" err="1" smtClean="0">
                <a:solidFill>
                  <a:srgbClr val="FF33CC"/>
                </a:solidFill>
              </a:rPr>
              <a:t>Bubblingover</a:t>
            </a:r>
            <a:r>
              <a:rPr lang="en-US" sz="1100" dirty="0" smtClean="0">
                <a:solidFill>
                  <a:srgbClr val="FF33CC"/>
                </a:solidFill>
              </a:rPr>
              <a:t> Boys</a:t>
            </a:r>
            <a:r>
              <a:rPr lang="en-US" sz="1100" dirty="0" smtClean="0"/>
              <a:t>, in which he played the ukulele. </a:t>
            </a:r>
          </a:p>
          <a:p>
            <a:pPr>
              <a:buFontTx/>
              <a:buChar char="-"/>
            </a:pPr>
            <a:r>
              <a:rPr lang="en-US" sz="1100" dirty="0" smtClean="0"/>
              <a:t> At the age of 15, </a:t>
            </a:r>
            <a:r>
              <a:rPr lang="en-US" sz="1100" dirty="0" smtClean="0">
                <a:solidFill>
                  <a:srgbClr val="FF33CC"/>
                </a:solidFill>
              </a:rPr>
              <a:t>Taylor</a:t>
            </a:r>
            <a:r>
              <a:rPr lang="en-US" sz="1100" dirty="0" smtClean="0"/>
              <a:t> became a member of the </a:t>
            </a:r>
            <a:r>
              <a:rPr lang="en-US" sz="1100" dirty="0" smtClean="0">
                <a:solidFill>
                  <a:srgbClr val="FF33CC"/>
                </a:solidFill>
              </a:rPr>
              <a:t>Reaction</a:t>
            </a:r>
            <a:r>
              <a:rPr lang="en-US" sz="1100" dirty="0" smtClean="0"/>
              <a:t>, a semi-professional rock band formed mainly of boys from Truro School. </a:t>
            </a:r>
          </a:p>
          <a:p>
            <a:pPr>
              <a:buFontTx/>
              <a:buChar char="-"/>
            </a:pPr>
            <a:r>
              <a:rPr lang="en-US" sz="1100" dirty="0" smtClean="0"/>
              <a:t> As a </a:t>
            </a:r>
            <a:r>
              <a:rPr lang="en-US" sz="1100" dirty="0" smtClean="0">
                <a:solidFill>
                  <a:srgbClr val="FF33CC"/>
                </a:solidFill>
              </a:rPr>
              <a:t>drummer</a:t>
            </a:r>
            <a:r>
              <a:rPr lang="en-US" sz="1100" dirty="0" smtClean="0"/>
              <a:t>, Taylor was </a:t>
            </a:r>
            <a:r>
              <a:rPr lang="en-US" sz="1100" dirty="0" err="1" smtClean="0"/>
              <a:t>recognised</a:t>
            </a:r>
            <a:r>
              <a:rPr lang="en-US" sz="1100" dirty="0" smtClean="0"/>
              <a:t> early in his career for his unique sound. He was voted by radio listeners as the eighth-greatest drummer in classic rock music history.</a:t>
            </a:r>
          </a:p>
          <a:p>
            <a:pPr>
              <a:buFontTx/>
              <a:buChar char="-"/>
            </a:pPr>
            <a:r>
              <a:rPr lang="en-US" sz="1100" dirty="0" smtClean="0"/>
              <a:t>As a </a:t>
            </a:r>
            <a:r>
              <a:rPr lang="en-US" sz="1100" dirty="0" smtClean="0">
                <a:solidFill>
                  <a:srgbClr val="FF33CC"/>
                </a:solidFill>
              </a:rPr>
              <a:t>songwriter</a:t>
            </a:r>
            <a:r>
              <a:rPr lang="en-US" sz="1100" dirty="0" smtClean="0"/>
              <a:t>, Taylor contributed songs to Queen's albums from the beginning, composing at least one track on every album, and often singing lead vocals on his own compositions. He wrote or co-wrote three UK number ones </a:t>
            </a:r>
            <a:r>
              <a:rPr lang="en-US" sz="1100" dirty="0" smtClean="0">
                <a:solidFill>
                  <a:srgbClr val="FF33CC"/>
                </a:solidFill>
              </a:rPr>
              <a:t>("These Are the Days of Our Lives"</a:t>
            </a:r>
            <a:r>
              <a:rPr lang="en-US" sz="1100" dirty="0" smtClean="0"/>
              <a:t>, </a:t>
            </a:r>
            <a:r>
              <a:rPr lang="en-US" sz="1100" dirty="0" smtClean="0">
                <a:solidFill>
                  <a:srgbClr val="FF33CC"/>
                </a:solidFill>
              </a:rPr>
              <a:t>"Innuendo" </a:t>
            </a:r>
            <a:r>
              <a:rPr lang="en-US" sz="1100" dirty="0" smtClean="0"/>
              <a:t>and </a:t>
            </a:r>
            <a:r>
              <a:rPr lang="en-US" sz="1100" dirty="0" smtClean="0">
                <a:solidFill>
                  <a:srgbClr val="FF33CC"/>
                </a:solidFill>
              </a:rPr>
              <a:t>"Under Pressure") </a:t>
            </a:r>
            <a:r>
              <a:rPr lang="en-US" sz="1100" dirty="0" smtClean="0"/>
              <a:t>and contributed to a further five major hits (</a:t>
            </a:r>
            <a:r>
              <a:rPr lang="en-US" sz="1100" dirty="0" smtClean="0">
                <a:solidFill>
                  <a:srgbClr val="FF33CC"/>
                </a:solidFill>
              </a:rPr>
              <a:t>"Radio </a:t>
            </a:r>
            <a:r>
              <a:rPr lang="en-US" sz="1100" dirty="0" err="1" smtClean="0">
                <a:solidFill>
                  <a:srgbClr val="FF33CC"/>
                </a:solidFill>
              </a:rPr>
              <a:t>Ga</a:t>
            </a:r>
            <a:r>
              <a:rPr lang="en-US" sz="1100" dirty="0" smtClean="0">
                <a:solidFill>
                  <a:srgbClr val="FF33CC"/>
                </a:solidFill>
              </a:rPr>
              <a:t> </a:t>
            </a:r>
            <a:r>
              <a:rPr lang="en-US" sz="1100" dirty="0" err="1" smtClean="0">
                <a:solidFill>
                  <a:srgbClr val="FF33CC"/>
                </a:solidFill>
              </a:rPr>
              <a:t>Ga</a:t>
            </a:r>
            <a:r>
              <a:rPr lang="en-US" sz="1100" dirty="0" smtClean="0">
                <a:solidFill>
                  <a:srgbClr val="FF33CC"/>
                </a:solidFill>
              </a:rPr>
              <a:t>“ </a:t>
            </a:r>
            <a:r>
              <a:rPr lang="en-US" sz="1100" dirty="0" smtClean="0"/>
              <a:t>, </a:t>
            </a:r>
            <a:r>
              <a:rPr lang="en-US" sz="1100" dirty="0" smtClean="0">
                <a:solidFill>
                  <a:srgbClr val="FF33CC"/>
                </a:solidFill>
              </a:rPr>
              <a:t>"A Kind of Magic“ </a:t>
            </a:r>
            <a:r>
              <a:rPr lang="en-US" sz="1100" dirty="0" smtClean="0"/>
              <a:t>, </a:t>
            </a:r>
            <a:r>
              <a:rPr lang="en-US" sz="1100" dirty="0" smtClean="0">
                <a:solidFill>
                  <a:srgbClr val="FF33CC"/>
                </a:solidFill>
              </a:rPr>
              <a:t>"Heaven for Everyone“</a:t>
            </a:r>
            <a:r>
              <a:rPr lang="en-US" sz="1100" dirty="0" smtClean="0"/>
              <a:t> , </a:t>
            </a:r>
            <a:r>
              <a:rPr lang="en-US" sz="1100" dirty="0" smtClean="0">
                <a:solidFill>
                  <a:srgbClr val="FF33CC"/>
                </a:solidFill>
              </a:rPr>
              <a:t>"</a:t>
            </a:r>
            <a:r>
              <a:rPr lang="en-US" sz="1100" dirty="0" err="1" smtClean="0">
                <a:solidFill>
                  <a:srgbClr val="FF33CC"/>
                </a:solidFill>
              </a:rPr>
              <a:t>Breakthru</a:t>
            </a:r>
            <a:r>
              <a:rPr lang="en-US" sz="1100" dirty="0" smtClean="0">
                <a:solidFill>
                  <a:srgbClr val="FF33CC"/>
                </a:solidFill>
              </a:rPr>
              <a:t>", </a:t>
            </a:r>
            <a:r>
              <a:rPr lang="en-US" sz="1100" dirty="0" smtClean="0"/>
              <a:t>and </a:t>
            </a:r>
            <a:r>
              <a:rPr lang="en-US" sz="1100" dirty="0" smtClean="0">
                <a:solidFill>
                  <a:srgbClr val="FF33CC"/>
                </a:solidFill>
              </a:rPr>
              <a:t>"The Invisible Man"</a:t>
            </a:r>
            <a:r>
              <a:rPr lang="en-US" sz="1100" dirty="0" smtClean="0"/>
              <a:t>).</a:t>
            </a:r>
          </a:p>
          <a:p>
            <a:pPr>
              <a:buFontTx/>
              <a:buChar char="-"/>
            </a:pPr>
            <a:r>
              <a:rPr lang="en-US" sz="1100" dirty="0" smtClean="0"/>
              <a:t>In addition to his drum work, Taylor is well known for his </a:t>
            </a:r>
            <a:r>
              <a:rPr lang="en-US" sz="1100" dirty="0" smtClean="0">
                <a:solidFill>
                  <a:srgbClr val="FF33CC"/>
                </a:solidFill>
              </a:rPr>
              <a:t>falsetto vocal range</a:t>
            </a:r>
            <a:r>
              <a:rPr lang="en-US" sz="1100" dirty="0" smtClean="0"/>
              <a:t>. He sometimes played keyboards, guitars and bass on his own songs. </a:t>
            </a:r>
            <a:endParaRPr lang="en-US" sz="1100" dirty="0"/>
          </a:p>
        </p:txBody>
      </p:sp>
      <p:pic>
        <p:nvPicPr>
          <p:cNvPr id="4098" name="Picture 2" descr="C:\Users\user\Desktop\original.jpg"/>
          <p:cNvPicPr>
            <a:picLocks noChangeAspect="1" noChangeArrowheads="1"/>
          </p:cNvPicPr>
          <p:nvPr/>
        </p:nvPicPr>
        <p:blipFill>
          <a:blip r:embed="rId2" cstate="print"/>
          <a:srcRect/>
          <a:stretch>
            <a:fillRect/>
          </a:stretch>
        </p:blipFill>
        <p:spPr bwMode="auto">
          <a:xfrm>
            <a:off x="609600" y="1371600"/>
            <a:ext cx="3352800" cy="4724400"/>
          </a:xfrm>
          <a:prstGeom prst="rect">
            <a:avLst/>
          </a:prstGeom>
          <a:noFill/>
        </p:spPr>
      </p:pic>
    </p:spTree>
    <p:extLst>
      <p:ext uri="{BB962C8B-B14F-4D97-AF65-F5344CB8AC3E}">
        <p14:creationId xmlns="" xmlns:p14="http://schemas.microsoft.com/office/powerpoint/2010/main" val="2325372236"/>
      </p:ext>
    </p:extLst>
  </p:cSld>
  <p:clrMapOvr>
    <a:masterClrMapping/>
  </p:clrMapOvr>
  <p:transition spd="med">
    <p:split orient="vert" dir="in"/>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4267200" y="1219200"/>
            <a:ext cx="4114800" cy="685800"/>
          </a:xfrm>
        </p:spPr>
        <p:txBody>
          <a:bodyPr/>
          <a:lstStyle/>
          <a:p>
            <a:r>
              <a:rPr lang="en-PH" dirty="0" smtClean="0"/>
              <a:t>        </a:t>
            </a:r>
            <a:r>
              <a:rPr lang="en-PH" sz="4000" u="sng" dirty="0" smtClean="0">
                <a:solidFill>
                  <a:srgbClr val="FFC000"/>
                </a:solidFill>
                <a:latin typeface="Vivaldi" pitchFamily="66" charset="0"/>
              </a:rPr>
              <a:t>John Deacon </a:t>
            </a:r>
            <a:endParaRPr lang="en-PH" sz="4000" u="sng" dirty="0">
              <a:solidFill>
                <a:srgbClr val="FFC000"/>
              </a:solidFill>
              <a:latin typeface="Vivaldi" pitchFamily="66" charset="0"/>
            </a:endParaRPr>
          </a:p>
        </p:txBody>
      </p:sp>
      <p:sp>
        <p:nvSpPr>
          <p:cNvPr id="4" name="Content Placeholder 3"/>
          <p:cNvSpPr>
            <a:spLocks noGrp="1"/>
          </p:cNvSpPr>
          <p:nvPr>
            <p:ph idx="1"/>
          </p:nvPr>
        </p:nvSpPr>
        <p:spPr>
          <a:xfrm flipH="1">
            <a:off x="1143000" y="2133600"/>
            <a:ext cx="2895600" cy="3992563"/>
          </a:xfrm>
        </p:spPr>
        <p:txBody>
          <a:bodyPr/>
          <a:lstStyle/>
          <a:p>
            <a:endParaRPr lang="en-US" dirty="0"/>
          </a:p>
        </p:txBody>
      </p:sp>
      <p:sp>
        <p:nvSpPr>
          <p:cNvPr id="5" name="Text Placeholder 4"/>
          <p:cNvSpPr>
            <a:spLocks noGrp="1"/>
          </p:cNvSpPr>
          <p:nvPr>
            <p:ph type="body" sz="half" idx="2"/>
          </p:nvPr>
        </p:nvSpPr>
        <p:spPr>
          <a:xfrm flipH="1">
            <a:off x="4267200" y="1981200"/>
            <a:ext cx="4191000" cy="4190999"/>
          </a:xfrm>
        </p:spPr>
        <p:txBody>
          <a:bodyPr/>
          <a:lstStyle/>
          <a:p>
            <a:r>
              <a:rPr lang="en-US" dirty="0" smtClean="0"/>
              <a:t>- </a:t>
            </a:r>
            <a:r>
              <a:rPr lang="en-US" sz="1100" dirty="0" smtClean="0">
                <a:solidFill>
                  <a:srgbClr val="FF33CC"/>
                </a:solidFill>
              </a:rPr>
              <a:t>John Richard Deacon </a:t>
            </a:r>
            <a:r>
              <a:rPr lang="en-US" sz="1100" dirty="0" smtClean="0"/>
              <a:t>was born on 19 August 1951 at St. Francis Private Hospital, London Road, Leicester to Arthur Henry and </a:t>
            </a:r>
            <a:r>
              <a:rPr lang="en-US" sz="1100" dirty="0" err="1" smtClean="0"/>
              <a:t>Lilian</a:t>
            </a:r>
            <a:r>
              <a:rPr lang="en-US" sz="1100" dirty="0" smtClean="0"/>
              <a:t> Mollie Deacon. </a:t>
            </a:r>
          </a:p>
          <a:p>
            <a:pPr>
              <a:buFontTx/>
              <a:buChar char="-"/>
            </a:pPr>
            <a:r>
              <a:rPr lang="en-US" sz="1100" dirty="0" smtClean="0">
                <a:solidFill>
                  <a:srgbClr val="FF33CC"/>
                </a:solidFill>
              </a:rPr>
              <a:t>Deacon</a:t>
            </a:r>
            <a:r>
              <a:rPr lang="en-US" sz="1100" dirty="0" smtClean="0"/>
              <a:t> joined his first band, </a:t>
            </a:r>
            <a:r>
              <a:rPr lang="en-US" sz="1100" dirty="0" smtClean="0">
                <a:solidFill>
                  <a:srgbClr val="FF33CC"/>
                </a:solidFill>
              </a:rPr>
              <a:t>The Opposition</a:t>
            </a:r>
            <a:r>
              <a:rPr lang="en-US" sz="1100" dirty="0" smtClean="0"/>
              <a:t>, in 1965 at the age of 14. The band played covers of chart hits; Deacon played rhythm guitar using an instrument he had bought with money borrowed from the group's founder, </a:t>
            </a:r>
            <a:r>
              <a:rPr lang="en-US" sz="1100" dirty="0" smtClean="0">
                <a:solidFill>
                  <a:srgbClr val="FF33CC"/>
                </a:solidFill>
              </a:rPr>
              <a:t>Richard Young</a:t>
            </a:r>
            <a:r>
              <a:rPr lang="en-US" sz="1100" dirty="0" smtClean="0"/>
              <a:t>.</a:t>
            </a:r>
            <a:r>
              <a:rPr lang="en-US" sz="1100" baseline="30000" dirty="0" smtClean="0"/>
              <a:t> </a:t>
            </a:r>
            <a:r>
              <a:rPr lang="en-US" sz="1100" dirty="0" smtClean="0"/>
              <a:t>He switched to bass the following year after the original bassist was fired for not improving his playing as much as the other members.</a:t>
            </a:r>
          </a:p>
          <a:p>
            <a:pPr>
              <a:buFontTx/>
              <a:buChar char="-"/>
            </a:pPr>
            <a:r>
              <a:rPr lang="en-US" sz="1100" dirty="0" smtClean="0"/>
              <a:t> In early 1971, </a:t>
            </a:r>
            <a:r>
              <a:rPr lang="en-US" sz="1100" dirty="0" smtClean="0">
                <a:solidFill>
                  <a:srgbClr val="FF33CC"/>
                </a:solidFill>
              </a:rPr>
              <a:t>Deacon</a:t>
            </a:r>
            <a:r>
              <a:rPr lang="en-US" sz="1100" dirty="0" smtClean="0"/>
              <a:t> was introduced to </a:t>
            </a:r>
            <a:r>
              <a:rPr lang="en-US" sz="1100" dirty="0" smtClean="0">
                <a:solidFill>
                  <a:srgbClr val="FF33CC"/>
                </a:solidFill>
              </a:rPr>
              <a:t>Taylor</a:t>
            </a:r>
            <a:r>
              <a:rPr lang="en-US" sz="1100" dirty="0" smtClean="0"/>
              <a:t> and </a:t>
            </a:r>
            <a:r>
              <a:rPr lang="en-US" sz="1100" dirty="0" smtClean="0">
                <a:solidFill>
                  <a:srgbClr val="FF33CC"/>
                </a:solidFill>
              </a:rPr>
              <a:t>May</a:t>
            </a:r>
            <a:r>
              <a:rPr lang="en-US" sz="1100" dirty="0" smtClean="0"/>
              <a:t> by a friend at a disco who told him that they were in a band that had just lost its bassist. A couple of days later he auditioned in a lecture room at Imperial College London and became the last member of </a:t>
            </a:r>
            <a:r>
              <a:rPr lang="en-US" sz="1100" dirty="0" smtClean="0">
                <a:solidFill>
                  <a:srgbClr val="FF33CC"/>
                </a:solidFill>
              </a:rPr>
              <a:t>Queen</a:t>
            </a:r>
            <a:r>
              <a:rPr lang="en-US" sz="1100" dirty="0" smtClean="0"/>
              <a:t> to join</a:t>
            </a:r>
          </a:p>
          <a:p>
            <a:pPr>
              <a:buFontTx/>
              <a:buChar char="-"/>
            </a:pPr>
            <a:r>
              <a:rPr lang="en-US" sz="1100" dirty="0" smtClean="0"/>
              <a:t> On Queen's first album (1973) he was credited as </a:t>
            </a:r>
            <a:r>
              <a:rPr lang="en-US" sz="1100" dirty="0" smtClean="0">
                <a:solidFill>
                  <a:srgbClr val="FF33CC"/>
                </a:solidFill>
              </a:rPr>
              <a:t>"Deacon </a:t>
            </a:r>
            <a:r>
              <a:rPr lang="en-US" sz="1100" dirty="0" err="1" smtClean="0">
                <a:solidFill>
                  <a:srgbClr val="FF33CC"/>
                </a:solidFill>
              </a:rPr>
              <a:t>John"</a:t>
            </a:r>
            <a:r>
              <a:rPr lang="en-US" sz="1100" dirty="0" err="1" smtClean="0"/>
              <a:t>,in</a:t>
            </a:r>
            <a:r>
              <a:rPr lang="en-US" sz="1100" dirty="0" smtClean="0"/>
              <a:t> order to make him "sound more interesting". He asked to be credited under his real name, which was done on all albums from </a:t>
            </a:r>
            <a:r>
              <a:rPr lang="en-US" sz="1100" dirty="0" smtClean="0">
                <a:solidFill>
                  <a:srgbClr val="FF33CC"/>
                </a:solidFill>
              </a:rPr>
              <a:t>Queen II</a:t>
            </a:r>
            <a:r>
              <a:rPr lang="en-US" sz="1100" dirty="0" smtClean="0"/>
              <a:t> (1974) onwards</a:t>
            </a:r>
          </a:p>
          <a:p>
            <a:pPr>
              <a:buFontTx/>
              <a:buChar char="-"/>
            </a:pPr>
            <a:r>
              <a:rPr lang="en-US" sz="1100" dirty="0" smtClean="0"/>
              <a:t>He composed several songs for the group—including Top 10 hits </a:t>
            </a:r>
            <a:r>
              <a:rPr lang="en-US" sz="1100" dirty="0" smtClean="0">
                <a:solidFill>
                  <a:srgbClr val="FF33CC"/>
                </a:solidFill>
              </a:rPr>
              <a:t>"You're My Best Friend“ </a:t>
            </a:r>
            <a:r>
              <a:rPr lang="en-US" sz="1100" dirty="0" smtClean="0"/>
              <a:t>, </a:t>
            </a:r>
            <a:r>
              <a:rPr lang="en-US" sz="1100" dirty="0" smtClean="0">
                <a:solidFill>
                  <a:srgbClr val="FF33CC"/>
                </a:solidFill>
              </a:rPr>
              <a:t>"Another One Bites the Dust“ </a:t>
            </a:r>
            <a:r>
              <a:rPr lang="en-US" sz="1100" dirty="0" smtClean="0"/>
              <a:t> and </a:t>
            </a:r>
            <a:r>
              <a:rPr lang="en-US" sz="1100" dirty="0" smtClean="0">
                <a:solidFill>
                  <a:srgbClr val="FF33CC"/>
                </a:solidFill>
              </a:rPr>
              <a:t>"I Want to Break Free“</a:t>
            </a:r>
            <a:r>
              <a:rPr lang="en-US" sz="1100" dirty="0" smtClean="0"/>
              <a:t> ; co-wrote </a:t>
            </a:r>
            <a:r>
              <a:rPr lang="en-US" sz="1100" dirty="0" smtClean="0">
                <a:solidFill>
                  <a:srgbClr val="FF33CC"/>
                </a:solidFill>
              </a:rPr>
              <a:t>"Under Pressure“ </a:t>
            </a:r>
            <a:r>
              <a:rPr lang="en-US" sz="1100" dirty="0" smtClean="0"/>
              <a:t>,</a:t>
            </a:r>
            <a:r>
              <a:rPr lang="en-US" sz="1100" dirty="0" smtClean="0">
                <a:solidFill>
                  <a:srgbClr val="FF33CC"/>
                </a:solidFill>
              </a:rPr>
              <a:t> "Friends Will Be Friends" </a:t>
            </a:r>
            <a:r>
              <a:rPr lang="en-US" sz="1100" dirty="0" smtClean="0"/>
              <a:t>and </a:t>
            </a:r>
            <a:r>
              <a:rPr lang="en-US" sz="1100" dirty="0" smtClean="0">
                <a:solidFill>
                  <a:srgbClr val="FF33CC"/>
                </a:solidFill>
              </a:rPr>
              <a:t>"One Vision” </a:t>
            </a:r>
            <a:r>
              <a:rPr lang="en-US" sz="1100" dirty="0" smtClean="0"/>
              <a:t>—and was involved in the band's financial management.</a:t>
            </a:r>
            <a:endParaRPr lang="en-US" sz="1100" dirty="0"/>
          </a:p>
        </p:txBody>
      </p:sp>
      <p:pic>
        <p:nvPicPr>
          <p:cNvPr id="5123" name="Picture 3" descr="C:\Users\user\Desktop\9d7e42eb1b91cfaf66b57e39e92235c1.jpg"/>
          <p:cNvPicPr>
            <a:picLocks noChangeAspect="1" noChangeArrowheads="1"/>
          </p:cNvPicPr>
          <p:nvPr/>
        </p:nvPicPr>
        <p:blipFill>
          <a:blip r:embed="rId2" cstate="print"/>
          <a:srcRect/>
          <a:stretch>
            <a:fillRect/>
          </a:stretch>
        </p:blipFill>
        <p:spPr bwMode="auto">
          <a:xfrm>
            <a:off x="533400" y="1219200"/>
            <a:ext cx="3619500" cy="4972050"/>
          </a:xfrm>
          <a:prstGeom prst="rect">
            <a:avLst/>
          </a:prstGeom>
          <a:noFill/>
        </p:spPr>
      </p:pic>
    </p:spTree>
    <p:extLst>
      <p:ext uri="{BB962C8B-B14F-4D97-AF65-F5344CB8AC3E}">
        <p14:creationId xmlns="" xmlns:p14="http://schemas.microsoft.com/office/powerpoint/2010/main" val="2325372236"/>
      </p:ext>
    </p:extLst>
  </p:cSld>
  <p:clrMapOvr>
    <a:masterClrMapping/>
  </p:clrMapOvr>
  <p:transition spd="med">
    <p:split orient="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19200"/>
            <a:ext cx="3657600" cy="685800"/>
          </a:xfrm>
        </p:spPr>
        <p:txBody>
          <a:bodyPr/>
          <a:lstStyle/>
          <a:p>
            <a:r>
              <a:rPr lang="en-PH" sz="4000" u="sng" dirty="0" smtClean="0">
                <a:solidFill>
                  <a:srgbClr val="FFC000"/>
                </a:solidFill>
                <a:latin typeface="Vivaldi" pitchFamily="66" charset="0"/>
              </a:rPr>
              <a:t>Career and Albums</a:t>
            </a:r>
            <a:endParaRPr lang="en-PH" sz="4000" u="sng" dirty="0">
              <a:solidFill>
                <a:srgbClr val="FFC000"/>
              </a:solidFill>
              <a:latin typeface="Vivaldi" pitchFamily="66" charset="0"/>
            </a:endParaRPr>
          </a:p>
        </p:txBody>
      </p:sp>
      <p:sp>
        <p:nvSpPr>
          <p:cNvPr id="4" name="Content Placeholder 3"/>
          <p:cNvSpPr>
            <a:spLocks noGrp="1"/>
          </p:cNvSpPr>
          <p:nvPr>
            <p:ph idx="1"/>
          </p:nvPr>
        </p:nvSpPr>
        <p:spPr>
          <a:xfrm>
            <a:off x="5867400" y="2666999"/>
            <a:ext cx="2286000" cy="1828801"/>
          </a:xfrm>
        </p:spPr>
        <p:txBody>
          <a:bodyPr/>
          <a:lstStyle/>
          <a:p>
            <a:endParaRPr lang="en-US" dirty="0"/>
          </a:p>
        </p:txBody>
      </p:sp>
      <p:sp>
        <p:nvSpPr>
          <p:cNvPr id="5" name="Text Placeholder 4"/>
          <p:cNvSpPr>
            <a:spLocks noGrp="1"/>
          </p:cNvSpPr>
          <p:nvPr>
            <p:ph type="body" sz="half" idx="2"/>
          </p:nvPr>
        </p:nvSpPr>
        <p:spPr>
          <a:xfrm>
            <a:off x="533400" y="1828800"/>
            <a:ext cx="4953000" cy="4297363"/>
          </a:xfrm>
        </p:spPr>
        <p:txBody>
          <a:bodyPr>
            <a:normAutofit/>
          </a:bodyPr>
          <a:lstStyle/>
          <a:p>
            <a:pPr>
              <a:buFontTx/>
              <a:buChar char="-"/>
            </a:pPr>
            <a:r>
              <a:rPr lang="en-US" sz="1050" dirty="0" smtClean="0"/>
              <a:t>In 1973, the band began to concentrate on their career, releasing their debut album,</a:t>
            </a:r>
            <a:r>
              <a:rPr lang="en-US" sz="1050" dirty="0" smtClean="0">
                <a:solidFill>
                  <a:srgbClr val="FFFF00"/>
                </a:solidFill>
              </a:rPr>
              <a:t> Queen</a:t>
            </a:r>
            <a:r>
              <a:rPr lang="en-US" sz="1050" dirty="0" smtClean="0"/>
              <a:t>, that year and setting out on their first tour. Produced by the band, along with </a:t>
            </a:r>
            <a:r>
              <a:rPr lang="en-US" sz="1050" dirty="0" smtClean="0">
                <a:solidFill>
                  <a:srgbClr val="FFFF00"/>
                </a:solidFill>
              </a:rPr>
              <a:t>Roy Thomas Baker</a:t>
            </a:r>
            <a:r>
              <a:rPr lang="en-US" sz="1050" dirty="0" smtClean="0"/>
              <a:t> and </a:t>
            </a:r>
            <a:r>
              <a:rPr lang="en-US" sz="1050" dirty="0" smtClean="0">
                <a:solidFill>
                  <a:srgbClr val="FFFF00"/>
                </a:solidFill>
              </a:rPr>
              <a:t>John Anthony</a:t>
            </a:r>
            <a:r>
              <a:rPr lang="en-US" sz="1050" dirty="0" smtClean="0"/>
              <a:t>, Queen was more or less a straight </a:t>
            </a:r>
            <a:r>
              <a:rPr lang="en-US" sz="1050" dirty="0" smtClean="0">
                <a:solidFill>
                  <a:srgbClr val="FFFF00"/>
                </a:solidFill>
              </a:rPr>
              <a:t>metal album </a:t>
            </a:r>
            <a:r>
              <a:rPr lang="en-US" sz="1050" dirty="0" smtClean="0"/>
              <a:t>and drew favorable comparisons to </a:t>
            </a:r>
            <a:r>
              <a:rPr lang="en-US" sz="1050" dirty="0" smtClean="0">
                <a:solidFill>
                  <a:srgbClr val="FFFF00"/>
                </a:solidFill>
              </a:rPr>
              <a:t>Led Zeppelin.</a:t>
            </a:r>
          </a:p>
          <a:p>
            <a:pPr>
              <a:buFontTx/>
              <a:buChar char="-"/>
            </a:pPr>
            <a:r>
              <a:rPr lang="en-US" sz="1050" dirty="0" smtClean="0"/>
              <a:t> However, it was with their sophomore album,</a:t>
            </a:r>
            <a:r>
              <a:rPr lang="en-US" sz="1050" dirty="0" smtClean="0">
                <a:solidFill>
                  <a:srgbClr val="FFFF00"/>
                </a:solidFill>
              </a:rPr>
              <a:t> Queen II</a:t>
            </a:r>
            <a:r>
              <a:rPr lang="en-US" sz="1050" dirty="0" smtClean="0"/>
              <a:t>, that the band unexpectedly broke through in Britain in early 1974. Before its release, the band played on Top of the Pops, performing </a:t>
            </a:r>
            <a:r>
              <a:rPr lang="en-US" sz="1050" dirty="0" smtClean="0">
                <a:solidFill>
                  <a:srgbClr val="FFFF00"/>
                </a:solidFill>
              </a:rPr>
              <a:t>"Seven Seas of </a:t>
            </a:r>
            <a:r>
              <a:rPr lang="en-US" sz="1050" dirty="0" err="1" smtClean="0">
                <a:solidFill>
                  <a:srgbClr val="FFFF00"/>
                </a:solidFill>
              </a:rPr>
              <a:t>Rhye</a:t>
            </a:r>
            <a:r>
              <a:rPr lang="en-US" sz="1050" dirty="0" smtClean="0">
                <a:solidFill>
                  <a:srgbClr val="FFFF00"/>
                </a:solidFill>
              </a:rPr>
              <a:t>" </a:t>
            </a:r>
            <a:r>
              <a:rPr lang="en-US" sz="1050" dirty="0" smtClean="0"/>
              <a:t>. Both the song and the performance were smash successes, and  single rocketed into the Top Ten, setting the stage for </a:t>
            </a:r>
            <a:r>
              <a:rPr lang="en-US" sz="1050" dirty="0" smtClean="0">
                <a:solidFill>
                  <a:srgbClr val="FFFF00"/>
                </a:solidFill>
              </a:rPr>
              <a:t>Queen II</a:t>
            </a:r>
            <a:r>
              <a:rPr lang="en-US" sz="1050" dirty="0" smtClean="0"/>
              <a:t> to reach number five. Following its release, the group embarked on its first American tour, supporting Mott the </a:t>
            </a:r>
            <a:r>
              <a:rPr lang="en-US" sz="1050" dirty="0" err="1" smtClean="0"/>
              <a:t>Hoople</a:t>
            </a:r>
            <a:r>
              <a:rPr lang="en-US" sz="1050" dirty="0" smtClean="0"/>
              <a:t>. On the strength of their </a:t>
            </a:r>
            <a:r>
              <a:rPr lang="en-US" sz="1050" dirty="0" err="1" smtClean="0"/>
              <a:t>campily</a:t>
            </a:r>
            <a:r>
              <a:rPr lang="en-US" sz="1050" dirty="0" smtClean="0"/>
              <a:t> dramatic performances, the album climbed to number 43 in the States.</a:t>
            </a:r>
          </a:p>
          <a:p>
            <a:pPr>
              <a:buFontTx/>
              <a:buChar char="-"/>
            </a:pPr>
            <a:r>
              <a:rPr lang="en-US" sz="1050" dirty="0" smtClean="0"/>
              <a:t> Queen released their third album, </a:t>
            </a:r>
            <a:r>
              <a:rPr lang="en-US" sz="1050" dirty="0" smtClean="0">
                <a:solidFill>
                  <a:srgbClr val="FFFF00"/>
                </a:solidFill>
              </a:rPr>
              <a:t>”Sheer Heart Attack” </a:t>
            </a:r>
            <a:r>
              <a:rPr lang="en-US" sz="1050" dirty="0" smtClean="0"/>
              <a:t>, before the end of 1974. The song "Killer Queen" climbed to number two on the U.K. charts, taking the album to number two as well.</a:t>
            </a:r>
            <a:r>
              <a:rPr lang="en-US" sz="1050" dirty="0" smtClean="0">
                <a:solidFill>
                  <a:srgbClr val="FFFF00"/>
                </a:solidFill>
              </a:rPr>
              <a:t> Sheer Heart Attack</a:t>
            </a:r>
            <a:r>
              <a:rPr lang="en-US" sz="1050" dirty="0" smtClean="0"/>
              <a:t> made some inroads in America, setting the stage for the breakthrough of 1975's</a:t>
            </a:r>
            <a:r>
              <a:rPr lang="en-US" sz="1050" dirty="0" smtClean="0">
                <a:solidFill>
                  <a:srgbClr val="FFFF00"/>
                </a:solidFill>
              </a:rPr>
              <a:t> ”A Night at the Opera”</a:t>
            </a:r>
            <a:r>
              <a:rPr lang="en-US" sz="1050" dirty="0" smtClean="0"/>
              <a:t>. Queen labored long and hard over the record; according to many reports, it was the most expensive rock record ever made at the time of its release. The first single from the record, "Bohemian Rhapsody," became Queen's signature song.</a:t>
            </a:r>
          </a:p>
          <a:p>
            <a:pPr>
              <a:buFontTx/>
              <a:buChar char="-"/>
            </a:pPr>
            <a:r>
              <a:rPr lang="en-US" sz="1050" dirty="0" smtClean="0"/>
              <a:t> Queen were at the height of their popularity as they entered the '80s, releasing </a:t>
            </a:r>
            <a:r>
              <a:rPr lang="en-US" sz="1050" dirty="0" smtClean="0">
                <a:solidFill>
                  <a:srgbClr val="FFFF00"/>
                </a:solidFill>
              </a:rPr>
              <a:t>”The Game” </a:t>
            </a:r>
            <a:r>
              <a:rPr lang="en-US" sz="1050" dirty="0" smtClean="0"/>
              <a:t>, their most diverse album to date, in 1980. On the strength of two number one singles -- the rockabilly-inspired </a:t>
            </a:r>
            <a:r>
              <a:rPr lang="en-US" sz="1050" dirty="0" smtClean="0">
                <a:solidFill>
                  <a:srgbClr val="FFFF00"/>
                </a:solidFill>
              </a:rPr>
              <a:t>"Crazy Little Thing Called Love" </a:t>
            </a:r>
            <a:r>
              <a:rPr lang="en-US" sz="1050" dirty="0" smtClean="0"/>
              <a:t>and the disco-</a:t>
            </a:r>
            <a:r>
              <a:rPr lang="en-US" sz="1050" dirty="0" err="1" smtClean="0"/>
              <a:t>fied</a:t>
            </a:r>
            <a:r>
              <a:rPr lang="en-US" sz="1050" dirty="0" smtClean="0"/>
              <a:t> </a:t>
            </a:r>
            <a:r>
              <a:rPr lang="en-US" sz="1050" dirty="0" smtClean="0">
                <a:solidFill>
                  <a:srgbClr val="FFFF00"/>
                </a:solidFill>
              </a:rPr>
              <a:t>"Another One Bites the Dust" </a:t>
            </a:r>
            <a:r>
              <a:rPr lang="en-US" sz="1050" dirty="0" smtClean="0"/>
              <a:t>-- The Game became the group's first American number one album. </a:t>
            </a:r>
          </a:p>
        </p:txBody>
      </p:sp>
      <p:pic>
        <p:nvPicPr>
          <p:cNvPr id="6146" name="Picture 2" descr="C:\Users\user\Desktop\Queen-Bo-Rap_copyrightMRock.jpg"/>
          <p:cNvPicPr>
            <a:picLocks noChangeAspect="1" noChangeArrowheads="1"/>
          </p:cNvPicPr>
          <p:nvPr/>
        </p:nvPicPr>
        <p:blipFill>
          <a:blip r:embed="rId2" cstate="print"/>
          <a:srcRect/>
          <a:stretch>
            <a:fillRect/>
          </a:stretch>
        </p:blipFill>
        <p:spPr bwMode="auto">
          <a:xfrm>
            <a:off x="5562600" y="1219200"/>
            <a:ext cx="2971800" cy="4900612"/>
          </a:xfrm>
          <a:prstGeom prst="rect">
            <a:avLst/>
          </a:prstGeom>
          <a:noFill/>
        </p:spPr>
      </p:pic>
    </p:spTree>
    <p:extLst>
      <p:ext uri="{BB962C8B-B14F-4D97-AF65-F5344CB8AC3E}">
        <p14:creationId xmlns="" xmlns:p14="http://schemas.microsoft.com/office/powerpoint/2010/main" val="2325372236"/>
      </p:ext>
    </p:extLst>
  </p:cSld>
  <p:clrMapOvr>
    <a:masterClrMapping/>
  </p:clrMapOvr>
  <p:transition spd="med">
    <p:split orient="vert" dir="in"/>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366</TotalTime>
  <Words>468</Words>
  <Application>Microsoft Office PowerPoint</Application>
  <PresentationFormat>On-screen Show (4:3)</PresentationFormat>
  <Paragraphs>70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Queen – The Rock Band</vt:lpstr>
      <vt:lpstr>Lunguleasa Eugen Alexandru</vt:lpstr>
      <vt:lpstr>  History of Queen</vt:lpstr>
      <vt:lpstr>                  The Members</vt:lpstr>
      <vt:lpstr>Freddie Mercury</vt:lpstr>
      <vt:lpstr>        Brian May</vt:lpstr>
      <vt:lpstr>         Roger Taylor</vt:lpstr>
      <vt:lpstr>        John Deacon </vt:lpstr>
      <vt:lpstr>Career and Albums</vt:lpstr>
      <vt:lpstr>Important Concerts</vt:lpstr>
      <vt:lpstr>Slide Title</vt:lpstr>
      <vt:lpstr>Slide Title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lunguleasa eugen</dc:creator>
  <cp:lastModifiedBy>user</cp:lastModifiedBy>
  <cp:revision>53</cp:revision>
  <dcterms:created xsi:type="dcterms:W3CDTF">2006-08-16T00:00:00Z</dcterms:created>
  <dcterms:modified xsi:type="dcterms:W3CDTF">2021-05-19T16:39:39Z</dcterms:modified>
</cp:coreProperties>
</file>