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6" r:id="rId9"/>
    <p:sldId id="265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83;&#1077;&#1082;&#1089;&#1077;&#1081;\Desktop\&#1044;&#1072;&#1085;&#1085;&#1099;&#1077;%20&#1087;&#1086;%20Tree%20S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83;&#1077;&#1082;&#1089;&#1077;&#1081;\Desktop\&#1044;&#1072;&#1085;&#1085;&#1099;&#1077;%20&#1087;&#1086;%20Tree%20S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Размер массива</c:v>
                </c:pt>
              </c:strCache>
            </c:strRef>
          </c:tx>
          <c:marker>
            <c:symbol val="none"/>
          </c:marker>
          <c:val>
            <c:numRef>
              <c:f>Лист1!$A$2:$A$51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76-4322-9A48-D927001F5B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Время (ннс)</c:v>
                </c:pt>
              </c:strCache>
            </c:strRef>
          </c:tx>
          <c:marker>
            <c:symbol val="none"/>
          </c:marker>
          <c:val>
            <c:numRef>
              <c:f>Лист1!$C$2:$C$51</c:f>
              <c:numCache>
                <c:formatCode>General</c:formatCode>
                <c:ptCount val="50"/>
                <c:pt idx="0">
                  <c:v>1805108</c:v>
                </c:pt>
                <c:pt idx="1">
                  <c:v>981807</c:v>
                </c:pt>
                <c:pt idx="2">
                  <c:v>661719</c:v>
                </c:pt>
                <c:pt idx="3">
                  <c:v>838690</c:v>
                </c:pt>
                <c:pt idx="4">
                  <c:v>1292147</c:v>
                </c:pt>
                <c:pt idx="5">
                  <c:v>581697</c:v>
                </c:pt>
                <c:pt idx="6">
                  <c:v>592982</c:v>
                </c:pt>
                <c:pt idx="7">
                  <c:v>779700</c:v>
                </c:pt>
                <c:pt idx="8">
                  <c:v>777648</c:v>
                </c:pt>
                <c:pt idx="9">
                  <c:v>908965</c:v>
                </c:pt>
                <c:pt idx="10">
                  <c:v>1116202</c:v>
                </c:pt>
                <c:pt idx="11">
                  <c:v>981293</c:v>
                </c:pt>
                <c:pt idx="12">
                  <c:v>1467067</c:v>
                </c:pt>
                <c:pt idx="13">
                  <c:v>1327029</c:v>
                </c:pt>
                <c:pt idx="14">
                  <c:v>1579918</c:v>
                </c:pt>
                <c:pt idx="15">
                  <c:v>1881539</c:v>
                </c:pt>
                <c:pt idx="16">
                  <c:v>2100060</c:v>
                </c:pt>
                <c:pt idx="17">
                  <c:v>1762020</c:v>
                </c:pt>
                <c:pt idx="18">
                  <c:v>1818958</c:v>
                </c:pt>
                <c:pt idx="19">
                  <c:v>1482969</c:v>
                </c:pt>
                <c:pt idx="20">
                  <c:v>1299329</c:v>
                </c:pt>
                <c:pt idx="21">
                  <c:v>1920011</c:v>
                </c:pt>
                <c:pt idx="22">
                  <c:v>1694309</c:v>
                </c:pt>
                <c:pt idx="23">
                  <c:v>1580944</c:v>
                </c:pt>
                <c:pt idx="24">
                  <c:v>3675362</c:v>
                </c:pt>
                <c:pt idx="25">
                  <c:v>1885643</c:v>
                </c:pt>
                <c:pt idx="26">
                  <c:v>3566614</c:v>
                </c:pt>
                <c:pt idx="27">
                  <c:v>2737157</c:v>
                </c:pt>
                <c:pt idx="28">
                  <c:v>2491962</c:v>
                </c:pt>
                <c:pt idx="29">
                  <c:v>2380650</c:v>
                </c:pt>
                <c:pt idx="30">
                  <c:v>2873605</c:v>
                </c:pt>
                <c:pt idx="31">
                  <c:v>3276278</c:v>
                </c:pt>
                <c:pt idx="32">
                  <c:v>2746391</c:v>
                </c:pt>
                <c:pt idx="33">
                  <c:v>3143934</c:v>
                </c:pt>
                <c:pt idx="34">
                  <c:v>3643558</c:v>
                </c:pt>
                <c:pt idx="35">
                  <c:v>3844639</c:v>
                </c:pt>
                <c:pt idx="36">
                  <c:v>3674849</c:v>
                </c:pt>
                <c:pt idx="37">
                  <c:v>4085730</c:v>
                </c:pt>
                <c:pt idx="38">
                  <c:v>3987242</c:v>
                </c:pt>
                <c:pt idx="39">
                  <c:v>4979307</c:v>
                </c:pt>
                <c:pt idx="40">
                  <c:v>4787460</c:v>
                </c:pt>
                <c:pt idx="41">
                  <c:v>5425070</c:v>
                </c:pt>
                <c:pt idx="42">
                  <c:v>5440458</c:v>
                </c:pt>
                <c:pt idx="43">
                  <c:v>5447127</c:v>
                </c:pt>
                <c:pt idx="44">
                  <c:v>5804148</c:v>
                </c:pt>
                <c:pt idx="45">
                  <c:v>6572050</c:v>
                </c:pt>
                <c:pt idx="46">
                  <c:v>6969594</c:v>
                </c:pt>
                <c:pt idx="47">
                  <c:v>7145027</c:v>
                </c:pt>
                <c:pt idx="48">
                  <c:v>6494079</c:v>
                </c:pt>
                <c:pt idx="49">
                  <c:v>6883417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76-4322-9A48-D927001F5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69952"/>
        <c:axId val="210671872"/>
      </c:lineChart>
      <c:catAx>
        <c:axId val="210669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0671872"/>
        <c:crosses val="autoZero"/>
        <c:auto val="1"/>
        <c:lblAlgn val="ctr"/>
        <c:lblOffset val="100"/>
        <c:noMultiLvlLbl val="0"/>
      </c:catAx>
      <c:valAx>
        <c:axId val="210671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669952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Размер массива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Лист1!$A$2:$A$51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9-4524-8302-F5C4462F6F52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Количество итераций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Лист1!$B$2:$B$51</c:f>
              <c:numCache>
                <c:formatCode>General</c:formatCode>
                <c:ptCount val="50"/>
                <c:pt idx="0">
                  <c:v>5049</c:v>
                </c:pt>
                <c:pt idx="1">
                  <c:v>20099</c:v>
                </c:pt>
                <c:pt idx="2">
                  <c:v>45149</c:v>
                </c:pt>
                <c:pt idx="3">
                  <c:v>80199</c:v>
                </c:pt>
                <c:pt idx="4">
                  <c:v>125249</c:v>
                </c:pt>
                <c:pt idx="5">
                  <c:v>180299</c:v>
                </c:pt>
                <c:pt idx="6">
                  <c:v>245349</c:v>
                </c:pt>
                <c:pt idx="7">
                  <c:v>320399</c:v>
                </c:pt>
                <c:pt idx="8">
                  <c:v>405449</c:v>
                </c:pt>
                <c:pt idx="9">
                  <c:v>500499</c:v>
                </c:pt>
                <c:pt idx="10">
                  <c:v>605549</c:v>
                </c:pt>
                <c:pt idx="11">
                  <c:v>720599</c:v>
                </c:pt>
                <c:pt idx="12">
                  <c:v>845649</c:v>
                </c:pt>
                <c:pt idx="13">
                  <c:v>980699</c:v>
                </c:pt>
                <c:pt idx="14">
                  <c:v>1125749</c:v>
                </c:pt>
                <c:pt idx="15">
                  <c:v>1280799</c:v>
                </c:pt>
                <c:pt idx="16">
                  <c:v>1445849</c:v>
                </c:pt>
                <c:pt idx="17">
                  <c:v>1620899</c:v>
                </c:pt>
                <c:pt idx="18">
                  <c:v>1805949</c:v>
                </c:pt>
                <c:pt idx="19">
                  <c:v>2000999</c:v>
                </c:pt>
                <c:pt idx="20">
                  <c:v>2206049</c:v>
                </c:pt>
                <c:pt idx="21">
                  <c:v>2421099</c:v>
                </c:pt>
                <c:pt idx="22">
                  <c:v>2646149</c:v>
                </c:pt>
                <c:pt idx="23">
                  <c:v>2881199</c:v>
                </c:pt>
                <c:pt idx="24">
                  <c:v>3126249</c:v>
                </c:pt>
                <c:pt idx="25">
                  <c:v>3381299</c:v>
                </c:pt>
                <c:pt idx="26">
                  <c:v>3646349</c:v>
                </c:pt>
                <c:pt idx="27">
                  <c:v>3921399</c:v>
                </c:pt>
                <c:pt idx="28">
                  <c:v>4206449</c:v>
                </c:pt>
                <c:pt idx="29">
                  <c:v>4501499</c:v>
                </c:pt>
                <c:pt idx="30">
                  <c:v>4806549</c:v>
                </c:pt>
                <c:pt idx="31">
                  <c:v>5121599</c:v>
                </c:pt>
                <c:pt idx="32">
                  <c:v>5446649</c:v>
                </c:pt>
                <c:pt idx="33">
                  <c:v>5781699</c:v>
                </c:pt>
                <c:pt idx="34">
                  <c:v>6126749</c:v>
                </c:pt>
                <c:pt idx="35">
                  <c:v>6481799</c:v>
                </c:pt>
                <c:pt idx="36">
                  <c:v>6846849</c:v>
                </c:pt>
                <c:pt idx="37">
                  <c:v>7221899</c:v>
                </c:pt>
                <c:pt idx="38">
                  <c:v>7606949</c:v>
                </c:pt>
                <c:pt idx="39">
                  <c:v>8001999</c:v>
                </c:pt>
                <c:pt idx="40">
                  <c:v>8407049</c:v>
                </c:pt>
                <c:pt idx="41">
                  <c:v>8822099</c:v>
                </c:pt>
                <c:pt idx="42">
                  <c:v>9247149</c:v>
                </c:pt>
                <c:pt idx="43">
                  <c:v>9682199</c:v>
                </c:pt>
                <c:pt idx="44">
                  <c:v>10127249</c:v>
                </c:pt>
                <c:pt idx="45">
                  <c:v>10582299</c:v>
                </c:pt>
                <c:pt idx="46">
                  <c:v>11047349</c:v>
                </c:pt>
                <c:pt idx="47">
                  <c:v>11522399</c:v>
                </c:pt>
                <c:pt idx="48">
                  <c:v>12007449</c:v>
                </c:pt>
                <c:pt idx="49">
                  <c:v>12502499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9-4524-8302-F5C4462F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72096"/>
        <c:axId val="210373632"/>
      </c:lineChart>
      <c:catAx>
        <c:axId val="210372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373632"/>
        <c:crosses val="autoZero"/>
        <c:auto val="1"/>
        <c:lblAlgn val="ctr"/>
        <c:lblOffset val="100"/>
        <c:noMultiLvlLbl val="0"/>
      </c:catAx>
      <c:valAx>
        <c:axId val="210373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372096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Tree Sort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двоичным деревом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Репозиторий с проектом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https://github.com/Treisy-dev/ShelokovKirill-11-209-A-SD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5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i="1" dirty="0" err="1"/>
              <a:t>TreeSort</a:t>
            </a:r>
            <a:r>
              <a:rPr lang="ru-RU" sz="2200" i="1" dirty="0"/>
              <a:t> обычно применяют там, где – </a:t>
            </a:r>
          </a:p>
          <a:p>
            <a:pPr marL="0" indent="0">
              <a:buNone/>
            </a:pPr>
            <a:endParaRPr lang="ru-RU" sz="2200" i="1" dirty="0"/>
          </a:p>
          <a:p>
            <a:r>
              <a:rPr lang="ru-RU" sz="2000" dirty="0"/>
              <a:t>данные уже построены в </a:t>
            </a:r>
            <a:r>
              <a:rPr lang="en-US" sz="2000" dirty="0"/>
              <a:t>“</a:t>
            </a:r>
            <a:r>
              <a:rPr lang="ru-RU" sz="2000" dirty="0"/>
              <a:t>дерево</a:t>
            </a:r>
            <a:r>
              <a:rPr lang="en-US" sz="2000" dirty="0"/>
              <a:t>”;</a:t>
            </a:r>
            <a:endParaRPr lang="ru-RU" sz="2000" b="1" dirty="0"/>
          </a:p>
          <a:p>
            <a:r>
              <a:rPr lang="ru-RU" sz="2000" dirty="0"/>
              <a:t>данные можно считывать непосредственно в дерево</a:t>
            </a:r>
            <a:r>
              <a:rPr lang="en-US" sz="2000" dirty="0"/>
              <a:t>;</a:t>
            </a:r>
            <a:endParaRPr lang="ru-RU" sz="2000" b="1" dirty="0"/>
          </a:p>
          <a:p>
            <a:r>
              <a:rPr lang="ru-RU" sz="2000" dirty="0"/>
              <a:t>при потоковом вводе с консоли или из файла</a:t>
            </a:r>
            <a:r>
              <a:rPr lang="en-US" sz="2000" dirty="0"/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0699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Что это?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Сортировка с помощью двоичного дерева</a:t>
            </a:r>
            <a:r>
              <a:rPr lang="ru-RU" b="0" dirty="0"/>
              <a:t>  — универсальный алгоритм сортировки, заключающийся в построении двоичного дерева поиска по ключам массива (списка), с последующей сборкой результирующего массива путём обхода узлов построенного дерева в необходимом порядке следования ключей.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4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adocs.ru/pars_docs/refs/12/11773/11773_html_m474e61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00828"/>
            <a:ext cx="4933206" cy="33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Построение двоичного дерева.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 Сборка результирующего массива путём обхода узлов в необходимом порядке следования ключей.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37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/>
              <a:t>При физическом развёртывании древовидной структуры в памяти требуется не менее чем 4n ячеек дополнительной памяти. 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ru-RU" sz="2200" i="1" u="sng" dirty="0"/>
              <a:t>Каждый узел содержит:</a:t>
            </a:r>
          </a:p>
          <a:p>
            <a:r>
              <a:rPr lang="ru-RU" sz="2200" dirty="0"/>
              <a:t>ссылки на элемент исходного массива; </a:t>
            </a:r>
          </a:p>
          <a:p>
            <a:r>
              <a:rPr lang="ru-RU" sz="2200" dirty="0"/>
              <a:t>на родительский элемент;</a:t>
            </a:r>
          </a:p>
          <a:p>
            <a:r>
              <a:rPr lang="ru-RU" sz="2200" dirty="0"/>
              <a:t>на левый и правый лист.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Однако, существуют способы уменьшить требуемую дополнительную память.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rmAutofit/>
          </a:bodyPr>
          <a:lstStyle/>
          <a:p>
            <a:r>
              <a:rPr lang="ru-RU" dirty="0"/>
              <a:t>	В чем недостаток алгоритма?</a:t>
            </a:r>
          </a:p>
        </p:txBody>
      </p:sp>
    </p:spTree>
    <p:extLst>
      <p:ext uri="{BB962C8B-B14F-4D97-AF65-F5344CB8AC3E}">
        <p14:creationId xmlns:p14="http://schemas.microsoft.com/office/powerpoint/2010/main" val="99750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Эффективность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Процедура добавления объекта в бинарное дерево имеет среднюю алгоритмическую сложность порядка O(</a:t>
            </a:r>
            <a:r>
              <a:rPr lang="ru-RU" dirty="0" err="1"/>
              <a:t>log</a:t>
            </a:r>
            <a:r>
              <a:rPr lang="ru-RU" dirty="0"/>
              <a:t>(n)).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b="1" i="1" dirty="0"/>
              <a:t>Однако, сложность добавления объекта в разбалансированное дерево может достигать O(n), что может привести к общей сложности порядка O(n²)</a:t>
            </a:r>
            <a:r>
              <a:rPr lang="en-US" b="1" i="1" dirty="0"/>
              <a:t>!!!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447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В чем причина роста сложности алгоритма?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Общее быстродействие метода O(</a:t>
            </a:r>
            <a:r>
              <a:rPr lang="ru-RU" b="1" i="1" dirty="0" err="1"/>
              <a:t>nlogn</a:t>
            </a:r>
            <a:r>
              <a:rPr lang="ru-RU" b="1" i="1" dirty="0"/>
              <a:t>). Почему?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sz="2200" dirty="0"/>
              <a:t>Поведение неестественно, устойчивости, вообще говоря, нет.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Требуется n операций на создание первоначального дерева, каждый по </a:t>
            </a:r>
            <a:r>
              <a:rPr lang="ru-RU" i="1" dirty="0" err="1"/>
              <a:t>log</a:t>
            </a:r>
            <a:r>
              <a:rPr lang="ru-RU" i="1" dirty="0"/>
              <a:t> n сравнений для выбора наименьшего и наибольшего.</a:t>
            </a:r>
          </a:p>
        </p:txBody>
      </p:sp>
      <p:pic>
        <p:nvPicPr>
          <p:cNvPr id="3074" name="Picture 2" descr="http://old.kpfu.ru/student/t/delphibook/Chapter%205/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89039"/>
            <a:ext cx="2376264" cy="29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9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 алгоритма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3623"/>
              </p:ext>
            </p:extLst>
          </p:nvPr>
        </p:nvGraphicFramePr>
        <p:xfrm>
          <a:off x="611560" y="1556792"/>
          <a:ext cx="3083397" cy="5001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316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Размер массива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Количество итераций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Время (ннс)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5049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1805108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20099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981807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45149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661719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80199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838690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125249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1292147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180299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581697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245349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592982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320399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779700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405449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777648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500499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908965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605549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1116202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720599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981293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845649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1467067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980699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1327029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1125749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1579918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1280799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1881539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1700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1445849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2100060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1620899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1762020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1805949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1818958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2000999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1482969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2206049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1299329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2421099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1920011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2300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2646149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1694309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2400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2881199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1580944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2500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3126249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3675362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2600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3381299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1885643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2700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3646349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3566614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2800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3921399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2737157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2900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4206449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2491962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731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3000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4501499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2380650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66" marR="7866" marT="7866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08888"/>
              </p:ext>
            </p:extLst>
          </p:nvPr>
        </p:nvGraphicFramePr>
        <p:xfrm>
          <a:off x="4572000" y="2564904"/>
          <a:ext cx="3733801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4806549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2873605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5121599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3276278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5446649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2746391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5781699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3143934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6126749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3643558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6481799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3844639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6846849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3674849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7221899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4085730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7606949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3987242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8001999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4979307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8407049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4787460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8822099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5425070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9247149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5440458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9682199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5447127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10127249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5804148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10582299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6572050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11047349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6969594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11522399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7145027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12007449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6494079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12502499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6883417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 rot="2167480">
            <a:off x="3886930" y="1637650"/>
            <a:ext cx="1008112" cy="9361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1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затраченного времени от размера массива.</a:t>
            </a: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28366"/>
              </p:ext>
            </p:extLst>
          </p:nvPr>
        </p:nvGraphicFramePr>
        <p:xfrm>
          <a:off x="539552" y="1628800"/>
          <a:ext cx="828092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количества итераций от размера массива.</a:t>
            </a: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083505"/>
              </p:ext>
            </p:extLst>
          </p:nvPr>
        </p:nvGraphicFramePr>
        <p:xfrm>
          <a:off x="683568" y="1772816"/>
          <a:ext cx="784887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98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</TotalTime>
  <Words>437</Words>
  <Application>Microsoft Office PowerPoint</Application>
  <PresentationFormat>Экран 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Ясность</vt:lpstr>
      <vt:lpstr>Tree Sort</vt:lpstr>
      <vt:lpstr>Что это?</vt:lpstr>
      <vt:lpstr>Алгоритм</vt:lpstr>
      <vt:lpstr> В чем недостаток алгоритма?</vt:lpstr>
      <vt:lpstr>Эффективность</vt:lpstr>
      <vt:lpstr>В чем причина роста сложности алгоритма?</vt:lpstr>
      <vt:lpstr>Результаты работы алгоритма</vt:lpstr>
      <vt:lpstr>График зависимости затраченного времени от размера массива.</vt:lpstr>
      <vt:lpstr>График зависимости количества итераций от размера массива.</vt:lpstr>
      <vt:lpstr>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Sort</dc:title>
  <dc:creator>Алексей</dc:creator>
  <cp:lastModifiedBy>Кирилл Щёлоков</cp:lastModifiedBy>
  <cp:revision>15</cp:revision>
  <dcterms:created xsi:type="dcterms:W3CDTF">2016-04-19T13:08:09Z</dcterms:created>
  <dcterms:modified xsi:type="dcterms:W3CDTF">2023-04-02T16:09:29Z</dcterms:modified>
</cp:coreProperties>
</file>