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73" r:id="rId15"/>
    <p:sldId id="268" r:id="rId16"/>
    <p:sldId id="269"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5d2dbed5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5d2dbed5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5d2dbed56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5d2dbed5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d2dbed5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d2dbed5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5d2dbed5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5d2dbed5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5d2dbed5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5d2dbed5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5d2dbed56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5d2dbed5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5d2dbed56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5d2dbed56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5c906d45f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5c906d45f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5d2dbed5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5d2dbed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5d2dbed5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5d2dbed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5d2dbed5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5d2dbed5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5d2dbed5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5d2dbed5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5d2dbed5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5d2dbed5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5d2dbed5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5d2dbed5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5d2dbed5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5d2dbed5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37325" y="815525"/>
            <a:ext cx="8469350" cy="8781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rgbClr val="000000"/>
                </a:solidFill>
              </a:rPr>
              <a:t>Twitter </a:t>
            </a:r>
            <a:r>
              <a:rPr lang="en" sz="4800" b="1" dirty="0">
                <a:solidFill>
                  <a:srgbClr val="000000"/>
                </a:solidFill>
              </a:rPr>
              <a:t>Sentiment Analysis</a:t>
            </a:r>
            <a:endParaRPr sz="4800" b="1" dirty="0">
              <a:solidFill>
                <a:srgbClr val="000000"/>
              </a:solidFill>
            </a:endParaRPr>
          </a:p>
        </p:txBody>
      </p:sp>
      <p:sp>
        <p:nvSpPr>
          <p:cNvPr id="129" name="Google Shape;129;p13"/>
          <p:cNvSpPr txBox="1">
            <a:spLocks noGrp="1"/>
          </p:cNvSpPr>
          <p:nvPr>
            <p:ph type="subTitle" idx="1"/>
          </p:nvPr>
        </p:nvSpPr>
        <p:spPr>
          <a:xfrm>
            <a:off x="496919" y="2057500"/>
            <a:ext cx="4478700" cy="26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bg2">
                    <a:lumMod val="50000"/>
                  </a:schemeClr>
                </a:solidFill>
              </a:rPr>
              <a:t>Seminar- IT 290</a:t>
            </a:r>
            <a:endParaRPr sz="2400" dirty="0">
              <a:solidFill>
                <a:schemeClr val="bg2">
                  <a:lumMod val="50000"/>
                </a:schemeClr>
              </a:solidFill>
            </a:endParaRPr>
          </a:p>
          <a:p>
            <a:pPr marL="0" lvl="0" indent="0" algn="l" rtl="0">
              <a:spcBef>
                <a:spcPts val="0"/>
              </a:spcBef>
              <a:spcAft>
                <a:spcPts val="0"/>
              </a:spcAft>
              <a:buNone/>
            </a:pPr>
            <a:r>
              <a:rPr lang="en" sz="2400" dirty="0">
                <a:solidFill>
                  <a:schemeClr val="bg2">
                    <a:lumMod val="50000"/>
                  </a:schemeClr>
                </a:solidFill>
              </a:rPr>
              <a:t>Presented by:</a:t>
            </a:r>
            <a:endParaRPr sz="2400" dirty="0">
              <a:solidFill>
                <a:schemeClr val="bg2">
                  <a:lumMod val="50000"/>
                </a:schemeClr>
              </a:solidFill>
            </a:endParaRPr>
          </a:p>
          <a:p>
            <a:pPr marL="0" lvl="0" indent="457200" algn="l" rtl="0">
              <a:spcBef>
                <a:spcPts val="0"/>
              </a:spcBef>
              <a:spcAft>
                <a:spcPts val="0"/>
              </a:spcAft>
              <a:buNone/>
            </a:pPr>
            <a:r>
              <a:rPr lang="en" sz="2400" dirty="0">
                <a:solidFill>
                  <a:schemeClr val="bg2">
                    <a:lumMod val="50000"/>
                  </a:schemeClr>
                </a:solidFill>
              </a:rPr>
              <a:t>Rakshatha Vasudev </a:t>
            </a:r>
            <a:endParaRPr sz="2400" dirty="0">
              <a:solidFill>
                <a:schemeClr val="bg2">
                  <a:lumMod val="50000"/>
                </a:schemeClr>
              </a:solidFill>
            </a:endParaRPr>
          </a:p>
          <a:p>
            <a:pPr marL="0" lvl="0" indent="457200" algn="l" rtl="0">
              <a:spcBef>
                <a:spcPts val="0"/>
              </a:spcBef>
              <a:spcAft>
                <a:spcPts val="0"/>
              </a:spcAft>
              <a:buNone/>
            </a:pPr>
            <a:r>
              <a:rPr lang="en" sz="2400" dirty="0">
                <a:solidFill>
                  <a:schemeClr val="bg2">
                    <a:lumMod val="50000"/>
                  </a:schemeClr>
                </a:solidFill>
              </a:rPr>
              <a:t>B.tech 2nd year</a:t>
            </a:r>
            <a:endParaRPr sz="2400" dirty="0">
              <a:solidFill>
                <a:schemeClr val="bg2">
                  <a:lumMod val="50000"/>
                </a:schemeClr>
              </a:solidFill>
            </a:endParaRPr>
          </a:p>
          <a:p>
            <a:pPr marL="0" lvl="0" indent="457200" algn="l" rtl="0">
              <a:spcBef>
                <a:spcPts val="0"/>
              </a:spcBef>
              <a:spcAft>
                <a:spcPts val="0"/>
              </a:spcAft>
              <a:buNone/>
            </a:pPr>
            <a:r>
              <a:rPr lang="en" sz="2400" dirty="0">
                <a:solidFill>
                  <a:schemeClr val="bg2">
                    <a:lumMod val="50000"/>
                  </a:schemeClr>
                </a:solidFill>
              </a:rPr>
              <a:t>Roll no.171IT131</a:t>
            </a:r>
            <a:endParaRPr sz="2400" dirty="0">
              <a:solidFill>
                <a:schemeClr val="bg2">
                  <a:lumMod val="50000"/>
                </a:schemeClr>
              </a:solidFill>
            </a:endParaRPr>
          </a:p>
          <a:p>
            <a:pPr marL="0" lvl="0" indent="0" algn="r" rtl="0">
              <a:spcBef>
                <a:spcPts val="0"/>
              </a:spcBef>
              <a:spcAft>
                <a:spcPts val="0"/>
              </a:spcAft>
              <a:buNone/>
            </a:pPr>
            <a:endParaRPr sz="2400" dirty="0">
              <a:solidFill>
                <a:schemeClr val="dk2"/>
              </a:solidFill>
            </a:endParaRPr>
          </a:p>
        </p:txBody>
      </p:sp>
      <p:pic>
        <p:nvPicPr>
          <p:cNvPr id="130" name="Google Shape;130;p13"/>
          <p:cNvPicPr preferRelativeResize="0"/>
          <p:nvPr/>
        </p:nvPicPr>
        <p:blipFill rotWithShape="1">
          <a:blip r:embed="rId3">
            <a:alphaModFix/>
          </a:blip>
          <a:srcRect l="-1540" r="1540" b="-2933"/>
          <a:stretch/>
        </p:blipFill>
        <p:spPr>
          <a:xfrm>
            <a:off x="3926625" y="1605825"/>
            <a:ext cx="4880050" cy="308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46CF343-2E68-443F-8E41-43569D0A883D}"/>
              </a:ext>
            </a:extLst>
          </p:cNvPr>
          <p:cNvGraphicFramePr>
            <a:graphicFrameLocks noGrp="1"/>
          </p:cNvGraphicFramePr>
          <p:nvPr>
            <p:extLst>
              <p:ext uri="{D42A27DB-BD31-4B8C-83A1-F6EECF244321}">
                <p14:modId xmlns:p14="http://schemas.microsoft.com/office/powerpoint/2010/main" val="1513395820"/>
              </p:ext>
            </p:extLst>
          </p:nvPr>
        </p:nvGraphicFramePr>
        <p:xfrm>
          <a:off x="414669" y="1435411"/>
          <a:ext cx="7783029" cy="2764468"/>
        </p:xfrm>
        <a:graphic>
          <a:graphicData uri="http://schemas.openxmlformats.org/drawingml/2006/table">
            <a:tbl>
              <a:tblPr firstRow="1" bandRow="1">
                <a:tableStyleId>{073A0DAA-6AF3-43AB-8588-CEC1D06C72B9}</a:tableStyleId>
              </a:tblPr>
              <a:tblGrid>
                <a:gridCol w="864781">
                  <a:extLst>
                    <a:ext uri="{9D8B030D-6E8A-4147-A177-3AD203B41FA5}">
                      <a16:colId xmlns:a16="http://schemas.microsoft.com/office/drawing/2014/main" val="234873797"/>
                    </a:ext>
                  </a:extLst>
                </a:gridCol>
                <a:gridCol w="864781">
                  <a:extLst>
                    <a:ext uri="{9D8B030D-6E8A-4147-A177-3AD203B41FA5}">
                      <a16:colId xmlns:a16="http://schemas.microsoft.com/office/drawing/2014/main" val="3011038472"/>
                    </a:ext>
                  </a:extLst>
                </a:gridCol>
                <a:gridCol w="864781">
                  <a:extLst>
                    <a:ext uri="{9D8B030D-6E8A-4147-A177-3AD203B41FA5}">
                      <a16:colId xmlns:a16="http://schemas.microsoft.com/office/drawing/2014/main" val="2393442931"/>
                    </a:ext>
                  </a:extLst>
                </a:gridCol>
                <a:gridCol w="864781">
                  <a:extLst>
                    <a:ext uri="{9D8B030D-6E8A-4147-A177-3AD203B41FA5}">
                      <a16:colId xmlns:a16="http://schemas.microsoft.com/office/drawing/2014/main" val="614269396"/>
                    </a:ext>
                  </a:extLst>
                </a:gridCol>
                <a:gridCol w="864781">
                  <a:extLst>
                    <a:ext uri="{9D8B030D-6E8A-4147-A177-3AD203B41FA5}">
                      <a16:colId xmlns:a16="http://schemas.microsoft.com/office/drawing/2014/main" val="954419927"/>
                    </a:ext>
                  </a:extLst>
                </a:gridCol>
                <a:gridCol w="864781">
                  <a:extLst>
                    <a:ext uri="{9D8B030D-6E8A-4147-A177-3AD203B41FA5}">
                      <a16:colId xmlns:a16="http://schemas.microsoft.com/office/drawing/2014/main" val="4139217158"/>
                    </a:ext>
                  </a:extLst>
                </a:gridCol>
                <a:gridCol w="864781">
                  <a:extLst>
                    <a:ext uri="{9D8B030D-6E8A-4147-A177-3AD203B41FA5}">
                      <a16:colId xmlns:a16="http://schemas.microsoft.com/office/drawing/2014/main" val="3935649435"/>
                    </a:ext>
                  </a:extLst>
                </a:gridCol>
                <a:gridCol w="864781">
                  <a:extLst>
                    <a:ext uri="{9D8B030D-6E8A-4147-A177-3AD203B41FA5}">
                      <a16:colId xmlns:a16="http://schemas.microsoft.com/office/drawing/2014/main" val="2101193360"/>
                    </a:ext>
                  </a:extLst>
                </a:gridCol>
                <a:gridCol w="864781">
                  <a:extLst>
                    <a:ext uri="{9D8B030D-6E8A-4147-A177-3AD203B41FA5}">
                      <a16:colId xmlns:a16="http://schemas.microsoft.com/office/drawing/2014/main" val="3662554087"/>
                    </a:ext>
                  </a:extLst>
                </a:gridCol>
              </a:tblGrid>
              <a:tr h="394924">
                <a:tc>
                  <a:txBody>
                    <a:bodyPr/>
                    <a:lstStyle/>
                    <a:p>
                      <a:endParaRPr lang="en-US" dirty="0"/>
                    </a:p>
                  </a:txBody>
                  <a:tcPr/>
                </a:tc>
                <a:tc>
                  <a:txBody>
                    <a:bodyPr/>
                    <a:lstStyle/>
                    <a:p>
                      <a:r>
                        <a:rPr lang="en-US" dirty="0"/>
                        <a:t>token1</a:t>
                      </a:r>
                    </a:p>
                  </a:txBody>
                  <a:tcPr/>
                </a:tc>
                <a:tc>
                  <a:txBody>
                    <a:bodyPr/>
                    <a:lstStyle/>
                    <a:p>
                      <a:r>
                        <a:rPr lang="en-US" dirty="0"/>
                        <a:t>token2</a:t>
                      </a:r>
                    </a:p>
                  </a:txBody>
                  <a:tcPr/>
                </a:tc>
                <a:tc>
                  <a:txBody>
                    <a:bodyPr/>
                    <a:lstStyle/>
                    <a:p>
                      <a:r>
                        <a:rPr lang="en-US" dirty="0"/>
                        <a:t>token3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token-n</a:t>
                      </a:r>
                    </a:p>
                  </a:txBody>
                  <a:tcPr/>
                </a:tc>
                <a:extLst>
                  <a:ext uri="{0D108BD9-81ED-4DB2-BD59-A6C34878D82A}">
                    <a16:rowId xmlns:a16="http://schemas.microsoft.com/office/drawing/2014/main" val="3271843515"/>
                  </a:ext>
                </a:extLst>
              </a:tr>
              <a:tr h="394924">
                <a:tc>
                  <a:txBody>
                    <a:bodyPr/>
                    <a:lstStyle/>
                    <a:p>
                      <a:r>
                        <a:rPr lang="en-US" dirty="0">
                          <a:solidFill>
                            <a:schemeClr val="bg2"/>
                          </a:solidFill>
                        </a:rPr>
                        <a:t>tweet1</a:t>
                      </a:r>
                    </a:p>
                  </a:txBody>
                  <a:tcPr/>
                </a:tc>
                <a:tc>
                  <a:txBody>
                    <a:bodyPr/>
                    <a:lstStyle/>
                    <a:p>
                      <a:r>
                        <a:rPr lang="en-US" dirty="0"/>
                        <a:t>    </a:t>
                      </a:r>
                      <a:r>
                        <a:rPr lang="en-US" dirty="0">
                          <a:solidFill>
                            <a:schemeClr val="bg2"/>
                          </a:solidFill>
                        </a:rPr>
                        <a:t>0</a:t>
                      </a:r>
                      <a:endParaRPr lang="en-US" dirty="0"/>
                    </a:p>
                  </a:txBody>
                  <a:tcPr/>
                </a:tc>
                <a:tc>
                  <a:txBody>
                    <a:bodyPr/>
                    <a:lstStyle/>
                    <a:p>
                      <a:r>
                        <a:rPr lang="en-US" dirty="0"/>
                        <a:t>     </a:t>
                      </a:r>
                      <a:r>
                        <a:rPr lang="en-US" dirty="0">
                          <a:solidFill>
                            <a:schemeClr val="bg2"/>
                          </a:solidFill>
                        </a:rPr>
                        <a:t>1</a:t>
                      </a:r>
                      <a:endParaRPr lang="en-US" dirty="0"/>
                    </a:p>
                  </a:txBody>
                  <a:tcPr/>
                </a:tc>
                <a:tc>
                  <a:txBody>
                    <a:bodyPr/>
                    <a:lstStyle/>
                    <a:p>
                      <a:r>
                        <a:rPr lang="en-US" dirty="0"/>
                        <a:t>     </a:t>
                      </a:r>
                      <a:r>
                        <a:rPr lang="en-US" dirty="0">
                          <a:solidFill>
                            <a:schemeClr val="bg2"/>
                          </a:solidFill>
                        </a:rPr>
                        <a:t>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90100581"/>
                  </a:ext>
                </a:extLst>
              </a:tr>
              <a:tr h="394924">
                <a:tc>
                  <a:txBody>
                    <a:bodyPr/>
                    <a:lstStyle/>
                    <a:p>
                      <a:r>
                        <a:rPr lang="en-US" dirty="0">
                          <a:ln>
                            <a:noFill/>
                          </a:ln>
                          <a:noFill/>
                        </a:rPr>
                        <a:t>t</a:t>
                      </a:r>
                      <a:r>
                        <a:rPr lang="en-US" dirty="0">
                          <a:ln>
                            <a:noFill/>
                          </a:ln>
                          <a:solidFill>
                            <a:schemeClr val="bg2"/>
                          </a:solidFill>
                        </a:rPr>
                        <a:t>tweet2</a:t>
                      </a:r>
                      <a:endParaRPr lang="en-US" dirty="0">
                        <a:ln>
                          <a:solidFill>
                            <a:srgbClr val="000000"/>
                          </a:solidFill>
                        </a:ln>
                        <a:solidFill>
                          <a:srgbClr val="000000"/>
                        </a:solidFill>
                      </a:endParaRPr>
                    </a:p>
                  </a:txBody>
                  <a:tcPr/>
                </a:tc>
                <a:tc>
                  <a:txBody>
                    <a:bodyPr/>
                    <a:lstStyle/>
                    <a:p>
                      <a:r>
                        <a:rPr lang="en-US" dirty="0"/>
                        <a:t>     </a:t>
                      </a:r>
                      <a:r>
                        <a:rPr lang="en-US" dirty="0">
                          <a:solidFill>
                            <a:schemeClr val="bg2"/>
                          </a:solidFill>
                        </a:rPr>
                        <a:t>1</a:t>
                      </a:r>
                      <a:endParaRPr lang="en-US" dirty="0"/>
                    </a:p>
                  </a:txBody>
                  <a:tcPr/>
                </a:tc>
                <a:tc>
                  <a:txBody>
                    <a:bodyPr/>
                    <a:lstStyle/>
                    <a:p>
                      <a:r>
                        <a:rPr lang="en-US" dirty="0"/>
                        <a:t>      </a:t>
                      </a:r>
                      <a:r>
                        <a:rPr lang="en-US" dirty="0">
                          <a:solidFill>
                            <a:schemeClr val="bg2"/>
                          </a:solidFill>
                        </a:rPr>
                        <a:t>2</a:t>
                      </a:r>
                      <a:endParaRPr lang="en-US" dirty="0"/>
                    </a:p>
                  </a:txBody>
                  <a:tcPr/>
                </a:tc>
                <a:tc>
                  <a:txBody>
                    <a:bodyPr/>
                    <a:lstStyle/>
                    <a:p>
                      <a:r>
                        <a:rPr lang="en-US" dirty="0"/>
                        <a:t>      </a:t>
                      </a:r>
                      <a:r>
                        <a:rPr lang="en-US" dirty="0">
                          <a:solidFill>
                            <a:schemeClr val="bg2"/>
                          </a:solidFill>
                        </a:rPr>
                        <a:t>1</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7810872"/>
                  </a:ext>
                </a:extLst>
              </a:tr>
              <a:tr h="394924">
                <a:tc>
                  <a:txBody>
                    <a:bodyPr/>
                    <a:lstStyle/>
                    <a:p>
                      <a:r>
                        <a:rPr lang="en-US" dirty="0">
                          <a:solidFill>
                            <a:schemeClr val="bg2"/>
                          </a:solidFill>
                        </a:rPr>
                        <a:t>tweet3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7201455"/>
                  </a:ext>
                </a:extLst>
              </a:tr>
              <a:tr h="394924">
                <a:tc>
                  <a:txBody>
                    <a:bodyPr/>
                    <a:lstStyle/>
                    <a:p>
                      <a:r>
                        <a:rPr lang="en-US" dirty="0"/>
                        <a:t>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82978426"/>
                  </a:ext>
                </a:extLst>
              </a:tr>
              <a:tr h="39492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14896848"/>
                  </a:ext>
                </a:extLst>
              </a:tr>
              <a:tr h="394924">
                <a:tc>
                  <a:txBody>
                    <a:bodyPr/>
                    <a:lstStyle/>
                    <a:p>
                      <a:r>
                        <a:rPr lang="en-US" dirty="0">
                          <a:solidFill>
                            <a:schemeClr val="bg2"/>
                          </a:solidFill>
                        </a:rPr>
                        <a:t>tweet-m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77730374"/>
                  </a:ext>
                </a:extLst>
              </a:tr>
            </a:tbl>
          </a:graphicData>
        </a:graphic>
      </p:graphicFrame>
      <p:sp>
        <p:nvSpPr>
          <p:cNvPr id="5" name="TextBox 4">
            <a:extLst>
              <a:ext uri="{FF2B5EF4-FFF2-40B4-BE49-F238E27FC236}">
                <a16:creationId xmlns:a16="http://schemas.microsoft.com/office/drawing/2014/main" id="{4E1A981F-EBC3-42E1-9C20-160D0F9D6AE0}"/>
              </a:ext>
            </a:extLst>
          </p:cNvPr>
          <p:cNvSpPr txBox="1"/>
          <p:nvPr/>
        </p:nvSpPr>
        <p:spPr>
          <a:xfrm>
            <a:off x="733648" y="510363"/>
            <a:ext cx="6305106" cy="584775"/>
          </a:xfrm>
          <a:prstGeom prst="rect">
            <a:avLst/>
          </a:prstGeom>
          <a:noFill/>
        </p:spPr>
        <p:txBody>
          <a:bodyPr wrap="square" rtlCol="0">
            <a:spAutoFit/>
          </a:bodyPr>
          <a:lstStyle/>
          <a:p>
            <a:r>
              <a:rPr lang="en-US" sz="3200" dirty="0"/>
              <a:t>A BoW representation</a:t>
            </a:r>
          </a:p>
        </p:txBody>
      </p:sp>
    </p:spTree>
    <p:extLst>
      <p:ext uri="{BB962C8B-B14F-4D97-AF65-F5344CB8AC3E}">
        <p14:creationId xmlns:p14="http://schemas.microsoft.com/office/powerpoint/2010/main" val="336360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After applying BoW to get test-train set in  vector form</a:t>
            </a:r>
            <a:endParaRPr sz="1800"/>
          </a:p>
        </p:txBody>
      </p:sp>
      <p:pic>
        <p:nvPicPr>
          <p:cNvPr id="199" name="Google Shape;199;p22"/>
          <p:cNvPicPr preferRelativeResize="0"/>
          <p:nvPr/>
        </p:nvPicPr>
        <p:blipFill>
          <a:blip r:embed="rId3">
            <a:alphaModFix/>
          </a:blip>
          <a:stretch>
            <a:fillRect/>
          </a:stretch>
        </p:blipFill>
        <p:spPr>
          <a:xfrm>
            <a:off x="440950" y="250900"/>
            <a:ext cx="8265374" cy="409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455325" y="322950"/>
            <a:ext cx="64242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5.Classification</a:t>
            </a:r>
            <a:endParaRPr>
              <a:solidFill>
                <a:srgbClr val="000000"/>
              </a:solidFill>
            </a:endParaRPr>
          </a:p>
        </p:txBody>
      </p:sp>
      <p:sp>
        <p:nvSpPr>
          <p:cNvPr id="205" name="Google Shape;205;p23"/>
          <p:cNvSpPr txBox="1">
            <a:spLocks noGrp="1"/>
          </p:cNvSpPr>
          <p:nvPr>
            <p:ph type="body" idx="2"/>
          </p:nvPr>
        </p:nvSpPr>
        <p:spPr>
          <a:xfrm>
            <a:off x="351275" y="1981300"/>
            <a:ext cx="8543100" cy="28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Classification using K-Nearest Neighbours</a:t>
            </a:r>
            <a:endParaRPr sz="2400" b="1"/>
          </a:p>
          <a:p>
            <a:pPr marL="457200" lvl="0" indent="-381000" algn="l" rtl="0">
              <a:spcBef>
                <a:spcPts val="1600"/>
              </a:spcBef>
              <a:spcAft>
                <a:spcPts val="0"/>
              </a:spcAft>
              <a:buSzPts val="2400"/>
              <a:buChar char="-"/>
            </a:pPr>
            <a:r>
              <a:rPr lang="en" sz="2400"/>
              <a:t>KNN can be used for both classification and regression predictive problems. However, it is more widely used in classification problems in the industry.It is commonly used for its easy of interpretation and low calculation time.</a:t>
            </a:r>
            <a:endParaRPr sz="2400"/>
          </a:p>
        </p:txBody>
      </p:sp>
      <p:sp>
        <p:nvSpPr>
          <p:cNvPr id="206" name="Google Shape;206;p23"/>
          <p:cNvSpPr txBox="1"/>
          <p:nvPr/>
        </p:nvSpPr>
        <p:spPr>
          <a:xfrm>
            <a:off x="351275" y="890700"/>
            <a:ext cx="8430300" cy="120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t>Classification is done by using Machine learning algorithms.Machine learning is the study of algorithms that can learn from and make predictions on data. Some of the algos are:KNN,SVM,Naive-Bayes,MLP,etc,.</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KNN Visualisation</a:t>
            </a:r>
            <a:endParaRPr sz="2400"/>
          </a:p>
        </p:txBody>
      </p:sp>
      <p:pic>
        <p:nvPicPr>
          <p:cNvPr id="212" name="Google Shape;212;p24"/>
          <p:cNvPicPr preferRelativeResize="0"/>
          <p:nvPr/>
        </p:nvPicPr>
        <p:blipFill>
          <a:blip r:embed="rId3">
            <a:alphaModFix/>
          </a:blip>
          <a:stretch>
            <a:fillRect/>
          </a:stretch>
        </p:blipFill>
        <p:spPr>
          <a:xfrm>
            <a:off x="489250" y="414000"/>
            <a:ext cx="8217075" cy="362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ACD64-9626-4C7A-B217-CAAEBEC0FE34}"/>
              </a:ext>
            </a:extLst>
          </p:cNvPr>
          <p:cNvSpPr>
            <a:spLocks noGrp="1"/>
          </p:cNvSpPr>
          <p:nvPr>
            <p:ph type="body" idx="1"/>
          </p:nvPr>
        </p:nvSpPr>
        <p:spPr/>
        <p:txBody>
          <a:bodyPr/>
          <a:lstStyle/>
          <a:p>
            <a:r>
              <a:rPr lang="en-US" sz="2400" dirty="0"/>
              <a:t>Optimum K Value</a:t>
            </a:r>
          </a:p>
        </p:txBody>
      </p:sp>
      <p:pic>
        <p:nvPicPr>
          <p:cNvPr id="4" name="Picture 3">
            <a:extLst>
              <a:ext uri="{FF2B5EF4-FFF2-40B4-BE49-F238E27FC236}">
                <a16:creationId xmlns:a16="http://schemas.microsoft.com/office/drawing/2014/main" id="{5386E5A0-3A19-4BD5-B4EC-E3B3C7816D78}"/>
              </a:ext>
            </a:extLst>
          </p:cNvPr>
          <p:cNvPicPr>
            <a:picLocks noChangeAspect="1"/>
          </p:cNvPicPr>
          <p:nvPr/>
        </p:nvPicPr>
        <p:blipFill>
          <a:blip r:embed="rId2"/>
          <a:stretch>
            <a:fillRect/>
          </a:stretch>
        </p:blipFill>
        <p:spPr>
          <a:xfrm>
            <a:off x="434592" y="265814"/>
            <a:ext cx="8125959" cy="3625702"/>
          </a:xfrm>
          <a:prstGeom prst="rect">
            <a:avLst/>
          </a:prstGeom>
        </p:spPr>
      </p:pic>
    </p:spTree>
    <p:extLst>
      <p:ext uri="{BB962C8B-B14F-4D97-AF65-F5344CB8AC3E}">
        <p14:creationId xmlns:p14="http://schemas.microsoft.com/office/powerpoint/2010/main" val="260854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467900" y="255975"/>
            <a:ext cx="7505700" cy="6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Predictions and Result</a:t>
            </a:r>
            <a:endParaRPr b="1">
              <a:solidFill>
                <a:srgbClr val="000000"/>
              </a:solidFill>
            </a:endParaRPr>
          </a:p>
        </p:txBody>
      </p:sp>
      <p:pic>
        <p:nvPicPr>
          <p:cNvPr id="3" name="Picture 2">
            <a:extLst>
              <a:ext uri="{FF2B5EF4-FFF2-40B4-BE49-F238E27FC236}">
                <a16:creationId xmlns:a16="http://schemas.microsoft.com/office/drawing/2014/main" id="{12953A54-42F1-42C6-96A4-DE2FC3E434C6}"/>
              </a:ext>
            </a:extLst>
          </p:cNvPr>
          <p:cNvPicPr>
            <a:picLocks noChangeAspect="1"/>
          </p:cNvPicPr>
          <p:nvPr/>
        </p:nvPicPr>
        <p:blipFill>
          <a:blip r:embed="rId3"/>
          <a:stretch>
            <a:fillRect/>
          </a:stretch>
        </p:blipFill>
        <p:spPr>
          <a:xfrm>
            <a:off x="680485" y="971326"/>
            <a:ext cx="6739888" cy="36432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329875" y="281075"/>
            <a:ext cx="7505700" cy="5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Challenges</a:t>
            </a:r>
            <a:endParaRPr b="1">
              <a:solidFill>
                <a:srgbClr val="000000"/>
              </a:solidFill>
            </a:endParaRPr>
          </a:p>
        </p:txBody>
      </p:sp>
      <p:sp>
        <p:nvSpPr>
          <p:cNvPr id="224" name="Google Shape;224;p26"/>
          <p:cNvSpPr txBox="1">
            <a:spLocks noGrp="1"/>
          </p:cNvSpPr>
          <p:nvPr>
            <p:ph type="body" idx="1"/>
          </p:nvPr>
        </p:nvSpPr>
        <p:spPr>
          <a:xfrm>
            <a:off x="329875" y="1178400"/>
            <a:ext cx="8401500" cy="3650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Arial"/>
              <a:buChar char="●"/>
            </a:pPr>
            <a:r>
              <a:rPr lang="en" sz="2500">
                <a:solidFill>
                  <a:srgbClr val="000000"/>
                </a:solidFill>
                <a:latin typeface="Arial"/>
                <a:ea typeface="Arial"/>
                <a:cs typeface="Arial"/>
                <a:sym typeface="Arial"/>
              </a:rPr>
              <a:t>People express opinions in complex ways</a:t>
            </a:r>
            <a:r>
              <a:rPr lang="en"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2500">
                <a:solidFill>
                  <a:srgbClr val="000000"/>
                </a:solidFill>
                <a:latin typeface="Arial"/>
                <a:ea typeface="Arial"/>
                <a:cs typeface="Arial"/>
                <a:sym typeface="Arial"/>
              </a:rPr>
              <a:t>In opinion texts, lexical content alone can be misleading</a:t>
            </a:r>
            <a:r>
              <a:rPr lang="en"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2500">
                <a:solidFill>
                  <a:srgbClr val="000000"/>
                </a:solidFill>
                <a:latin typeface="Arial"/>
                <a:ea typeface="Arial"/>
                <a:cs typeface="Arial"/>
                <a:sym typeface="Arial"/>
              </a:rPr>
              <a:t>Intra-textual and sub-sentential reversals, negation, topic change common.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2500">
                <a:solidFill>
                  <a:srgbClr val="000000"/>
                </a:solidFill>
                <a:latin typeface="Arial"/>
                <a:ea typeface="Arial"/>
                <a:cs typeface="Arial"/>
                <a:sym typeface="Arial"/>
              </a:rPr>
              <a:t>Rhetorical devices/modes such as sarcasm, irony, implication, etc.</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392625" y="3688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Future-Scope</a:t>
            </a:r>
            <a:endParaRPr sz="3600" b="1">
              <a:solidFill>
                <a:srgbClr val="000000"/>
              </a:solidFill>
            </a:endParaRPr>
          </a:p>
        </p:txBody>
      </p:sp>
      <p:sp>
        <p:nvSpPr>
          <p:cNvPr id="230" name="Google Shape;230;p27"/>
          <p:cNvSpPr txBox="1"/>
          <p:nvPr/>
        </p:nvSpPr>
        <p:spPr>
          <a:xfrm>
            <a:off x="288550" y="1015325"/>
            <a:ext cx="8405100" cy="3864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Sentiment analysis is an emerging field in decision making process and is developing fast.</a:t>
            </a:r>
            <a:endParaRPr sz="2400"/>
          </a:p>
          <a:p>
            <a:pPr marL="457200" lvl="0" indent="-381000" algn="l" rtl="0">
              <a:spcBef>
                <a:spcPts val="0"/>
              </a:spcBef>
              <a:spcAft>
                <a:spcPts val="0"/>
              </a:spcAft>
              <a:buSzPts val="2400"/>
              <a:buChar char="●"/>
            </a:pPr>
            <a:r>
              <a:rPr lang="en" sz="2400"/>
              <a:t>The development of techniques for the document-level sentiment analysis is one of the significant components of this area. </a:t>
            </a:r>
            <a:endParaRPr sz="2400"/>
          </a:p>
          <a:p>
            <a:pPr marL="457200" lvl="0" indent="-381000" algn="l" rtl="0">
              <a:spcBef>
                <a:spcPts val="0"/>
              </a:spcBef>
              <a:spcAft>
                <a:spcPts val="0"/>
              </a:spcAft>
              <a:buSzPts val="2400"/>
              <a:buChar char="●"/>
            </a:pPr>
            <a:r>
              <a:rPr lang="en" sz="2400"/>
              <a:t>Less to do with improving the accuracy of the algorithms, but instead focus on the area of determining where you can correlate sentiment with behavior.</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000000"/>
                </a:solidFill>
              </a:rPr>
              <a:t>Thank You</a:t>
            </a:r>
            <a:endParaRPr sz="6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363800"/>
            <a:ext cx="6933600" cy="8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2"/>
                </a:solidFill>
              </a:rPr>
              <a:t>Introduction</a:t>
            </a:r>
            <a:endParaRPr sz="3600" b="1">
              <a:solidFill>
                <a:schemeClr val="dk2"/>
              </a:solidFill>
            </a:endParaRPr>
          </a:p>
        </p:txBody>
      </p:sp>
      <p:sp>
        <p:nvSpPr>
          <p:cNvPr id="136" name="Google Shape;136;p14"/>
          <p:cNvSpPr txBox="1">
            <a:spLocks noGrp="1"/>
          </p:cNvSpPr>
          <p:nvPr>
            <p:ph type="body" idx="2"/>
          </p:nvPr>
        </p:nvSpPr>
        <p:spPr>
          <a:xfrm>
            <a:off x="785250" y="1467775"/>
            <a:ext cx="7573500" cy="3308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Sentimental analysis otherwise called opinion mining or data mining  is the process of computationally determining the opinion or attitude of the writers as positive, negative or neutral.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444150"/>
            <a:ext cx="75057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2"/>
                </a:solidFill>
              </a:rPr>
              <a:t>Why…??</a:t>
            </a:r>
            <a:endParaRPr b="1" dirty="0">
              <a:solidFill>
                <a:schemeClr val="dk2"/>
              </a:solidFill>
            </a:endParaRPr>
          </a:p>
        </p:txBody>
      </p:sp>
      <p:sp>
        <p:nvSpPr>
          <p:cNvPr id="142" name="Google Shape;142;p15"/>
          <p:cNvSpPr txBox="1">
            <a:spLocks noGrp="1"/>
          </p:cNvSpPr>
          <p:nvPr>
            <p:ph type="body" idx="1"/>
          </p:nvPr>
        </p:nvSpPr>
        <p:spPr>
          <a:xfrm>
            <a:off x="464175" y="1179150"/>
            <a:ext cx="8355000" cy="3737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 sz="2400" dirty="0">
                <a:solidFill>
                  <a:srgbClr val="000000"/>
                </a:solidFill>
                <a:latin typeface="Arial"/>
                <a:ea typeface="Arial"/>
                <a:cs typeface="Arial"/>
                <a:sym typeface="Arial"/>
              </a:rPr>
              <a:t>In many fields like business, politics and public actions, determining the sentimental analysis is very important.</a:t>
            </a:r>
            <a:endParaRPr sz="2400" dirty="0">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 sz="2400" dirty="0">
                <a:solidFill>
                  <a:srgbClr val="000000"/>
                </a:solidFill>
                <a:latin typeface="Arial"/>
                <a:ea typeface="Arial"/>
                <a:cs typeface="Arial"/>
                <a:sym typeface="Arial"/>
              </a:rPr>
              <a:t>On structured data analytics operation can be easily performed and the result can be obtained easily.</a:t>
            </a:r>
            <a:endParaRPr sz="2400" dirty="0">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 sz="2400" dirty="0">
                <a:solidFill>
                  <a:srgbClr val="000000"/>
                </a:solidFill>
                <a:latin typeface="Arial"/>
                <a:ea typeface="Arial"/>
                <a:cs typeface="Arial"/>
                <a:sym typeface="Arial"/>
              </a:rPr>
              <a:t> But in case of unstructured data from Email, Twitter etc., it is quite difficult to conclude the output because of various problems such as virtual noise effect and unspecific data</a:t>
            </a:r>
            <a:endParaRPr sz="2400" dirty="0">
              <a:solidFill>
                <a:srgbClr val="000000"/>
              </a:solidFill>
              <a:latin typeface="Arial"/>
              <a:ea typeface="Arial"/>
              <a:cs typeface="Arial"/>
              <a:sym typeface="Arial"/>
            </a:endParaRPr>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656075" y="281075"/>
            <a:ext cx="75057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Real life applications</a:t>
            </a:r>
            <a:endParaRPr sz="3600" b="1">
              <a:solidFill>
                <a:srgbClr val="000000"/>
              </a:solidFill>
            </a:endParaRPr>
          </a:p>
        </p:txBody>
      </p:sp>
      <p:sp>
        <p:nvSpPr>
          <p:cNvPr id="148" name="Google Shape;148;p16"/>
          <p:cNvSpPr txBox="1">
            <a:spLocks noGrp="1"/>
          </p:cNvSpPr>
          <p:nvPr>
            <p:ph type="body" idx="1"/>
          </p:nvPr>
        </p:nvSpPr>
        <p:spPr>
          <a:xfrm>
            <a:off x="288550" y="1003475"/>
            <a:ext cx="8543100" cy="38640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 sz="3000">
                <a:solidFill>
                  <a:srgbClr val="000000"/>
                </a:solidFill>
                <a:latin typeface="Arial"/>
                <a:ea typeface="Arial"/>
                <a:cs typeface="Arial"/>
                <a:sym typeface="Arial"/>
              </a:rPr>
              <a:t>Is the product review positive or negative?</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 sz="3000">
                <a:solidFill>
                  <a:srgbClr val="000000"/>
                </a:solidFill>
                <a:latin typeface="Arial"/>
                <a:ea typeface="Arial"/>
                <a:cs typeface="Arial"/>
                <a:sym typeface="Arial"/>
              </a:rPr>
              <a:t>Based on a sample of tweets, how are people      responding to this ad campaign/product release/news item?</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 sz="3000">
                <a:solidFill>
                  <a:srgbClr val="000000"/>
                </a:solidFill>
                <a:latin typeface="Arial"/>
                <a:ea typeface="Arial"/>
                <a:cs typeface="Arial"/>
                <a:sym typeface="Arial"/>
              </a:rPr>
              <a:t>How have bloggers' attitudes about the president changed since the election?</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200725" y="363800"/>
            <a:ext cx="8756400" cy="13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Twitter Sentiment Analysis</a:t>
            </a:r>
            <a:endParaRPr sz="3600" b="1">
              <a:solidFill>
                <a:srgbClr val="000000"/>
              </a:solidFill>
            </a:endParaRPr>
          </a:p>
          <a:p>
            <a:pPr marL="0" lvl="0" indent="0" algn="l" rtl="0">
              <a:spcBef>
                <a:spcPts val="0"/>
              </a:spcBef>
              <a:spcAft>
                <a:spcPts val="0"/>
              </a:spcAft>
              <a:buNone/>
            </a:pPr>
            <a:r>
              <a:rPr lang="en" sz="3600" b="1">
                <a:solidFill>
                  <a:srgbClr val="000000"/>
                </a:solidFill>
              </a:rPr>
              <a:t>(Implementation)</a:t>
            </a:r>
            <a:endParaRPr sz="3600" b="1">
              <a:solidFill>
                <a:srgbClr val="000000"/>
              </a:solidFill>
            </a:endParaRPr>
          </a:p>
          <a:p>
            <a:pPr marL="0" lvl="0" indent="0" algn="l" rtl="0">
              <a:spcBef>
                <a:spcPts val="0"/>
              </a:spcBef>
              <a:spcAft>
                <a:spcPts val="0"/>
              </a:spcAft>
              <a:buNone/>
            </a:pPr>
            <a:endParaRPr sz="3600" b="1">
              <a:solidFill>
                <a:srgbClr val="000000"/>
              </a:solidFill>
            </a:endParaRPr>
          </a:p>
          <a:p>
            <a:pPr marL="0" lvl="0" indent="0" algn="l" rtl="0">
              <a:spcBef>
                <a:spcPts val="0"/>
              </a:spcBef>
              <a:spcAft>
                <a:spcPts val="0"/>
              </a:spcAft>
              <a:buNone/>
            </a:pPr>
            <a:endParaRPr sz="3600" b="1">
              <a:solidFill>
                <a:srgbClr val="000000"/>
              </a:solidFill>
            </a:endParaRPr>
          </a:p>
        </p:txBody>
      </p:sp>
      <p:sp>
        <p:nvSpPr>
          <p:cNvPr id="154" name="Google Shape;154;p17"/>
          <p:cNvSpPr txBox="1">
            <a:spLocks noGrp="1"/>
          </p:cNvSpPr>
          <p:nvPr>
            <p:ph type="body" idx="1"/>
          </p:nvPr>
        </p:nvSpPr>
        <p:spPr>
          <a:xfrm>
            <a:off x="451525" y="1605900"/>
            <a:ext cx="8505600" cy="327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Proposed Methodology</a:t>
            </a:r>
            <a:endParaRPr sz="2400"/>
          </a:p>
          <a:p>
            <a:pPr marL="0" lvl="0" indent="0" algn="l" rtl="0">
              <a:spcBef>
                <a:spcPts val="1600"/>
              </a:spcBef>
              <a:spcAft>
                <a:spcPts val="1600"/>
              </a:spcAft>
              <a:buNone/>
            </a:pPr>
            <a:endParaRPr sz="2400"/>
          </a:p>
        </p:txBody>
      </p:sp>
      <p:sp>
        <p:nvSpPr>
          <p:cNvPr id="155" name="Google Shape;155;p17"/>
          <p:cNvSpPr/>
          <p:nvPr/>
        </p:nvSpPr>
        <p:spPr>
          <a:xfrm>
            <a:off x="501800" y="2308300"/>
            <a:ext cx="1480200" cy="8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txBox="1"/>
          <p:nvPr/>
        </p:nvSpPr>
        <p:spPr>
          <a:xfrm>
            <a:off x="501800" y="2182850"/>
            <a:ext cx="1593300" cy="10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Data Collection</a:t>
            </a:r>
            <a:endParaRPr sz="1800">
              <a:latin typeface="Calibri"/>
              <a:ea typeface="Calibri"/>
              <a:cs typeface="Calibri"/>
              <a:sym typeface="Calibri"/>
            </a:endParaRPr>
          </a:p>
        </p:txBody>
      </p:sp>
      <p:cxnSp>
        <p:nvCxnSpPr>
          <p:cNvPr id="157" name="Google Shape;157;p17"/>
          <p:cNvCxnSpPr>
            <a:stCxn id="156" idx="3"/>
          </p:cNvCxnSpPr>
          <p:nvPr/>
        </p:nvCxnSpPr>
        <p:spPr>
          <a:xfrm>
            <a:off x="2095100" y="2684600"/>
            <a:ext cx="690000" cy="1260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7"/>
          <p:cNvSpPr/>
          <p:nvPr/>
        </p:nvSpPr>
        <p:spPr>
          <a:xfrm>
            <a:off x="3199000" y="2320850"/>
            <a:ext cx="1593300" cy="8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p:nvPr/>
        </p:nvSpPr>
        <p:spPr>
          <a:xfrm>
            <a:off x="3199000" y="2338400"/>
            <a:ext cx="1593300" cy="8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Pre-Processing</a:t>
            </a:r>
            <a:endParaRPr sz="1800">
              <a:latin typeface="Calibri"/>
              <a:ea typeface="Calibri"/>
              <a:cs typeface="Calibri"/>
              <a:sym typeface="Calibri"/>
            </a:endParaRPr>
          </a:p>
        </p:txBody>
      </p:sp>
      <p:cxnSp>
        <p:nvCxnSpPr>
          <p:cNvPr id="160" name="Google Shape;160;p17"/>
          <p:cNvCxnSpPr/>
          <p:nvPr/>
        </p:nvCxnSpPr>
        <p:spPr>
          <a:xfrm>
            <a:off x="5018125" y="2690900"/>
            <a:ext cx="840600" cy="0"/>
          </a:xfrm>
          <a:prstGeom prst="straightConnector1">
            <a:avLst/>
          </a:prstGeom>
          <a:noFill/>
          <a:ln w="9525" cap="flat" cmpd="sng">
            <a:solidFill>
              <a:schemeClr val="dk2"/>
            </a:solidFill>
            <a:prstDash val="solid"/>
            <a:round/>
            <a:headEnd type="none" w="med" len="med"/>
            <a:tailEnd type="triangle" w="med" len="med"/>
          </a:ln>
        </p:spPr>
      </p:cxnSp>
      <p:sp>
        <p:nvSpPr>
          <p:cNvPr id="161" name="Google Shape;161;p17"/>
          <p:cNvSpPr/>
          <p:nvPr/>
        </p:nvSpPr>
        <p:spPr>
          <a:xfrm>
            <a:off x="6009300" y="2308300"/>
            <a:ext cx="1593300" cy="89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txBox="1"/>
          <p:nvPr/>
        </p:nvSpPr>
        <p:spPr>
          <a:xfrm>
            <a:off x="6009300" y="2325850"/>
            <a:ext cx="1593300" cy="8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Feature-Extraction</a:t>
            </a:r>
            <a:endParaRPr sz="1800">
              <a:latin typeface="Calibri"/>
              <a:ea typeface="Calibri"/>
              <a:cs typeface="Calibri"/>
              <a:sym typeface="Calibri"/>
            </a:endParaRPr>
          </a:p>
        </p:txBody>
      </p:sp>
      <p:cxnSp>
        <p:nvCxnSpPr>
          <p:cNvPr id="163" name="Google Shape;163;p17"/>
          <p:cNvCxnSpPr/>
          <p:nvPr/>
        </p:nvCxnSpPr>
        <p:spPr>
          <a:xfrm>
            <a:off x="6805950" y="3168850"/>
            <a:ext cx="6000" cy="56880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17"/>
          <p:cNvSpPr/>
          <p:nvPr/>
        </p:nvSpPr>
        <p:spPr>
          <a:xfrm>
            <a:off x="6134575" y="3950875"/>
            <a:ext cx="1593300" cy="89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txBox="1"/>
          <p:nvPr/>
        </p:nvSpPr>
        <p:spPr>
          <a:xfrm>
            <a:off x="6134525" y="3974725"/>
            <a:ext cx="1593300" cy="8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Feature-Selection</a:t>
            </a:r>
            <a:endParaRPr sz="1800">
              <a:latin typeface="Calibri"/>
              <a:ea typeface="Calibri"/>
              <a:cs typeface="Calibri"/>
              <a:sym typeface="Calibri"/>
            </a:endParaRPr>
          </a:p>
        </p:txBody>
      </p:sp>
      <p:cxnSp>
        <p:nvCxnSpPr>
          <p:cNvPr id="166" name="Google Shape;166;p17"/>
          <p:cNvCxnSpPr/>
          <p:nvPr/>
        </p:nvCxnSpPr>
        <p:spPr>
          <a:xfrm flipH="1">
            <a:off x="5037025" y="4386775"/>
            <a:ext cx="802800" cy="189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17"/>
          <p:cNvSpPr/>
          <p:nvPr/>
        </p:nvSpPr>
        <p:spPr>
          <a:xfrm>
            <a:off x="3286825" y="3957175"/>
            <a:ext cx="1593300" cy="8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3286950" y="3974725"/>
            <a:ext cx="1593300" cy="8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Classification</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subTitle" idx="1"/>
          </p:nvPr>
        </p:nvSpPr>
        <p:spPr>
          <a:xfrm>
            <a:off x="267150" y="296175"/>
            <a:ext cx="2517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1.Data-Collection</a:t>
            </a:r>
            <a:endParaRPr sz="2400">
              <a:solidFill>
                <a:srgbClr val="000000"/>
              </a:solidFill>
            </a:endParaRPr>
          </a:p>
        </p:txBody>
      </p:sp>
      <p:sp>
        <p:nvSpPr>
          <p:cNvPr id="174" name="Google Shape;174;p18"/>
          <p:cNvSpPr txBox="1">
            <a:spLocks noGrp="1"/>
          </p:cNvSpPr>
          <p:nvPr>
            <p:ph type="body" idx="2"/>
          </p:nvPr>
        </p:nvSpPr>
        <p:spPr>
          <a:xfrm>
            <a:off x="451625" y="4088250"/>
            <a:ext cx="8254800" cy="74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t>The dataset was collected from SemEval-10 and saved as a csv file.It consists of tweets and their corresponding classes.</a:t>
            </a:r>
            <a:endParaRPr sz="1800" dirty="0"/>
          </a:p>
        </p:txBody>
      </p:sp>
      <p:pic>
        <p:nvPicPr>
          <p:cNvPr id="175" name="Google Shape;175;p18"/>
          <p:cNvPicPr preferRelativeResize="0"/>
          <p:nvPr/>
        </p:nvPicPr>
        <p:blipFill>
          <a:blip r:embed="rId3">
            <a:alphaModFix/>
          </a:blip>
          <a:stretch>
            <a:fillRect/>
          </a:stretch>
        </p:blipFill>
        <p:spPr>
          <a:xfrm>
            <a:off x="267150" y="814600"/>
            <a:ext cx="8602249" cy="31801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subTitle" idx="1"/>
          </p:nvPr>
        </p:nvSpPr>
        <p:spPr>
          <a:xfrm>
            <a:off x="342425" y="138223"/>
            <a:ext cx="5859900" cy="601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rPr>
              <a:t>2.Data Pre-processing</a:t>
            </a:r>
            <a:endParaRPr sz="2400" dirty="0">
              <a:solidFill>
                <a:srgbClr val="000000"/>
              </a:solidFill>
            </a:endParaRPr>
          </a:p>
        </p:txBody>
      </p:sp>
      <p:sp>
        <p:nvSpPr>
          <p:cNvPr id="181" name="Google Shape;181;p19"/>
          <p:cNvSpPr txBox="1">
            <a:spLocks noGrp="1"/>
          </p:cNvSpPr>
          <p:nvPr>
            <p:ph type="body" idx="2"/>
          </p:nvPr>
        </p:nvSpPr>
        <p:spPr>
          <a:xfrm>
            <a:off x="300450" y="533099"/>
            <a:ext cx="8543100" cy="46104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Pre-processing of data is done to remove all the noise and insignificant words from our dataset.</a:t>
            </a:r>
            <a:endParaRPr sz="1800" dirty="0"/>
          </a:p>
          <a:p>
            <a:pPr marL="457200" lvl="0" indent="-342900" algn="l" rtl="0">
              <a:spcBef>
                <a:spcPts val="1600"/>
              </a:spcBef>
              <a:spcAft>
                <a:spcPts val="0"/>
              </a:spcAft>
              <a:buSzPts val="1800"/>
              <a:buChar char="●"/>
            </a:pPr>
            <a:r>
              <a:rPr lang="en" sz="1800" dirty="0"/>
              <a:t>Removal of rows which says ‘Not-Available’ from the data(if any)</a:t>
            </a:r>
            <a:endParaRPr sz="1800" dirty="0"/>
          </a:p>
          <a:p>
            <a:pPr marL="457200" lvl="0" indent="-342900" algn="l" rtl="0">
              <a:spcBef>
                <a:spcPts val="0"/>
              </a:spcBef>
              <a:spcAft>
                <a:spcPts val="0"/>
              </a:spcAft>
              <a:buSzPts val="1800"/>
              <a:buChar char="●"/>
            </a:pPr>
            <a:r>
              <a:rPr lang="en" sz="1800" dirty="0"/>
              <a:t>Dataframe from pandas</a:t>
            </a:r>
            <a:endParaRPr sz="1800" dirty="0"/>
          </a:p>
          <a:p>
            <a:pPr marL="457200" lvl="0" indent="-342900" algn="l" rtl="0">
              <a:spcBef>
                <a:spcPts val="0"/>
              </a:spcBef>
              <a:spcAft>
                <a:spcPts val="0"/>
              </a:spcAft>
              <a:buSzPts val="1800"/>
              <a:buChar char="●"/>
            </a:pPr>
            <a:r>
              <a:rPr lang="en" sz="1800" dirty="0"/>
              <a:t>Using nltk</a:t>
            </a:r>
            <a:endParaRPr sz="1800" dirty="0"/>
          </a:p>
          <a:p>
            <a:pPr marL="914400" lvl="1" indent="-342900" algn="l" rtl="0">
              <a:spcBef>
                <a:spcPts val="0"/>
              </a:spcBef>
              <a:spcAft>
                <a:spcPts val="0"/>
              </a:spcAft>
              <a:buSzPts val="1800"/>
              <a:buChar char="○"/>
            </a:pPr>
            <a:r>
              <a:rPr lang="en" sz="1800" dirty="0"/>
              <a:t>Removing stop words(stopwords)</a:t>
            </a:r>
            <a:endParaRPr sz="1800" dirty="0"/>
          </a:p>
          <a:p>
            <a:pPr marL="914400" lvl="1" indent="-342900" algn="l" rtl="0">
              <a:spcBef>
                <a:spcPts val="0"/>
              </a:spcBef>
              <a:spcAft>
                <a:spcPts val="0"/>
              </a:spcAft>
              <a:buSzPts val="1800"/>
              <a:buChar char="○"/>
            </a:pPr>
            <a:r>
              <a:rPr lang="en" sz="1800" dirty="0"/>
              <a:t>Stemming(Porterstemmer() )</a:t>
            </a:r>
            <a:endParaRPr sz="1800" dirty="0"/>
          </a:p>
          <a:p>
            <a:pPr marL="914400" lvl="1" indent="-342900" algn="l" rtl="0">
              <a:spcBef>
                <a:spcPts val="0"/>
              </a:spcBef>
              <a:spcAft>
                <a:spcPts val="0"/>
              </a:spcAft>
              <a:buSzPts val="1800"/>
              <a:buChar char="○"/>
            </a:pPr>
            <a:r>
              <a:rPr lang="en" sz="1800" dirty="0"/>
              <a:t>Lemmatization(</a:t>
            </a:r>
            <a:r>
              <a:rPr lang="en-US" sz="1800" dirty="0"/>
              <a:t>WordNet database)</a:t>
            </a:r>
            <a:endParaRPr sz="1800" dirty="0"/>
          </a:p>
          <a:p>
            <a:pPr marL="457200" lvl="0" indent="-342900" algn="l" rtl="0">
              <a:spcBef>
                <a:spcPts val="0"/>
              </a:spcBef>
              <a:spcAft>
                <a:spcPts val="0"/>
              </a:spcAft>
              <a:buSzPts val="1800"/>
              <a:buChar char="●"/>
            </a:pPr>
            <a:r>
              <a:rPr lang="en" sz="1800" dirty="0"/>
              <a:t>Using string.punctuation</a:t>
            </a:r>
            <a:endParaRPr sz="1800" dirty="0"/>
          </a:p>
          <a:p>
            <a:pPr marL="914400" lvl="1" indent="-342900" algn="l" rtl="0">
              <a:spcBef>
                <a:spcPts val="0"/>
              </a:spcBef>
              <a:spcAft>
                <a:spcPts val="0"/>
              </a:spcAft>
              <a:buSzPts val="1800"/>
              <a:buChar char="○"/>
            </a:pPr>
            <a:r>
              <a:rPr lang="en" sz="1800" dirty="0"/>
              <a:t>Removing punctuation</a:t>
            </a:r>
            <a:endParaRPr sz="1800" dirty="0"/>
          </a:p>
          <a:p>
            <a:pPr marL="914400" lvl="1" indent="-342900" algn="l" rtl="0">
              <a:spcBef>
                <a:spcPts val="0"/>
              </a:spcBef>
              <a:spcAft>
                <a:spcPts val="0"/>
              </a:spcAft>
              <a:buSzPts val="1800"/>
              <a:buChar char="○"/>
            </a:pPr>
            <a:r>
              <a:rPr lang="en" sz="1800" dirty="0"/>
              <a:t>Removing @ symbols</a:t>
            </a:r>
            <a:endParaRPr sz="1800" dirty="0"/>
          </a:p>
          <a:p>
            <a:pPr marL="457200" lvl="0" indent="-342900" algn="l" rtl="0">
              <a:spcBef>
                <a:spcPts val="0"/>
              </a:spcBef>
              <a:spcAft>
                <a:spcPts val="0"/>
              </a:spcAft>
              <a:buSzPts val="1800"/>
              <a:buChar char="●"/>
            </a:pPr>
            <a:r>
              <a:rPr lang="en" sz="1800" dirty="0"/>
              <a:t>Label Encoding for the classes (</a:t>
            </a:r>
            <a:r>
              <a:rPr lang="en-US" sz="1800" dirty="0"/>
              <a:t>sklearn’s LabelEncoder() )</a:t>
            </a:r>
            <a:endParaRPr lang="en" sz="1800" dirty="0"/>
          </a:p>
          <a:p>
            <a:pPr marL="457200" lvl="0" indent="-342900" algn="l" rtl="0">
              <a:spcBef>
                <a:spcPts val="0"/>
              </a:spcBef>
              <a:spcAft>
                <a:spcPts val="0"/>
              </a:spcAft>
              <a:buSzPts val="1800"/>
              <a:buChar char="●"/>
            </a:pPr>
            <a:r>
              <a:rPr lang="en" sz="1800" dirty="0"/>
              <a:t>Train-Test split(</a:t>
            </a:r>
            <a:r>
              <a:rPr lang="en-US" sz="1800" dirty="0"/>
              <a:t>sklearn’s train_test_split)</a:t>
            </a:r>
            <a:endParaRPr lang="en" sz="1800" dirty="0"/>
          </a:p>
          <a:p>
            <a:pPr marL="457200" lvl="0" indent="-342900" algn="l" rtl="0">
              <a:spcBef>
                <a:spcPts val="0"/>
              </a:spcBef>
              <a:spcAft>
                <a:spcPts val="0"/>
              </a:spcAft>
              <a:buSzPts val="1800"/>
              <a:buChar char="●"/>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body" idx="1"/>
          </p:nvPr>
        </p:nvSpPr>
        <p:spPr>
          <a:xfrm>
            <a:off x="302925" y="426535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Pre-processed Data</a:t>
            </a:r>
            <a:endParaRPr sz="2400"/>
          </a:p>
        </p:txBody>
      </p:sp>
      <p:pic>
        <p:nvPicPr>
          <p:cNvPr id="187" name="Google Shape;187;p20"/>
          <p:cNvPicPr preferRelativeResize="0"/>
          <p:nvPr/>
        </p:nvPicPr>
        <p:blipFill>
          <a:blip r:embed="rId3">
            <a:alphaModFix/>
          </a:blip>
          <a:stretch>
            <a:fillRect/>
          </a:stretch>
        </p:blipFill>
        <p:spPr>
          <a:xfrm>
            <a:off x="302925" y="276000"/>
            <a:ext cx="8553925" cy="410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subTitle" idx="1"/>
          </p:nvPr>
        </p:nvSpPr>
        <p:spPr>
          <a:xfrm>
            <a:off x="224750" y="199360"/>
            <a:ext cx="8630700" cy="9170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rPr>
              <a:t>3.Feature-Extraction and Selection</a:t>
            </a:r>
            <a:endParaRPr sz="24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latin typeface="Arial"/>
                <a:ea typeface="Arial"/>
                <a:cs typeface="Arial"/>
                <a:sym typeface="Arial"/>
              </a:rPr>
              <a:t>Selection of useful words from the dataset is called as feature extraction. </a:t>
            </a:r>
            <a:endParaRPr sz="1800" dirty="0">
              <a:solidFill>
                <a:srgbClr val="000000"/>
              </a:solidFill>
            </a:endParaRPr>
          </a:p>
          <a:p>
            <a:pPr marL="0" lvl="0" indent="0" algn="l" rtl="0">
              <a:spcBef>
                <a:spcPts val="0"/>
              </a:spcBef>
              <a:spcAft>
                <a:spcPts val="0"/>
              </a:spcAft>
              <a:buNone/>
            </a:pPr>
            <a:endParaRPr sz="1800" dirty="0">
              <a:solidFill>
                <a:srgbClr val="000000"/>
              </a:solidFill>
            </a:endParaRPr>
          </a:p>
        </p:txBody>
      </p:sp>
      <p:sp>
        <p:nvSpPr>
          <p:cNvPr id="193" name="Google Shape;193;p21"/>
          <p:cNvSpPr txBox="1">
            <a:spLocks noGrp="1"/>
          </p:cNvSpPr>
          <p:nvPr>
            <p:ph type="body" idx="2"/>
          </p:nvPr>
        </p:nvSpPr>
        <p:spPr>
          <a:xfrm>
            <a:off x="188050" y="871870"/>
            <a:ext cx="8731200" cy="407227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dirty="0"/>
              <a:t>Feature Extraction with Bag of Words</a:t>
            </a:r>
            <a:endParaRPr sz="2400" b="1" dirty="0"/>
          </a:p>
          <a:p>
            <a:pPr marL="457200" lvl="0" indent="-381000" algn="l" rtl="0">
              <a:lnSpc>
                <a:spcPct val="100000"/>
              </a:lnSpc>
              <a:spcBef>
                <a:spcPts val="1600"/>
              </a:spcBef>
              <a:spcAft>
                <a:spcPts val="0"/>
              </a:spcAft>
              <a:buSzPts val="2400"/>
              <a:buChar char="-"/>
            </a:pPr>
            <a:r>
              <a:rPr lang="en" sz="2400" dirty="0"/>
              <a:t>Bag of Words (BOW) is a Natural Language Processing method to extract features from text documents. These features can be used for training machine learning algorithms. It creates a vocabulary of all the unique words occurring in all the documents in the training set.</a:t>
            </a:r>
          </a:p>
          <a:p>
            <a:pPr marL="457200" lvl="0" indent="-381000" algn="l" rtl="0">
              <a:lnSpc>
                <a:spcPct val="100000"/>
              </a:lnSpc>
              <a:spcBef>
                <a:spcPts val="1600"/>
              </a:spcBef>
              <a:spcAft>
                <a:spcPts val="0"/>
              </a:spcAft>
              <a:buSzPts val="2400"/>
              <a:buChar char="-"/>
            </a:pPr>
            <a:r>
              <a:rPr lang="en" sz="2400" dirty="0"/>
              <a:t>Tokenization,counting,normalization.</a:t>
            </a:r>
          </a:p>
          <a:p>
            <a:pPr marL="457200" lvl="0" indent="-381000" algn="l" rtl="0">
              <a:lnSpc>
                <a:spcPct val="100000"/>
              </a:lnSpc>
              <a:spcBef>
                <a:spcPts val="1600"/>
              </a:spcBef>
              <a:spcAft>
                <a:spcPts val="0"/>
              </a:spcAft>
              <a:buSzPts val="2400"/>
              <a:buChar char="-"/>
            </a:pPr>
            <a:r>
              <a:rPr lang="en" sz="2400" dirty="0">
                <a:solidFill>
                  <a:srgbClr val="434343"/>
                </a:solidFill>
              </a:rPr>
              <a:t>Generated vectors can be input to the machine learning algorithm.</a:t>
            </a:r>
            <a:endParaRPr sz="2400" dirty="0">
              <a:solidFill>
                <a:srgbClr val="434343"/>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623</Words>
  <Application>Microsoft Office PowerPoint</Application>
  <PresentationFormat>On-screen Show (16:9)</PresentationFormat>
  <Paragraphs>80</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Nunito</vt:lpstr>
      <vt:lpstr>Calibri</vt:lpstr>
      <vt:lpstr>Arial</vt:lpstr>
      <vt:lpstr>Shift</vt:lpstr>
      <vt:lpstr>Twitter Sentiment Analysis</vt:lpstr>
      <vt:lpstr>Introduction</vt:lpstr>
      <vt:lpstr>Why…??</vt:lpstr>
      <vt:lpstr>Real life applications</vt:lpstr>
      <vt:lpstr>Twitter Sentiment Analysis (Implementation)  </vt:lpstr>
      <vt:lpstr>PowerPoint Presentation</vt:lpstr>
      <vt:lpstr>PowerPoint Presentation</vt:lpstr>
      <vt:lpstr>PowerPoint Presentation</vt:lpstr>
      <vt:lpstr>PowerPoint Presentation</vt:lpstr>
      <vt:lpstr>PowerPoint Presentation</vt:lpstr>
      <vt:lpstr>PowerPoint Presentation</vt:lpstr>
      <vt:lpstr>5.Classification</vt:lpstr>
      <vt:lpstr>PowerPoint Presentation</vt:lpstr>
      <vt:lpstr>PowerPoint Presentation</vt:lpstr>
      <vt:lpstr>Predictions and Result</vt:lpstr>
      <vt:lpstr>Challenges</vt:lpstr>
      <vt:lpstr>Future-Scope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cp:lastModifiedBy>HP</cp:lastModifiedBy>
  <cp:revision>11</cp:revision>
  <dcterms:modified xsi:type="dcterms:W3CDTF">2019-04-02T12:51:25Z</dcterms:modified>
</cp:coreProperties>
</file>