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32004000" cy="51101625"/>
  <p:defaultTextStyle>
    <a:defPPr>
      <a:defRPr lang="en-GB"/>
    </a:defPPr>
    <a:lvl1pPr algn="l" defTabSz="391866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636782" indent="-244916" algn="l" defTabSz="391866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79665" indent="-195933" algn="l" defTabSz="391866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531" indent="-195933" algn="l" defTabSz="391866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763398" indent="-195933" algn="l" defTabSz="391866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1959331" algn="l" defTabSz="783732" rtl="0" eaLnBrk="1" latinLnBrk="0" hangingPunct="1"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351197" algn="l" defTabSz="783732" rtl="0" eaLnBrk="1" latinLnBrk="0" hangingPunct="1"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2743063" algn="l" defTabSz="783732" rtl="0" eaLnBrk="1" latinLnBrk="0" hangingPunct="1"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134929" algn="l" defTabSz="783732" rtl="0" eaLnBrk="1" latinLnBrk="0" hangingPunct="1">
      <a:defRPr sz="2743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CC"/>
    <a:srgbClr val="FF33CC"/>
    <a:srgbClr val="CC3300"/>
    <a:srgbClr val="969696"/>
    <a:srgbClr val="6666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1"/>
    <p:restoredTop sz="92322" autoAdjust="0"/>
  </p:normalViewPr>
  <p:slideViewPr>
    <p:cSldViewPr>
      <p:cViewPr varScale="1">
        <p:scale>
          <a:sx n="40" d="100"/>
          <a:sy n="40" d="100"/>
        </p:scale>
        <p:origin x="1744" y="264"/>
      </p:cViewPr>
      <p:guideLst>
        <p:guide orient="horz"/>
        <p:guide pos="518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828950D5-6B6F-5B4B-97F2-D089B212C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004000" cy="51101625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39D3FB62-77E0-5149-9671-DF919B1A6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004000" cy="51101625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E374428A-67C3-E240-A92E-2782D75D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004000" cy="51101625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EB39503D-CB3A-8F45-82A8-09AA89222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225"/>
            <a:ext cx="13868400" cy="2516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9ADBCFEC-9DDE-CF4F-82C3-26581F49E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5600" y="22225"/>
            <a:ext cx="13868400" cy="2516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E2410FD3-C9A4-F547-B138-28F227992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563213"/>
            <a:ext cx="13868400" cy="2516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8D32AC4-A32D-6742-8B3B-4A7BBF7847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8135600" y="48563213"/>
            <a:ext cx="13863638" cy="251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19080" tIns="0" rIns="1908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1000" i="1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6455E79C-26AC-8F4A-B1ED-20732C978B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5509EEBB-0810-6B47-9099-769B845D50F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4267200" y="24272875"/>
            <a:ext cx="23464838" cy="22991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30200" tIns="214200" rIns="430200" bIns="2142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22" name="Rectangle 9">
            <a:extLst>
              <a:ext uri="{FF2B5EF4-FFF2-40B4-BE49-F238E27FC236}">
                <a16:creationId xmlns:a16="http://schemas.microsoft.com/office/drawing/2014/main" id="{20BA125C-D46D-A24E-ADBC-C3D560307D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5873750" y="6657975"/>
            <a:ext cx="20251738" cy="13501688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918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29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2511281" indent="-32119415" algn="l" defTabSz="3918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029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979665" indent="-195933" algn="l" defTabSz="3918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29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371531" indent="-195933" algn="l" defTabSz="3918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29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1763398" indent="-195933" algn="l" defTabSz="39186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029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1959331" algn="l" defTabSz="39186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39186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39186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39186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43011960-C6BE-1340-B6A5-1C21923B2B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fld id="{D7407342-7DFA-9746-BEA1-B2D64CB10EA6}" type="slidenum">
              <a:rPr lang="en-US" altLang="en-US" sz="1000">
                <a:solidFill>
                  <a:srgbClr val="000000"/>
                </a:solidFill>
              </a:rPr>
              <a:pPr/>
              <a:t>1</a:t>
            </a:fld>
            <a:endParaRPr lang="en-US" altLang="en-US" sz="1000">
              <a:solidFill>
                <a:srgbClr val="000000"/>
              </a:solidFill>
            </a:endParaRPr>
          </a:p>
        </p:txBody>
      </p:sp>
      <p:sp>
        <p:nvSpPr>
          <p:cNvPr id="15363" name="Text Box 1">
            <a:extLst>
              <a:ext uri="{FF2B5EF4-FFF2-40B4-BE49-F238E27FC236}">
                <a16:creationId xmlns:a16="http://schemas.microsoft.com/office/drawing/2014/main" id="{B59038D6-22E6-A24F-AB35-0AA73904B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5600" y="48563213"/>
            <a:ext cx="13868400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9080" tIns="0" rIns="1908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r"/>
            <a:fld id="{AD7882A1-964B-0947-A2AA-BA0C12D5206F}" type="slidenum">
              <a:rPr lang="en-US" altLang="en-US" sz="1000" i="1">
                <a:solidFill>
                  <a:srgbClr val="000000"/>
                </a:solidFill>
              </a:rPr>
              <a:pPr algn="r"/>
              <a:t>1</a:t>
            </a:fld>
            <a:endParaRPr lang="en-US" altLang="en-US" sz="1000" i="1">
              <a:solidFill>
                <a:srgbClr val="000000"/>
              </a:solidFill>
            </a:endParaRPr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F8418C92-7F8A-844B-99C7-0B2B9B60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0" y="11698288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15365" name="Text Box 3">
            <a:extLst>
              <a:ext uri="{FF2B5EF4-FFF2-40B4-BE49-F238E27FC236}">
                <a16:creationId xmlns:a16="http://schemas.microsoft.com/office/drawing/2014/main" id="{C01F2539-5B00-E244-946C-0D538D66CDB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267200" y="24272875"/>
            <a:ext cx="23466425" cy="22993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0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/>
            </a:lvl1pPr>
            <a:lvl2pPr marL="365760" indent="0" algn="ctr">
              <a:buNone/>
              <a:defRPr/>
            </a:lvl2pPr>
            <a:lvl3pPr marL="731520" indent="0" algn="ctr">
              <a:buNone/>
              <a:defRPr/>
            </a:lvl3pPr>
            <a:lvl4pPr marL="1097280" indent="0" algn="ctr">
              <a:buNone/>
              <a:defRPr/>
            </a:lvl4pPr>
            <a:lvl5pPr marL="1463040" indent="0" algn="ctr">
              <a:buNone/>
              <a:defRPr/>
            </a:lvl5pPr>
            <a:lvl6pPr marL="1828800" indent="0" algn="ctr">
              <a:buNone/>
              <a:defRPr/>
            </a:lvl6pPr>
            <a:lvl7pPr marL="2194560" indent="0" algn="ctr">
              <a:buNone/>
              <a:defRPr/>
            </a:lvl7pPr>
            <a:lvl8pPr marL="2560320" indent="0" algn="ctr">
              <a:buNone/>
              <a:defRPr/>
            </a:lvl8pPr>
            <a:lvl9pPr marL="292608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3ADC6C-2263-9F41-82E2-90A400BC226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D9EFE9-9536-8346-9456-98E662F8DE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23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A496F-5D71-4C44-85AA-641AB562460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35DD0-9108-C14A-A5E0-60A8677DCB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6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1503" y="1950720"/>
            <a:ext cx="6993732" cy="175526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8880" y="1950720"/>
            <a:ext cx="20845463" cy="175526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0A4267-4432-364E-9499-1E84E2372D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AFE2B-0650-D446-AA6D-909EB02E66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38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80929-181D-1E4C-B020-EA8A84CE81E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9459E-3793-7645-989C-879E8474B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6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14102080"/>
            <a:ext cx="27980640" cy="435864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9301480"/>
            <a:ext cx="27980640" cy="48006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65760" indent="0">
              <a:buNone/>
              <a:defRPr sz="1440"/>
            </a:lvl2pPr>
            <a:lvl3pPr marL="731520" indent="0">
              <a:buNone/>
              <a:defRPr sz="1280"/>
            </a:lvl3pPr>
            <a:lvl4pPr marL="1097280" indent="0">
              <a:buNone/>
              <a:defRPr sz="1120"/>
            </a:lvl4pPr>
            <a:lvl5pPr marL="1463040" indent="0">
              <a:buNone/>
              <a:defRPr sz="1120"/>
            </a:lvl5pPr>
            <a:lvl6pPr marL="1828800" indent="0">
              <a:buNone/>
              <a:defRPr sz="1120"/>
            </a:lvl6pPr>
            <a:lvl7pPr marL="2194560" indent="0">
              <a:buNone/>
              <a:defRPr sz="1120"/>
            </a:lvl7pPr>
            <a:lvl8pPr marL="2560320" indent="0">
              <a:buNone/>
              <a:defRPr sz="1120"/>
            </a:lvl8pPr>
            <a:lvl9pPr marL="2926080" indent="0">
              <a:buNone/>
              <a:defRPr sz="11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662C5-E125-CF4F-846C-E2A18FEA666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EB73E-EE7A-1D4F-BFC5-594F8C288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5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68880" y="6339840"/>
            <a:ext cx="13918883" cy="13163550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24923" y="6339840"/>
            <a:ext cx="13920312" cy="13163550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BFBAE0-7011-A242-8DE0-69FB489643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A4943-592A-FB4B-A568-2038106A5F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44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0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0"/>
            <a:ext cx="14544675" cy="204724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5" cy="12644120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0" y="4912360"/>
            <a:ext cx="14550390" cy="204724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0" y="6959600"/>
            <a:ext cx="14550390" cy="12644120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BF153B-FBF2-1345-88F1-1F6710E4DC8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ED24F-157E-994F-8E13-F6E7360631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4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4DAA1BC-A4ED-FB4E-A10F-6F9BC8F38E9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EBD65-39D8-C048-9EBF-A4453DDD5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59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106BD13-311D-2B47-ABB8-A29A186E396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C8DF6-B5B0-8C47-9566-8F6166BEA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99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3760"/>
            <a:ext cx="10829925" cy="37185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0"/>
            <a:ext cx="18402300" cy="1872996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4592320"/>
            <a:ext cx="10829925" cy="15011400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AD7BE4-C176-5844-AEEB-1E29B6C4818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A18C2D-718C-2740-B9E7-7EA1039AD4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34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5" y="15361920"/>
            <a:ext cx="19751040" cy="18135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5" y="1960880"/>
            <a:ext cx="19751040" cy="13167360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5" y="17175480"/>
            <a:ext cx="19751040" cy="2575560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C79AD8-AABC-4B4D-B54C-1477663845F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6E07F-4356-1B47-80AA-2EABF4F54C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48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ext Box 1">
            <a:extLst>
              <a:ext uri="{FF2B5EF4-FFF2-40B4-BE49-F238E27FC236}">
                <a16:creationId xmlns:a16="http://schemas.microsoft.com/office/drawing/2014/main" id="{FF035908-0B35-0D40-872D-6C08D92F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19994880"/>
            <a:ext cx="6858000" cy="1463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z="2194">
              <a:latin typeface="Times New Roman" charset="0"/>
            </a:endParaRPr>
          </a:p>
        </p:txBody>
      </p:sp>
      <p:sp>
        <p:nvSpPr>
          <p:cNvPr id="1026" name="Text Box 2">
            <a:extLst>
              <a:ext uri="{FF2B5EF4-FFF2-40B4-BE49-F238E27FC236}">
                <a16:creationId xmlns:a16="http://schemas.microsoft.com/office/drawing/2014/main" id="{08DADA25-907D-F844-9BFB-EED358AC9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47120" y="19994880"/>
            <a:ext cx="10424160" cy="1463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z="2194">
              <a:latin typeface="Times New Roman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F962B5-3176-4844-925C-D9F88683AB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23591520" y="19994880"/>
            <a:ext cx="6853714" cy="14592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67920" tIns="183960" rIns="367920" bIns="183960" numCol="1" anchor="ctr" anchorCtr="0" compatLnSpc="1">
            <a:prstTxWarp prst="textNoShape">
              <a:avLst/>
            </a:prstTxWarp>
          </a:bodyPr>
          <a:lstStyle>
            <a:lvl1pPr algn="r">
              <a:defRPr sz="4480">
                <a:solidFill>
                  <a:srgbClr val="000000"/>
                </a:solidFill>
              </a:defRPr>
            </a:lvl1pPr>
          </a:lstStyle>
          <a:p>
            <a:fld id="{DA5A2A1E-208F-6148-AF55-3A4261E063C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32CB4633-037A-654E-A1E5-98839FBA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68880" y="1950720"/>
            <a:ext cx="27976354" cy="365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7920" tIns="183960" rIns="367920" bIns="183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14D614EA-DE4E-CF48-867B-F125DD21A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68880" y="6339840"/>
            <a:ext cx="27976354" cy="131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7920" tIns="183960" rIns="367920" bIns="183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80">
          <a:solidFill>
            <a:srgbClr val="000000"/>
          </a:solidFill>
          <a:latin typeface="+mj-lt"/>
          <a:ea typeface="+mj-ea"/>
          <a:cs typeface="+mj-cs"/>
        </a:defRPr>
      </a:lvl1pPr>
      <a:lvl2pPr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2pPr>
      <a:lvl3pPr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3pPr>
      <a:lvl4pPr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4pPr>
      <a:lvl5pPr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5pPr>
      <a:lvl6pPr marL="2011680" indent="-182880"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6pPr>
      <a:lvl7pPr marL="2377440" indent="-182880"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7pPr>
      <a:lvl8pPr marL="2743200" indent="-182880"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8pPr>
      <a:lvl9pPr marL="3108960" indent="-182880" algn="ctr" defTabSz="36576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4080">
          <a:solidFill>
            <a:srgbClr val="000000"/>
          </a:solidFill>
          <a:latin typeface="Times New Roman" charset="0"/>
          <a:ea typeface="DejaVu Sans" charset="0"/>
          <a:cs typeface="DejaVu Sans" charset="0"/>
        </a:defRPr>
      </a:lvl9pPr>
    </p:titleStyle>
    <p:bodyStyle>
      <a:lvl1pPr marL="274320" indent="-274320" algn="l" defTabSz="365760" rtl="0" eaLnBrk="0" fontAlgn="base" hangingPunct="0">
        <a:spcBef>
          <a:spcPts val="26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560">
          <a:solidFill>
            <a:srgbClr val="000000"/>
          </a:solidFill>
          <a:latin typeface="+mn-lt"/>
          <a:ea typeface="+mn-ea"/>
          <a:cs typeface="+mn-cs"/>
        </a:defRPr>
      </a:lvl1pPr>
      <a:lvl2pPr marL="594360" indent="-228600" algn="l" defTabSz="365760" rtl="0" eaLnBrk="0" fontAlgn="base" hangingPunct="0">
        <a:spcBef>
          <a:spcPts val="224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960">
          <a:solidFill>
            <a:srgbClr val="000000"/>
          </a:solidFill>
          <a:latin typeface="+mn-lt"/>
          <a:ea typeface="+mn-ea"/>
          <a:cs typeface="+mn-cs"/>
        </a:defRPr>
      </a:lvl2pPr>
      <a:lvl3pPr marL="914400" indent="-182880" algn="l" defTabSz="365760" rtl="0" eaLnBrk="0" fontAlgn="base" hangingPunct="0">
        <a:spcBef>
          <a:spcPts val="192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7680">
          <a:solidFill>
            <a:srgbClr val="000000"/>
          </a:solidFill>
          <a:latin typeface="+mn-lt"/>
          <a:ea typeface="+mn-ea"/>
          <a:cs typeface="+mn-cs"/>
        </a:defRPr>
      </a:lvl3pPr>
      <a:lvl4pPr marL="1280160" indent="-182880" algn="l" defTabSz="36576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4pPr>
      <a:lvl5pPr marL="1645920" indent="-182880" algn="l" defTabSz="36576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400">
          <a:solidFill>
            <a:srgbClr val="000000"/>
          </a:solidFill>
          <a:latin typeface="+mn-lt"/>
          <a:ea typeface="+mn-ea"/>
          <a:cs typeface="+mn-cs"/>
        </a:defRPr>
      </a:lvl5pPr>
      <a:lvl6pPr marL="2011680" indent="-182880" algn="l" defTabSz="36576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+mn-lt"/>
          <a:ea typeface="+mn-ea"/>
          <a:cs typeface="+mn-cs"/>
        </a:defRPr>
      </a:lvl6pPr>
      <a:lvl7pPr marL="2377440" indent="-182880" algn="l" defTabSz="36576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+mn-lt"/>
          <a:ea typeface="+mn-ea"/>
          <a:cs typeface="+mn-cs"/>
        </a:defRPr>
      </a:lvl7pPr>
      <a:lvl8pPr marL="2743200" indent="-182880" algn="l" defTabSz="36576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+mn-lt"/>
          <a:ea typeface="+mn-ea"/>
          <a:cs typeface="+mn-cs"/>
        </a:defRPr>
      </a:lvl8pPr>
      <a:lvl9pPr marL="3108960" indent="-182880" algn="l" defTabSz="365760" rtl="0" eaLnBrk="0" fontAlgn="base" hangingPunct="0">
        <a:spcBef>
          <a:spcPts val="1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64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1">
            <a:extLst>
              <a:ext uri="{FF2B5EF4-FFF2-40B4-BE49-F238E27FC236}">
                <a16:creationId xmlns:a16="http://schemas.microsoft.com/office/drawing/2014/main" id="{5FA092C8-6A8F-2844-B7D4-9E7E87B7B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822" y="266341"/>
            <a:ext cx="17260755" cy="174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altLang="zh-CN" sz="5760" dirty="0">
                <a:solidFill>
                  <a:schemeClr val="accent2">
                    <a:lumMod val="75000"/>
                  </a:schemeClr>
                </a:solidFill>
                <a:latin typeface="Helvetica Neue Regular" panose="02000503000000020004" pitchFamily="2" charset="0"/>
              </a:rPr>
              <a:t>Entity Resolution with Attention Based Convolutional Neural Network</a:t>
            </a:r>
            <a:endParaRPr lang="en-US" altLang="en-US" sz="5760" dirty="0">
              <a:solidFill>
                <a:schemeClr val="accent2">
                  <a:lumMod val="75000"/>
                </a:schemeClr>
              </a:solidFill>
              <a:latin typeface="Helvetica Neue Regular" panose="02000503000000020004" pitchFamily="2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A65EB26D-F8FC-FE4D-8C21-4B9D120CC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1" y="3478531"/>
            <a:ext cx="8644888" cy="301434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2E133DB-1D0C-1543-AE44-A072704DF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631" y="3474720"/>
            <a:ext cx="9777729" cy="1521164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44" name="Rectangle 4">
            <a:extLst>
              <a:ext uri="{FF2B5EF4-FFF2-40B4-BE49-F238E27FC236}">
                <a16:creationId xmlns:a16="http://schemas.microsoft.com/office/drawing/2014/main" id="{A231E979-8702-3148-BFBC-7AC348F41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160" y="3474721"/>
            <a:ext cx="11028680" cy="15544592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45" name="Rectangle 5">
            <a:extLst>
              <a:ext uri="{FF2B5EF4-FFF2-40B4-BE49-F238E27FC236}">
                <a16:creationId xmlns:a16="http://schemas.microsoft.com/office/drawing/2014/main" id="{A593D2FE-0D5F-1842-9FBC-E8F1F738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1260" y="2019571"/>
            <a:ext cx="13794540" cy="118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294336" tIns="147168" rIns="294336" bIns="14716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US" alt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Siyuan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Xie</a:t>
            </a:r>
            <a:r>
              <a:rPr lang="en-US" altLang="en-US" b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1                                     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Kailin Tang</a:t>
            </a:r>
            <a:r>
              <a:rPr lang="en-US" altLang="en-US" b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			</a:t>
            </a:r>
          </a:p>
          <a:p>
            <a:pPr algn="ctr"/>
            <a:r>
              <a:rPr lang="en-US" altLang="en-US" sz="2560" i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 1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Department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Electrical Engineering and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Computer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Science,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University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Michigan,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MI,</a:t>
            </a:r>
            <a:r>
              <a:rPr lang="zh-Hans" altLang="en-U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Hans" sz="2560" i="1" dirty="0">
                <a:solidFill>
                  <a:srgbClr val="000000"/>
                </a:solidFill>
                <a:latin typeface="Calibri" panose="020F0502020204030204" pitchFamily="34" charset="0"/>
              </a:rPr>
              <a:t>USA</a:t>
            </a:r>
            <a:endParaRPr lang="en-US" altLang="en-US" sz="2560" i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46" name="Rectangle 6">
            <a:extLst>
              <a:ext uri="{FF2B5EF4-FFF2-40B4-BE49-F238E27FC236}">
                <a16:creationId xmlns:a16="http://schemas.microsoft.com/office/drawing/2014/main" id="{596A2EC0-39C7-A34E-B9D1-4FA14D222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1" y="6035040"/>
            <a:ext cx="19100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47" name="Rectangle 7">
            <a:extLst>
              <a:ext uri="{FF2B5EF4-FFF2-40B4-BE49-F238E27FC236}">
                <a16:creationId xmlns:a16="http://schemas.microsoft.com/office/drawing/2014/main" id="{126BE124-D850-2E4B-8D73-5F1255BF0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0" y="3444240"/>
            <a:ext cx="8355329" cy="313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 Definition </a:t>
            </a:r>
            <a:endParaRPr lang="en-US" altLang="en-US" sz="28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Helvetica Neue Regular" panose="02000503000000020004" pitchFamily="2" charset="0"/>
              <a:cs typeface="Arial" panose="020B0604020202020204" pitchFamily="34" charset="0"/>
            </a:endParaRPr>
          </a:p>
          <a:p>
            <a:endParaRPr lang="en-US" altLang="en-US" sz="1920" dirty="0">
              <a:solidFill>
                <a:schemeClr val="tx1"/>
              </a:solidFill>
              <a:latin typeface="Helvetica Neue Regular" panose="02000503000000020004" pitchFamily="2" charset="0"/>
              <a:cs typeface="Arial" panose="020B0604020202020204" pitchFamily="34" charset="0"/>
            </a:endParaRPr>
          </a:p>
          <a:p>
            <a:endParaRPr lang="en-US" altLang="en-US" sz="1920" dirty="0">
              <a:solidFill>
                <a:schemeClr val="tx1"/>
              </a:solidFill>
              <a:latin typeface="Helvetica Neue Regular" panose="02000503000000020004" pitchFamily="2" charset="0"/>
            </a:endParaRPr>
          </a:p>
          <a:p>
            <a:r>
              <a:rPr lang="en-US" altLang="en-US" sz="1920" dirty="0">
                <a:solidFill>
                  <a:schemeClr val="tx1"/>
                </a:solidFill>
                <a:latin typeface="Helvetica Neue Regular" panose="02000503000000020004" pitchFamily="2" charset="0"/>
              </a:rPr>
              <a:t> </a:t>
            </a:r>
          </a:p>
        </p:txBody>
      </p:sp>
      <p:sp>
        <p:nvSpPr>
          <p:cNvPr id="14349" name="Rectangle 10">
            <a:extLst>
              <a:ext uri="{FF2B5EF4-FFF2-40B4-BE49-F238E27FC236}">
                <a16:creationId xmlns:a16="http://schemas.microsoft.com/office/drawing/2014/main" id="{9A91FA88-4E98-C74B-8199-79B5483F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3604240"/>
            <a:ext cx="8534400" cy="175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52" name="Rectangle 13">
            <a:extLst>
              <a:ext uri="{FF2B5EF4-FFF2-40B4-BE49-F238E27FC236}">
                <a16:creationId xmlns:a16="http://schemas.microsoft.com/office/drawing/2014/main" id="{3F237262-FE08-C746-ADE9-79128A6CC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800" y="3474720"/>
            <a:ext cx="8707120" cy="72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Experimental Results</a:t>
            </a:r>
          </a:p>
        </p:txBody>
      </p:sp>
      <p:sp>
        <p:nvSpPr>
          <p:cNvPr id="14353" name="Rectangle 14">
            <a:extLst>
              <a:ext uri="{FF2B5EF4-FFF2-40B4-BE49-F238E27FC236}">
                <a16:creationId xmlns:a16="http://schemas.microsoft.com/office/drawing/2014/main" id="{3686941B-744F-F940-A6F7-1DF479B1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0" y="11645475"/>
            <a:ext cx="8644890" cy="671872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54" name="Rectangle 15">
            <a:extLst>
              <a:ext uri="{FF2B5EF4-FFF2-40B4-BE49-F238E27FC236}">
                <a16:creationId xmlns:a16="http://schemas.microsoft.com/office/drawing/2014/main" id="{39FFC3F6-42FE-C242-97F5-479BEE31D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11717477"/>
            <a:ext cx="8331200" cy="72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</a:t>
            </a:r>
            <a:r>
              <a:rPr lang="zh-CN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</a:t>
            </a:r>
            <a:endParaRPr lang="en-US" altLang="en-US" sz="28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56" name="Line 17">
            <a:extLst>
              <a:ext uri="{FF2B5EF4-FFF2-40B4-BE49-F238E27FC236}">
                <a16:creationId xmlns:a16="http://schemas.microsoft.com/office/drawing/2014/main" id="{1BC3585F-D024-7848-892E-B859A7BE2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05160" y="10742930"/>
            <a:ext cx="8869680" cy="1270"/>
          </a:xfrm>
          <a:prstGeom prst="line">
            <a:avLst/>
          </a:prstGeom>
          <a:noFill/>
          <a:ln w="12600">
            <a:solidFill>
              <a:srgbClr val="00009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194"/>
          </a:p>
        </p:txBody>
      </p:sp>
      <p:sp>
        <p:nvSpPr>
          <p:cNvPr id="14360" name="Rectangle 27">
            <a:extLst>
              <a:ext uri="{FF2B5EF4-FFF2-40B4-BE49-F238E27FC236}">
                <a16:creationId xmlns:a16="http://schemas.microsoft.com/office/drawing/2014/main" id="{E789F723-A2C8-3846-BB93-F797FDD58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1" y="6871970"/>
            <a:ext cx="8658860" cy="438826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361" name="Rectangle 29">
            <a:extLst>
              <a:ext uri="{FF2B5EF4-FFF2-40B4-BE49-F238E27FC236}">
                <a16:creationId xmlns:a16="http://schemas.microsoft.com/office/drawing/2014/main" id="{5C320C95-614B-AD4E-94FD-10D167DEF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014" y="7392743"/>
            <a:ext cx="8331200" cy="177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We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use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the dataset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provided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[4]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model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evaluation,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we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split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set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of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labeled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tuple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pairs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into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subsets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(train,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validation,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test)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with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ratio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3:1:1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endParaRPr lang="en-US" altLang="en-US" sz="2800" b="1" dirty="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endParaRPr lang="en-US" altLang="en-US" sz="2800" b="1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62" name="Rectangle 32">
            <a:extLst>
              <a:ext uri="{FF2B5EF4-FFF2-40B4-BE49-F238E27FC236}">
                <a16:creationId xmlns:a16="http://schemas.microsoft.com/office/drawing/2014/main" id="{10A8B3A1-5844-2248-8B31-5307819DD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3536126"/>
            <a:ext cx="8331200" cy="103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 Approach</a:t>
            </a:r>
          </a:p>
          <a:p>
            <a:endParaRPr lang="en-US" alt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itle 1">
            <a:extLst>
              <a:ext uri="{FF2B5EF4-FFF2-40B4-BE49-F238E27FC236}">
                <a16:creationId xmlns:a16="http://schemas.microsoft.com/office/drawing/2014/main" id="{737AB74C-CC00-644B-95B1-8B773D1A465D}"/>
              </a:ext>
            </a:extLst>
          </p:cNvPr>
          <p:cNvSpPr txBox="1">
            <a:spLocks/>
          </p:cNvSpPr>
          <p:nvPr/>
        </p:nvSpPr>
        <p:spPr>
          <a:xfrm>
            <a:off x="12842902" y="3858052"/>
            <a:ext cx="4946596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Naïve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CNN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for Attribute Representation</a:t>
            </a:r>
            <a:endParaRPr lang="en-US" sz="2194" b="1" dirty="0">
              <a:solidFill>
                <a:srgbClr val="0000FF"/>
              </a:solidFill>
              <a:latin typeface="Helvetica Neue Regular" panose="02000503000000020004" pitchFamily="2" charset="0"/>
              <a:ea typeface="+mj-ea"/>
              <a:cs typeface="+mj-cs"/>
            </a:endParaRPr>
          </a:p>
        </p:txBody>
      </p:sp>
      <p:sp>
        <p:nvSpPr>
          <p:cNvPr id="297" name="Title 1">
            <a:extLst>
              <a:ext uri="{FF2B5EF4-FFF2-40B4-BE49-F238E27FC236}">
                <a16:creationId xmlns:a16="http://schemas.microsoft.com/office/drawing/2014/main" id="{9CB8F710-E486-3C4E-A154-EE28223AD55E}"/>
              </a:ext>
            </a:extLst>
          </p:cNvPr>
          <p:cNvSpPr txBox="1">
            <a:spLocks/>
          </p:cNvSpPr>
          <p:nvPr/>
        </p:nvSpPr>
        <p:spPr>
          <a:xfrm>
            <a:off x="12361195" y="10744201"/>
            <a:ext cx="5910010" cy="9144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Attention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Based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CNN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for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</a:rPr>
              <a:t>Attribute Representation</a:t>
            </a:r>
            <a:endParaRPr lang="en-US" sz="2194" b="1" dirty="0">
              <a:solidFill>
                <a:srgbClr val="0000FF"/>
              </a:solidFill>
              <a:latin typeface="Helvetica Neue Regular" panose="02000503000000020004" pitchFamily="2" charset="0"/>
              <a:ea typeface="+mj-ea"/>
              <a:cs typeface="+mj-cs"/>
            </a:endParaRPr>
          </a:p>
        </p:txBody>
      </p:sp>
      <p:sp>
        <p:nvSpPr>
          <p:cNvPr id="306" name="Rectangle 4">
            <a:extLst>
              <a:ext uri="{FF2B5EF4-FFF2-40B4-BE49-F238E27FC236}">
                <a16:creationId xmlns:a16="http://schemas.microsoft.com/office/drawing/2014/main" id="{09D16033-145B-5B4E-94B9-3A3C5AE6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5546" y="19294194"/>
            <a:ext cx="11014710" cy="225557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307" name="Rectangle 13">
            <a:extLst>
              <a:ext uri="{FF2B5EF4-FFF2-40B4-BE49-F238E27FC236}">
                <a16:creationId xmlns:a16="http://schemas.microsoft.com/office/drawing/2014/main" id="{870FEC28-E1E9-2F4F-84BC-C998FDD0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5224" y="19325758"/>
            <a:ext cx="8707120" cy="72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28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Conclusions</a:t>
            </a:r>
          </a:p>
        </p:txBody>
      </p:sp>
      <p:sp>
        <p:nvSpPr>
          <p:cNvPr id="343" name="Content Placeholder 2">
            <a:extLst>
              <a:ext uri="{FF2B5EF4-FFF2-40B4-BE49-F238E27FC236}">
                <a16:creationId xmlns:a16="http://schemas.microsoft.com/office/drawing/2014/main" id="{2EBBF84C-B9BF-CA4A-85A2-A224A064BEC6}"/>
              </a:ext>
            </a:extLst>
          </p:cNvPr>
          <p:cNvSpPr txBox="1">
            <a:spLocks/>
          </p:cNvSpPr>
          <p:nvPr/>
        </p:nvSpPr>
        <p:spPr bwMode="auto">
          <a:xfrm>
            <a:off x="1302006" y="4202959"/>
            <a:ext cx="8146058" cy="181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nput: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Pairs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tuples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from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two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different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datasets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utput: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Pairs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matched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Goal: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Explore</a:t>
            </a:r>
            <a:r>
              <a:rPr lang="zh-CN" alt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</a:rPr>
              <a:t>traditional CNN and attention-based CNN in entity resolution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51ABB-53E4-4245-9E4B-C093BB21790E}"/>
              </a:ext>
            </a:extLst>
          </p:cNvPr>
          <p:cNvSpPr/>
          <p:nvPr/>
        </p:nvSpPr>
        <p:spPr>
          <a:xfrm>
            <a:off x="2830167" y="824805"/>
            <a:ext cx="39642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57575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EECS</a:t>
            </a:r>
            <a:r>
              <a:rPr lang="zh-CN" altLang="en-US" sz="2800" b="0" i="0" dirty="0">
                <a:solidFill>
                  <a:srgbClr val="57575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0" i="0" dirty="0">
                <a:solidFill>
                  <a:srgbClr val="57575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584</a:t>
            </a:r>
            <a:r>
              <a:rPr lang="en-US" sz="2800" b="0" i="0" dirty="0">
                <a:solidFill>
                  <a:srgbClr val="57575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altLang="zh-CN" sz="2800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2800" b="0" i="0" dirty="0">
                <a:solidFill>
                  <a:srgbClr val="57575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</a:t>
            </a:r>
            <a:br>
              <a:rPr lang="en-US" sz="2800" b="0" i="0" dirty="0">
                <a:solidFill>
                  <a:srgbClr val="575757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altLang="zh-CN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Advanced</a:t>
            </a:r>
            <a:r>
              <a:rPr lang="zh-CN" altLang="en-US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</a:t>
            </a:r>
            <a:r>
              <a:rPr lang="zh-CN" altLang="en-US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Management</a:t>
            </a:r>
            <a:r>
              <a:rPr lang="zh-CN" altLang="en-US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800" b="1" dirty="0">
                <a:solidFill>
                  <a:srgbClr val="575757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Systems</a:t>
            </a:r>
            <a:endParaRPr lang="en-US" sz="2800" b="1" i="0" dirty="0">
              <a:solidFill>
                <a:srgbClr val="70707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79BB9-815B-5340-8314-01325276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53449"/>
            <a:ext cx="1636776" cy="1636776"/>
          </a:xfrm>
          <a:prstGeom prst="rect">
            <a:avLst/>
          </a:prstGeom>
        </p:spPr>
      </p:pic>
      <p:sp>
        <p:nvSpPr>
          <p:cNvPr id="346" name="Title 1">
            <a:extLst>
              <a:ext uri="{FF2B5EF4-FFF2-40B4-BE49-F238E27FC236}">
                <a16:creationId xmlns:a16="http://schemas.microsoft.com/office/drawing/2014/main" id="{B8CA7612-A0F9-7A4E-ABD6-483570D612B9}"/>
              </a:ext>
            </a:extLst>
          </p:cNvPr>
          <p:cNvSpPr txBox="1">
            <a:spLocks/>
          </p:cNvSpPr>
          <p:nvPr/>
        </p:nvSpPr>
        <p:spPr>
          <a:xfrm>
            <a:off x="23633270" y="3922433"/>
            <a:ext cx="5476750" cy="64956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F1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Scores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of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Baselines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and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CNN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Based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Models</a:t>
            </a:r>
            <a:endParaRPr lang="en-US" sz="2194" b="1" dirty="0">
              <a:solidFill>
                <a:srgbClr val="0000FF"/>
              </a:solidFill>
              <a:latin typeface="Helvetica Neue Regular" panose="02000503000000020004" pitchFamily="2" charset="0"/>
              <a:ea typeface="+mj-ea"/>
              <a:cs typeface="+mj-cs"/>
            </a:endParaRPr>
          </a:p>
        </p:txBody>
      </p:sp>
      <p:sp>
        <p:nvSpPr>
          <p:cNvPr id="351" name="Title 1">
            <a:extLst>
              <a:ext uri="{FF2B5EF4-FFF2-40B4-BE49-F238E27FC236}">
                <a16:creationId xmlns:a16="http://schemas.microsoft.com/office/drawing/2014/main" id="{4500464A-9ECA-0841-A83C-A26D626B3D39}"/>
              </a:ext>
            </a:extLst>
          </p:cNvPr>
          <p:cNvSpPr txBox="1">
            <a:spLocks/>
          </p:cNvSpPr>
          <p:nvPr/>
        </p:nvSpPr>
        <p:spPr>
          <a:xfrm>
            <a:off x="22155041" y="7275233"/>
            <a:ext cx="8533562" cy="649567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Training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Time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of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Baselines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and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CNN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Based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Models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per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Epoch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in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Seconds</a:t>
            </a:r>
            <a:endParaRPr lang="en-US" sz="2190" b="1" dirty="0">
              <a:solidFill>
                <a:srgbClr val="0000FF"/>
              </a:solidFill>
              <a:latin typeface="Helvetica Neue Regular" panose="02000503000000020004" pitchFamily="2" charset="0"/>
              <a:ea typeface="+mj-ea"/>
              <a:cs typeface="+mj-cs"/>
            </a:endParaRPr>
          </a:p>
        </p:txBody>
      </p:sp>
      <p:sp>
        <p:nvSpPr>
          <p:cNvPr id="352" name="Title 1">
            <a:extLst>
              <a:ext uri="{FF2B5EF4-FFF2-40B4-BE49-F238E27FC236}">
                <a16:creationId xmlns:a16="http://schemas.microsoft.com/office/drawing/2014/main" id="{2242E3AF-3E21-4646-8FAF-DD88ED257B45}"/>
              </a:ext>
            </a:extLst>
          </p:cNvPr>
          <p:cNvSpPr txBox="1">
            <a:spLocks/>
          </p:cNvSpPr>
          <p:nvPr/>
        </p:nvSpPr>
        <p:spPr>
          <a:xfrm>
            <a:off x="27506579" y="14769774"/>
            <a:ext cx="3000441" cy="85122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AUC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Curve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for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Different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Classification</a:t>
            </a:r>
            <a:r>
              <a:rPr lang="zh-CN" altLang="en-US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Models</a:t>
            </a:r>
            <a:endParaRPr lang="en-US" sz="2194" b="1" dirty="0">
              <a:solidFill>
                <a:srgbClr val="0000FF"/>
              </a:solidFill>
              <a:latin typeface="Helvetica Neue Regular" panose="02000503000000020004" pitchFamily="2" charset="0"/>
              <a:ea typeface="+mj-ea"/>
              <a:cs typeface="+mj-cs"/>
            </a:endParaRPr>
          </a:p>
        </p:txBody>
      </p:sp>
      <p:sp>
        <p:nvSpPr>
          <p:cNvPr id="353" name="Content Placeholder 2">
            <a:extLst>
              <a:ext uri="{FF2B5EF4-FFF2-40B4-BE49-F238E27FC236}">
                <a16:creationId xmlns:a16="http://schemas.microsoft.com/office/drawing/2014/main" id="{D626DBD3-AB9E-954B-80A1-58A7C66CB9B3}"/>
              </a:ext>
            </a:extLst>
          </p:cNvPr>
          <p:cNvSpPr txBox="1">
            <a:spLocks/>
          </p:cNvSpPr>
          <p:nvPr/>
        </p:nvSpPr>
        <p:spPr bwMode="auto">
          <a:xfrm>
            <a:off x="21025138" y="19899305"/>
            <a:ext cx="10382837" cy="20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ABCNN-based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attribute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summarization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achieves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state-of-art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performance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entity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resolution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Dimension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truncation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tuple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representation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is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helpful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reducing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the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training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</a:rPr>
              <a:t>time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without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sacrificing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too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much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</a:rPr>
              <a:t>performance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Rectangle 2">
            <a:extLst>
              <a:ext uri="{FF2B5EF4-FFF2-40B4-BE49-F238E27FC236}">
                <a16:creationId xmlns:a16="http://schemas.microsoft.com/office/drawing/2014/main" id="{64A6929A-EF84-43F5-AA06-0531B27B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70" y="18838095"/>
            <a:ext cx="8688180" cy="264879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6" name="Rectangle 7">
            <a:extLst>
              <a:ext uri="{FF2B5EF4-FFF2-40B4-BE49-F238E27FC236}">
                <a16:creationId xmlns:a16="http://schemas.microsoft.com/office/drawing/2014/main" id="{3AD135AC-54AE-49E8-9EDB-0F4BF4328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16" y="18785008"/>
            <a:ext cx="8558582" cy="25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References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Kim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al.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 neural networks for sentence classification</a:t>
            </a:r>
            <a:r>
              <a:rPr lang="zh-CN" alt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(2014)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Yin, et al. </a:t>
            </a:r>
            <a:r>
              <a:rPr lang="en-US" alt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ABCNN: Attention-Based Convolutional Neural Network for Modeling Sentence Pairs</a:t>
            </a:r>
            <a:r>
              <a:rPr lang="zh-CN" alt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TACL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2016)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Ebraheem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 al. </a:t>
            </a:r>
            <a:r>
              <a:rPr lang="en-US" alt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Representations of Tuples for Entity Resolution</a:t>
            </a:r>
            <a:r>
              <a:rPr lang="zh-CN" alt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VLDB 2018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r>
              <a:rPr lang="zh-CN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alt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Mudgal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1800" b="1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Learning for Entity Matching: A Design Space Exploration</a:t>
            </a:r>
            <a:r>
              <a:rPr lang="zh-CN" altLang="en-US" sz="1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2018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7" name="Picture 6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055937A6-E177-174A-937E-2209EE75F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2464626"/>
            <a:ext cx="8558160" cy="5806009"/>
          </a:xfrm>
          <a:prstGeom prst="rect">
            <a:avLst/>
          </a:prstGeom>
        </p:spPr>
      </p:pic>
      <p:sp>
        <p:nvSpPr>
          <p:cNvPr id="142" name="Rectangle 7">
            <a:extLst>
              <a:ext uri="{FF2B5EF4-FFF2-40B4-BE49-F238E27FC236}">
                <a16:creationId xmlns:a16="http://schemas.microsoft.com/office/drawing/2014/main" id="{3837501E-8A58-ED49-803E-32E4B3945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16" y="6858000"/>
            <a:ext cx="8355329" cy="3138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  <a:r>
              <a:rPr lang="en-US" altLang="en-US" sz="28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endParaRPr lang="en-US" altLang="en-US" sz="28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Helvetica Neue Regular" panose="02000503000000020004" pitchFamily="2" charset="0"/>
              <a:cs typeface="Arial" panose="020B0604020202020204" pitchFamily="34" charset="0"/>
            </a:endParaRPr>
          </a:p>
          <a:p>
            <a:endParaRPr lang="en-US" altLang="en-US" sz="1920" dirty="0">
              <a:solidFill>
                <a:schemeClr val="tx1"/>
              </a:solidFill>
              <a:latin typeface="Helvetica Neue Regular" panose="02000503000000020004" pitchFamily="2" charset="0"/>
              <a:cs typeface="Arial" panose="020B0604020202020204" pitchFamily="34" charset="0"/>
            </a:endParaRPr>
          </a:p>
          <a:p>
            <a:endParaRPr lang="en-US" altLang="en-US" sz="1920" dirty="0">
              <a:solidFill>
                <a:schemeClr val="tx1"/>
              </a:solidFill>
              <a:latin typeface="Helvetica Neue Regular" panose="02000503000000020004" pitchFamily="2" charset="0"/>
            </a:endParaRPr>
          </a:p>
          <a:p>
            <a:r>
              <a:rPr lang="en-US" altLang="en-US" sz="1920" dirty="0">
                <a:solidFill>
                  <a:schemeClr val="tx1"/>
                </a:solidFill>
                <a:latin typeface="Helvetica Neue Regular" panose="02000503000000020004" pitchFamily="2" charset="0"/>
              </a:rPr>
              <a:t> </a:t>
            </a:r>
          </a:p>
        </p:txBody>
      </p:sp>
      <p:pic>
        <p:nvPicPr>
          <p:cNvPr id="23" name="Picture 2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B6B4F10B-DDF8-7045-89B8-8A10A24A9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4648200"/>
            <a:ext cx="9601200" cy="5960666"/>
          </a:xfrm>
          <a:prstGeom prst="rect">
            <a:avLst/>
          </a:prstGeom>
        </p:spPr>
      </p:pic>
      <p:sp>
        <p:nvSpPr>
          <p:cNvPr id="144" name="Rectangle 2">
            <a:extLst>
              <a:ext uri="{FF2B5EF4-FFF2-40B4-BE49-F238E27FC236}">
                <a16:creationId xmlns:a16="http://schemas.microsoft.com/office/drawing/2014/main" id="{9D523854-4F02-3F47-8828-C2BEC780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19019313"/>
            <a:ext cx="9789160" cy="2528915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 sz="2560"/>
          </a:p>
        </p:txBody>
      </p:sp>
      <p:sp>
        <p:nvSpPr>
          <p:cNvPr id="147" name="Rectangle 7">
            <a:extLst>
              <a:ext uri="{FF2B5EF4-FFF2-40B4-BE49-F238E27FC236}">
                <a16:creationId xmlns:a16="http://schemas.microsoft.com/office/drawing/2014/main" id="{2AB9B5F4-6212-1F43-820D-1AE05C245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0" y="18959428"/>
            <a:ext cx="8558582" cy="25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94336" tIns="147168" rIns="294336" bIns="147168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37931725" indent="-374745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</a:tabLst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Experimental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Setup</a:t>
            </a:r>
            <a:endParaRPr lang="en-US" altLang="en-US" sz="2800" b="1" dirty="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8" name="Picture 2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5871997-ADD8-EF42-9A9A-B538CA42F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480" y="19641106"/>
            <a:ext cx="9235440" cy="1681082"/>
          </a:xfrm>
          <a:prstGeom prst="rect">
            <a:avLst/>
          </a:prstGeom>
        </p:spPr>
      </p:pic>
      <p:pic>
        <p:nvPicPr>
          <p:cNvPr id="30" name="Picture 29" descr="A close up of a map&#13;&#10;&#13;&#10;Description automatically generated">
            <a:extLst>
              <a:ext uri="{FF2B5EF4-FFF2-40B4-BE49-F238E27FC236}">
                <a16:creationId xmlns:a16="http://schemas.microsoft.com/office/drawing/2014/main" id="{34795732-54FB-8F44-8AC9-CB85A9B80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9400" y="11657330"/>
            <a:ext cx="9601200" cy="6769860"/>
          </a:xfrm>
          <a:prstGeom prst="rect">
            <a:avLst/>
          </a:prstGeom>
        </p:spPr>
      </p:pic>
      <p:pic>
        <p:nvPicPr>
          <p:cNvPr id="32" name="Picture 31" descr="A close up of a map&#13;&#10;&#13;&#10;Description automatically generated">
            <a:extLst>
              <a:ext uri="{FF2B5EF4-FFF2-40B4-BE49-F238E27FC236}">
                <a16:creationId xmlns:a16="http://schemas.microsoft.com/office/drawing/2014/main" id="{F37B5B37-530B-CC43-B6B1-F27494FDAF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92200" y="15532100"/>
            <a:ext cx="4902200" cy="3517900"/>
          </a:xfrm>
          <a:prstGeom prst="rect">
            <a:avLst/>
          </a:prstGeom>
        </p:spPr>
      </p:pic>
      <p:pic>
        <p:nvPicPr>
          <p:cNvPr id="34" name="Picture 33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19DF12E-3AB1-9F4C-AB8D-D0A5C99431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9149" y="8382000"/>
            <a:ext cx="7936930" cy="2517332"/>
          </a:xfrm>
          <a:prstGeom prst="rect">
            <a:avLst/>
          </a:prstGeom>
        </p:spPr>
      </p:pic>
      <p:pic>
        <p:nvPicPr>
          <p:cNvPr id="38" name="Picture 3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E1C9B8D6-3CE3-A640-816D-700154C015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006577" y="4419600"/>
            <a:ext cx="10691845" cy="2870443"/>
          </a:xfrm>
          <a:prstGeom prst="rect">
            <a:avLst/>
          </a:prstGeom>
        </p:spPr>
      </p:pic>
      <p:pic>
        <p:nvPicPr>
          <p:cNvPr id="40" name="Picture 39" descr="Water next to the ocean&#13;&#10;&#13;&#10;Description automatically generated">
            <a:extLst>
              <a:ext uri="{FF2B5EF4-FFF2-40B4-BE49-F238E27FC236}">
                <a16:creationId xmlns:a16="http://schemas.microsoft.com/office/drawing/2014/main" id="{75E518E7-CA72-2644-8FCF-BEBBE033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06577" y="7772400"/>
            <a:ext cx="10679809" cy="2878325"/>
          </a:xfrm>
          <a:prstGeom prst="rect">
            <a:avLst/>
          </a:prstGeom>
        </p:spPr>
      </p:pic>
      <p:sp>
        <p:nvSpPr>
          <p:cNvPr id="156" name="Title 1">
            <a:extLst>
              <a:ext uri="{FF2B5EF4-FFF2-40B4-BE49-F238E27FC236}">
                <a16:creationId xmlns:a16="http://schemas.microsoft.com/office/drawing/2014/main" id="{CD67A3BD-DDE8-AB4C-BBA8-3E0826BBD6A1}"/>
              </a:ext>
            </a:extLst>
          </p:cNvPr>
          <p:cNvSpPr txBox="1">
            <a:spLocks/>
          </p:cNvSpPr>
          <p:nvPr/>
        </p:nvSpPr>
        <p:spPr>
          <a:xfrm>
            <a:off x="23041306" y="10672276"/>
            <a:ext cx="7504670" cy="68152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Performance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of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CNN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Based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Models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with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Truncated</a:t>
            </a:r>
            <a:r>
              <a:rPr lang="zh-CN" altLang="en-US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 </a:t>
            </a:r>
            <a:r>
              <a:rPr lang="en-US" altLang="zh-CN" sz="2190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Dimensions</a:t>
            </a:r>
            <a:endParaRPr lang="en-US" sz="2190" b="1" dirty="0">
              <a:solidFill>
                <a:srgbClr val="0000FF"/>
              </a:solidFill>
              <a:latin typeface="Helvetica Neue Regular" panose="02000503000000020004" pitchFamily="2" charset="0"/>
              <a:ea typeface="+mj-ea"/>
              <a:cs typeface="+mj-cs"/>
            </a:endParaRPr>
          </a:p>
        </p:txBody>
      </p:sp>
      <p:pic>
        <p:nvPicPr>
          <p:cNvPr id="46" name="Picture 45" descr="A close up of a map&#13;&#10;&#13;&#10;Description automatically generated">
            <a:extLst>
              <a:ext uri="{FF2B5EF4-FFF2-40B4-BE49-F238E27FC236}">
                <a16:creationId xmlns:a16="http://schemas.microsoft.com/office/drawing/2014/main" id="{443C3691-9A70-DC47-82F9-E33B9029E5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83600" y="11264900"/>
            <a:ext cx="5130800" cy="3517900"/>
          </a:xfrm>
          <a:prstGeom prst="rect">
            <a:avLst/>
          </a:prstGeom>
        </p:spPr>
      </p:pic>
      <p:pic>
        <p:nvPicPr>
          <p:cNvPr id="48" name="Picture 47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E4B5615B-B2A0-BF4B-B6C7-382A8ADD59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365200" y="11264900"/>
            <a:ext cx="5283200" cy="3517900"/>
          </a:xfrm>
          <a:prstGeom prst="rect">
            <a:avLst/>
          </a:prstGeom>
        </p:spPr>
      </p:pic>
      <p:sp>
        <p:nvSpPr>
          <p:cNvPr id="161" name="Title 1">
            <a:extLst>
              <a:ext uri="{FF2B5EF4-FFF2-40B4-BE49-F238E27FC236}">
                <a16:creationId xmlns:a16="http://schemas.microsoft.com/office/drawing/2014/main" id="{649E5070-498A-1740-8CD0-7B12E35EFCA7}"/>
              </a:ext>
            </a:extLst>
          </p:cNvPr>
          <p:cNvSpPr txBox="1">
            <a:spLocks/>
          </p:cNvSpPr>
          <p:nvPr/>
        </p:nvSpPr>
        <p:spPr>
          <a:xfrm>
            <a:off x="22194910" y="14824027"/>
            <a:ext cx="3865490" cy="79697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buClrTx/>
              <a:buSzTx/>
              <a:defRPr/>
            </a:pPr>
            <a:r>
              <a:rPr lang="en-US" altLang="zh-CN" sz="2194" b="1" dirty="0">
                <a:solidFill>
                  <a:srgbClr val="0000FF"/>
                </a:solidFill>
                <a:latin typeface="Helvetica Neue Regular" panose="02000503000000020004" pitchFamily="2" charset="0"/>
                <a:ea typeface="+mj-ea"/>
                <a:cs typeface="+mj-cs"/>
              </a:rPr>
              <a:t>Sentence Length Distribution in DBLP-ACM Dataset</a:t>
            </a:r>
          </a:p>
        </p:txBody>
      </p:sp>
      <p:pic>
        <p:nvPicPr>
          <p:cNvPr id="50" name="Picture 49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23012A8C-49F5-0149-A838-15510D09BC2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18022" y="15544800"/>
            <a:ext cx="5003800" cy="3517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ejaVu Sans"/>
        <a:cs typeface="DejaVu Sans"/>
      </a:majorFont>
      <a:minorFont>
        <a:latin typeface="Times New Roman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3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257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 Neue</vt:lpstr>
      <vt:lpstr>Helvetica Neue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lenovo</dc:creator>
  <cp:lastModifiedBy>Kailin Tang</cp:lastModifiedBy>
  <cp:revision>286</cp:revision>
  <cp:lastPrinted>1998-04-23T15:09:48Z</cp:lastPrinted>
  <dcterms:created xsi:type="dcterms:W3CDTF">2012-11-29T16:53:46Z</dcterms:created>
  <dcterms:modified xsi:type="dcterms:W3CDTF">2018-12-12T06:51:11Z</dcterms:modified>
</cp:coreProperties>
</file>