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5"/>
  </p:handoutMasterIdLst>
  <p:sldIdLst>
    <p:sldId id="256" r:id="rId3"/>
    <p:sldId id="295" r:id="rId5"/>
    <p:sldId id="305" r:id="rId6"/>
    <p:sldId id="297" r:id="rId7"/>
    <p:sldId id="304" r:id="rId8"/>
    <p:sldId id="302" r:id="rId9"/>
    <p:sldId id="309" r:id="rId10"/>
    <p:sldId id="310" r:id="rId11"/>
    <p:sldId id="296" r:id="rId12"/>
    <p:sldId id="311" r:id="rId13"/>
    <p:sldId id="290" r:id="rId14"/>
    <p:sldId id="291" r:id="rId15"/>
    <p:sldId id="312" r:id="rId16"/>
    <p:sldId id="313" r:id="rId17"/>
    <p:sldId id="314" r:id="rId18"/>
    <p:sldId id="300" r:id="rId19"/>
    <p:sldId id="321" r:id="rId20"/>
    <p:sldId id="322" r:id="rId21"/>
    <p:sldId id="320" r:id="rId22"/>
    <p:sldId id="319" r:id="rId23"/>
    <p:sldId id="27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D7A0"/>
    <a:srgbClr val="FFFFFF"/>
    <a:srgbClr val="920910"/>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82759" autoAdjust="0"/>
  </p:normalViewPr>
  <p:slideViewPr>
    <p:cSldViewPr snapToGrid="0">
      <p:cViewPr varScale="1">
        <p:scale>
          <a:sx n="72" d="100"/>
          <a:sy n="72" d="100"/>
        </p:scale>
        <p:origin x="955" y="67"/>
      </p:cViewPr>
      <p:guideLst>
        <p:guide orient="horz" pos="2160"/>
        <p:guide pos="3851"/>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800"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600" spc="150" dirty="0" smtClean="0">
              <a:solidFill>
                <a:schemeClr val="accent4">
                  <a:lumMod val="40000"/>
                  <a:lumOff val="60000"/>
                </a:schemeClr>
              </a:solidFill>
            </a:endParaRPr>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2000" spc="150" dirty="0" smtClean="0">
              <a:solidFill>
                <a:schemeClr val="accent4">
                  <a:lumMod val="40000"/>
                  <a:lumOff val="60000"/>
                </a:schemeClr>
              </a:solidFill>
              <a:effectLst>
                <a:outerShdw blurRad="38100" dist="38100" dir="2700000" algn="tl">
                  <a:srgbClr val="000000">
                    <a:alpha val="43137"/>
                  </a:srgbClr>
                </a:outerShdw>
              </a:effectLst>
            </a:endParaRPr>
          </a:p>
        </p:txBody>
      </p:sp>
      <p:sp>
        <p:nvSpPr>
          <p:cNvPr id="4" name="灯片编号占位符 3"/>
          <p:cNvSpPr>
            <a:spLocks noGrp="1"/>
          </p:cNvSpPr>
          <p:nvPr>
            <p:ph type="sldNum" sz="quarter" idx="10"/>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p:txBody>
      </p:sp>
      <p:sp>
        <p:nvSpPr>
          <p:cNvPr id="4" name="灯片编号占位符 3"/>
          <p:cNvSpPr>
            <a:spLocks noGrp="1"/>
          </p:cNvSpPr>
          <p:nvPr>
            <p:ph type="sldNum" sz="quarter" idx="10"/>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600" dirty="0" smtClean="0"/>
          </a:p>
        </p:txBody>
      </p:sp>
      <p:sp>
        <p:nvSpPr>
          <p:cNvPr id="4" name="灯片编号占位符 3"/>
          <p:cNvSpPr>
            <a:spLocks noGrp="1"/>
          </p:cNvSpPr>
          <p:nvPr>
            <p:ph type="sldNum" sz="quarter" idx="10"/>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sz="1600" spc="150" dirty="0" smtClean="0">
              <a:solidFill>
                <a:schemeClr val="accent4">
                  <a:lumMod val="40000"/>
                  <a:lumOff val="60000"/>
                </a:schemeClr>
              </a:solidFill>
              <a:effectLst>
                <a:outerShdw blurRad="38100" dist="38100" dir="2700000" algn="tl">
                  <a:srgbClr val="000000">
                    <a:alpha val="43137"/>
                  </a:srgbClr>
                </a:outerShdw>
              </a:effectLst>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600" spc="150" dirty="0" smtClean="0">
              <a:solidFill>
                <a:schemeClr val="accent4">
                  <a:lumMod val="40000"/>
                  <a:lumOff val="60000"/>
                </a:schemeClr>
              </a:solidFill>
              <a:effectLst>
                <a:outerShdw blurRad="38100" dist="38100" dir="2700000" algn="tl">
                  <a:srgbClr val="000000">
                    <a:alpha val="43137"/>
                  </a:srgbClr>
                </a:outerShdw>
              </a:effectLst>
            </a:endParaRPr>
          </a:p>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en-US" sz="1600" spc="150" noProof="1" smtClean="0">
              <a:solidFill>
                <a:schemeClr val="accent4">
                  <a:lumMod val="40000"/>
                  <a:lumOff val="60000"/>
                </a:schemeClr>
              </a:solidFill>
              <a:sym typeface="+mn-ea"/>
            </a:endParaRPr>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image" Target="../media/image1.png"/><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a:xfrm>
            <a:off x="4116000" y="6349833"/>
            <a:ext cx="3960000" cy="316800"/>
          </a:xfrm>
        </p:spPr>
        <p:txBody>
          <a:bodyPr/>
          <a:lstStyle/>
          <a:p>
            <a:endParaRPr lang="zh-CN" altLang="en-US" dirty="0"/>
          </a:p>
        </p:txBody>
      </p:sp>
      <p:pic>
        <p:nvPicPr>
          <p:cNvPr id="4" name="图片 3"/>
          <p:cNvPicPr>
            <a:picLocks noChangeAspect="1"/>
          </p:cNvPicPr>
          <p:nvPr userDrawn="1"/>
        </p:nvPicPr>
        <p:blipFill>
          <a:blip r:embed="rId6"/>
          <a:stretch>
            <a:fillRect/>
          </a:stretch>
        </p:blipFill>
        <p:spPr>
          <a:xfrm>
            <a:off x="9381490" y="5848350"/>
            <a:ext cx="2404110" cy="70294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49833"/>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49833"/>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a:xfrm>
            <a:off x="4116000" y="6349833"/>
            <a:ext cx="3960000" cy="316800"/>
          </a:xfrm>
        </p:spPr>
        <p:txBody>
          <a:bodyPr/>
          <a:lstStyle/>
          <a:p>
            <a:endParaRPr lang="zh-CN" altLang="en-US"/>
          </a:p>
        </p:txBody>
      </p:sp>
      <p:sp>
        <p:nvSpPr>
          <p:cNvPr id="7" name="灯片编号占位符 6"/>
          <p:cNvSpPr>
            <a:spLocks noGrp="1"/>
          </p:cNvSpPr>
          <p:nvPr>
            <p:ph type="sldNum" sz="quarter" idx="12"/>
            <p:custDataLst>
              <p:tags r:id="rId7"/>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a:xfrm>
            <a:off x="4116000" y="6349833"/>
            <a:ext cx="3960000" cy="316800"/>
          </a:xfrm>
        </p:spPr>
        <p:txBody>
          <a:bodyPr/>
          <a:lstStyle/>
          <a:p>
            <a:endParaRPr lang="zh-CN" altLang="en-US"/>
          </a:p>
        </p:txBody>
      </p:sp>
      <p:sp>
        <p:nvSpPr>
          <p:cNvPr id="9" name="灯片编号占位符 8"/>
          <p:cNvSpPr>
            <a:spLocks noGrp="1"/>
          </p:cNvSpPr>
          <p:nvPr>
            <p:ph type="sldNum" sz="quarter" idx="12"/>
            <p:custDataLst>
              <p:tags r:id="rId9"/>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4116000" y="6349833"/>
            <a:ext cx="3960000" cy="316800"/>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4116000" y="6349833"/>
            <a:ext cx="3960000" cy="316800"/>
          </a:xfrm>
        </p:spPr>
        <p:txBody>
          <a:bodyPr/>
          <a:lstStyle/>
          <a:p>
            <a:endParaRPr lang="zh-CN" altLang="en-US"/>
          </a:p>
        </p:txBody>
      </p:sp>
      <p:sp>
        <p:nvSpPr>
          <p:cNvPr id="4" name="灯片编号占位符 3"/>
          <p:cNvSpPr>
            <a:spLocks noGrp="1"/>
          </p:cNvSpPr>
          <p:nvPr>
            <p:ph type="sldNum" sz="quarter" idx="12"/>
            <p:custDataLst>
              <p:tags r:id="rId4"/>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a:xfrm>
            <a:off x="879742"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a:xfrm>
            <a:off x="4116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6"/>
            </p:custDataLst>
          </p:nvPr>
        </p:nvSpPr>
        <p:spPr>
          <a:xfrm>
            <a:off x="8610600" y="6349833"/>
            <a:ext cx="2700000" cy="316800"/>
          </a:xfrm>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a:xfrm>
            <a:off x="669882" y="432000"/>
            <a:ext cx="10852237" cy="648000"/>
          </a:xfrm>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116000" y="6349833"/>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61060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55.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20910"/>
        </a:solidFill>
        <a:effectLst/>
      </p:bgPr>
    </p:bg>
    <p:spTree>
      <p:nvGrpSpPr>
        <p:cNvPr id="1" name=""/>
        <p:cNvGrpSpPr/>
        <p:nvPr/>
      </p:nvGrpSpPr>
      <p:grpSpPr>
        <a:xfrm>
          <a:off x="0" y="0"/>
          <a:ext cx="0" cy="0"/>
          <a:chOff x="0" y="0"/>
          <a:chExt cx="0" cy="0"/>
        </a:xfrm>
      </p:grpSpPr>
      <p:sp>
        <p:nvSpPr>
          <p:cNvPr id="7" name="KSO_TEMPLATE" hidden="1"/>
          <p:cNvSpPr/>
          <p:nvPr>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56.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5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6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9262110" y="5782945"/>
            <a:ext cx="2613660" cy="821690"/>
          </a:xfrm>
          <a:prstGeom prst="rect">
            <a:avLst/>
          </a:prstGeom>
        </p:spPr>
      </p:pic>
      <p:pic>
        <p:nvPicPr>
          <p:cNvPr id="2" name="图片 1" descr="疫情_首页banner_中国加油"/>
          <p:cNvPicPr>
            <a:picLocks noChangeAspect="1"/>
          </p:cNvPicPr>
          <p:nvPr/>
        </p:nvPicPr>
        <p:blipFill>
          <a:blip r:embed="rId2"/>
          <a:stretch>
            <a:fillRect/>
          </a:stretch>
        </p:blipFill>
        <p:spPr>
          <a:xfrm>
            <a:off x="80645" y="42009"/>
            <a:ext cx="12030075" cy="493522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5520580" y="2572543"/>
            <a:ext cx="4867274" cy="1248757"/>
            <a:chOff x="5332067" y="1218430"/>
            <a:chExt cx="4867484" cy="1248553"/>
          </a:xfrm>
        </p:grpSpPr>
        <p:sp>
          <p:nvSpPr>
            <p:cNvPr id="26" name="文本框 25"/>
            <p:cNvSpPr txBox="1"/>
            <p:nvPr/>
          </p:nvSpPr>
          <p:spPr>
            <a:xfrm>
              <a:off x="5332067" y="1218430"/>
              <a:ext cx="3474114" cy="7693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400" b="1" dirty="0">
                  <a:solidFill>
                    <a:schemeClr val="accent4">
                      <a:lumMod val="40000"/>
                      <a:lumOff val="60000"/>
                    </a:schemeClr>
                  </a:solidFill>
                  <a:latin typeface="微软雅黑" panose="020B0503020204020204" charset="-122"/>
                  <a:ea typeface="微软雅黑" panose="020B0503020204020204" charset="-122"/>
                </a:rPr>
                <a:t>召回模块</a:t>
              </a:r>
              <a:endParaRPr kumimoji="0" lang="zh-CN" altLang="en-US" sz="4400" b="1" i="0" u="none" strike="noStrike" kern="1200" cap="none" spc="0" normalizeH="0" baseline="0" noProof="0" dirty="0">
                <a:ln>
                  <a:noFill/>
                </a:ln>
                <a:solidFill>
                  <a:schemeClr val="accent4">
                    <a:lumMod val="40000"/>
                    <a:lumOff val="60000"/>
                  </a:schemeClr>
                </a:solidFill>
                <a:effectLst/>
                <a:uLnTx/>
                <a:uFillTx/>
                <a:latin typeface="微软雅黑" panose="020B0503020204020204" charset="-122"/>
                <a:ea typeface="微软雅黑" panose="020B0503020204020204" charset="-122"/>
              </a:endParaRPr>
            </a:p>
          </p:txBody>
        </p:sp>
        <p:sp>
          <p:nvSpPr>
            <p:cNvPr id="28" name="文本框 27"/>
            <p:cNvSpPr txBox="1"/>
            <p:nvPr/>
          </p:nvSpPr>
          <p:spPr>
            <a:xfrm>
              <a:off x="5332067" y="2040846"/>
              <a:ext cx="4867484" cy="426137"/>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sz="2000" dirty="0">
                  <a:solidFill>
                    <a:schemeClr val="accent4">
                      <a:lumMod val="40000"/>
                      <a:lumOff val="60000"/>
                    </a:schemeClr>
                  </a:solidFill>
                  <a:latin typeface="Century Gothic" panose="020B0502020202020204" pitchFamily="34" charset="0"/>
                  <a:ea typeface="微软雅黑" panose="020B0503020204020204" charset="-122"/>
                </a:rPr>
                <a:t>Recall module</a:t>
              </a:r>
              <a:endParaRPr lang="en-US" altLang="zh-CN" sz="2000" dirty="0">
                <a:solidFill>
                  <a:schemeClr val="accent4">
                    <a:lumMod val="40000"/>
                    <a:lumOff val="60000"/>
                  </a:schemeClr>
                </a:solidFill>
                <a:latin typeface="Century Gothic" panose="020B0502020202020204" pitchFamily="34" charset="0"/>
                <a:ea typeface="微软雅黑" panose="020B0503020204020204" charset="-122"/>
              </a:endParaRPr>
            </a:p>
          </p:txBody>
        </p:sp>
      </p:grpSp>
      <p:sp>
        <p:nvSpPr>
          <p:cNvPr id="30" name="圆角矩形 14"/>
          <p:cNvSpPr/>
          <p:nvPr/>
        </p:nvSpPr>
        <p:spPr>
          <a:xfrm rot="2700000">
            <a:off x="4062987" y="2649912"/>
            <a:ext cx="1129215" cy="1124817"/>
          </a:xfrm>
          <a:prstGeom prst="roundRect">
            <a:avLst>
              <a:gd name="adj" fmla="val 6165"/>
            </a:avLst>
          </a:prstGeom>
          <a:solidFill>
            <a:schemeClr val="accent2"/>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sp>
        <p:nvSpPr>
          <p:cNvPr id="31" name="文本框 30"/>
          <p:cNvSpPr txBox="1"/>
          <p:nvPr/>
        </p:nvSpPr>
        <p:spPr>
          <a:xfrm>
            <a:off x="4472654" y="2750655"/>
            <a:ext cx="309880" cy="923330"/>
          </a:xfrm>
          <a:prstGeom prst="rect">
            <a:avLst/>
          </a:prstGeom>
          <a:noFill/>
        </p:spPr>
        <p:txBody>
          <a:bodyPr wrap="square" rtlCol="0">
            <a:spAutoFit/>
          </a:bodyPr>
          <a:lstStyle/>
          <a:p>
            <a:pPr algn="ctr"/>
            <a:r>
              <a:rPr lang="en-US" altLang="zh-CN" sz="5400" b="1" i="1" dirty="0">
                <a:solidFill>
                  <a:schemeClr val="bg1"/>
                </a:solidFill>
                <a:latin typeface="Century Gothic" panose="020B0502020202020204" pitchFamily="34" charset="0"/>
              </a:rPr>
              <a:t>4</a:t>
            </a:r>
            <a:endParaRPr lang="zh-CN" altLang="en-US" sz="5400" b="1" i="1" dirty="0">
              <a:solidFill>
                <a:schemeClr val="bg1"/>
              </a:solidFill>
              <a:latin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74940" y="359954"/>
            <a:ext cx="2042119" cy="646331"/>
          </a:xfrm>
          <a:prstGeom prst="rect">
            <a:avLst/>
          </a:prstGeom>
          <a:noFill/>
        </p:spPr>
        <p:txBody>
          <a:bodyPr wrap="square" rtlCol="0">
            <a:spAutoFit/>
          </a:bodyPr>
          <a:lstStyle/>
          <a:p>
            <a:r>
              <a:rPr lang="en-US" altLang="en-US" sz="3600" b="1" dirty="0">
                <a:solidFill>
                  <a:srgbClr val="FED7A0"/>
                </a:solidFill>
              </a:rPr>
              <a:t>召回模块</a:t>
            </a:r>
            <a:endParaRPr lang="zh-CN" altLang="en-US" sz="3600" b="1" dirty="0">
              <a:solidFill>
                <a:srgbClr val="FED7A0"/>
              </a:solidFill>
            </a:endParaRPr>
          </a:p>
        </p:txBody>
      </p:sp>
      <p:sp>
        <p:nvSpPr>
          <p:cNvPr id="7" name="文本框 6"/>
          <p:cNvSpPr txBox="1"/>
          <p:nvPr/>
        </p:nvSpPr>
        <p:spPr>
          <a:xfrm>
            <a:off x="1672474" y="1499775"/>
            <a:ext cx="10329025" cy="2308324"/>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en-US" sz="2400" spc="150" noProof="1">
                <a:solidFill>
                  <a:schemeClr val="accent4">
                    <a:lumMod val="40000"/>
                    <a:lumOff val="60000"/>
                  </a:schemeClr>
                </a:solidFill>
                <a:sym typeface="+mn-ea"/>
              </a:rPr>
              <a:t>检索系统</a:t>
            </a:r>
            <a:r>
              <a:rPr lang="zh-CN" altLang="en-US" sz="2400" spc="150" noProof="1">
                <a:solidFill>
                  <a:schemeClr val="accent4">
                    <a:lumMod val="40000"/>
                    <a:lumOff val="60000"/>
                  </a:schemeClr>
                </a:solidFill>
                <a:sym typeface="+mn-ea"/>
              </a:rPr>
              <a:t>采用</a:t>
            </a:r>
            <a:r>
              <a:rPr lang="en-US" altLang="zh-CN" sz="2400" spc="150" noProof="1">
                <a:solidFill>
                  <a:schemeClr val="accent4">
                    <a:lumMod val="40000"/>
                    <a:lumOff val="60000"/>
                  </a:schemeClr>
                </a:solidFill>
                <a:sym typeface="+mn-ea"/>
              </a:rPr>
              <a:t>BM25</a:t>
            </a:r>
            <a:r>
              <a:rPr lang="zh-CN" altLang="en-US" sz="2400" spc="150" noProof="1">
                <a:solidFill>
                  <a:schemeClr val="accent4">
                    <a:lumMod val="40000"/>
                    <a:lumOff val="60000"/>
                  </a:schemeClr>
                </a:solidFill>
                <a:sym typeface="+mn-ea"/>
              </a:rPr>
              <a:t>算法模型</a:t>
            </a:r>
            <a:endParaRPr lang="en-US" altLang="en-US" sz="2400" spc="150" noProof="1">
              <a:solidFill>
                <a:schemeClr val="accent4">
                  <a:lumMod val="40000"/>
                  <a:lumOff val="60000"/>
                </a:schemeClr>
              </a:solidFill>
              <a:sym typeface="+mn-ea"/>
            </a:endParaRPr>
          </a:p>
          <a:p>
            <a:pPr marL="342900" indent="-342900">
              <a:lnSpc>
                <a:spcPct val="200000"/>
              </a:lnSpc>
              <a:buFont typeface="Arial" panose="020B0604020202020204" pitchFamily="34" charset="0"/>
              <a:buChar char="•"/>
            </a:pPr>
            <a:r>
              <a:rPr lang="en-US" altLang="en-US" sz="2400" spc="150" noProof="1">
                <a:solidFill>
                  <a:schemeClr val="accent4">
                    <a:lumMod val="40000"/>
                    <a:lumOff val="60000"/>
                  </a:schemeClr>
                </a:solidFill>
                <a:sym typeface="+mn-ea"/>
              </a:rPr>
              <a:t>将语料中</a:t>
            </a:r>
            <a:r>
              <a:rPr lang="en-US" altLang="en-US" sz="2400" b="1" spc="150" noProof="1">
                <a:solidFill>
                  <a:schemeClr val="accent4">
                    <a:lumMod val="40000"/>
                    <a:lumOff val="60000"/>
                  </a:schemeClr>
                </a:solidFill>
                <a:sym typeface="+mn-ea"/>
              </a:rPr>
              <a:t>2gram</a:t>
            </a:r>
            <a:r>
              <a:rPr lang="en-US" altLang="en-US" sz="2400" spc="150" noProof="1">
                <a:solidFill>
                  <a:schemeClr val="accent4">
                    <a:lumMod val="40000"/>
                    <a:lumOff val="60000"/>
                  </a:schemeClr>
                </a:solidFill>
                <a:sym typeface="+mn-ea"/>
              </a:rPr>
              <a:t>的词应用于检索系统之中，增强对</a:t>
            </a:r>
            <a:r>
              <a:rPr lang="en-US" altLang="en-US" sz="2400" b="1" spc="150" noProof="1">
                <a:solidFill>
                  <a:schemeClr val="accent4">
                    <a:lumMod val="40000"/>
                    <a:lumOff val="60000"/>
                  </a:schemeClr>
                </a:solidFill>
                <a:sym typeface="+mn-ea"/>
              </a:rPr>
              <a:t>长名词</a:t>
            </a:r>
            <a:r>
              <a:rPr lang="en-US" altLang="en-US" sz="2400" spc="150" noProof="1">
                <a:solidFill>
                  <a:schemeClr val="accent4">
                    <a:lumMod val="40000"/>
                    <a:lumOff val="60000"/>
                  </a:schemeClr>
                </a:solidFill>
                <a:sym typeface="+mn-ea"/>
              </a:rPr>
              <a:t>的召回能力</a:t>
            </a:r>
            <a:endParaRPr lang="en-US" altLang="en-US" sz="2400" spc="150" noProof="1">
              <a:solidFill>
                <a:schemeClr val="accent4">
                  <a:lumMod val="40000"/>
                  <a:lumOff val="60000"/>
                </a:schemeClr>
              </a:solidFill>
              <a:sym typeface="+mn-ea"/>
            </a:endParaRPr>
          </a:p>
          <a:p>
            <a:pPr marL="342900" indent="-342900">
              <a:lnSpc>
                <a:spcPct val="200000"/>
              </a:lnSpc>
              <a:buFont typeface="Arial" panose="020B0604020202020204" pitchFamily="34" charset="0"/>
              <a:buChar char="•"/>
            </a:pPr>
            <a:r>
              <a:rPr lang="zh-CN" altLang="en-US" sz="2400" spc="150" noProof="1">
                <a:solidFill>
                  <a:schemeClr val="accent4">
                    <a:lumMod val="40000"/>
                    <a:lumOff val="60000"/>
                  </a:schemeClr>
                </a:solidFill>
                <a:sym typeface="+mn-ea"/>
              </a:rPr>
              <a:t>对于每个问题，均召回</a:t>
            </a:r>
            <a:r>
              <a:rPr lang="en-US" altLang="zh-CN" sz="2400" spc="150" noProof="1">
                <a:solidFill>
                  <a:schemeClr val="accent4">
                    <a:lumMod val="40000"/>
                    <a:lumOff val="60000"/>
                  </a:schemeClr>
                </a:solidFill>
                <a:sym typeface="+mn-ea"/>
              </a:rPr>
              <a:t>top60</a:t>
            </a:r>
            <a:r>
              <a:rPr lang="zh-CN" altLang="en-US" sz="2400" spc="150" noProof="1">
                <a:solidFill>
                  <a:schemeClr val="accent4">
                    <a:lumMod val="40000"/>
                    <a:lumOff val="60000"/>
                  </a:schemeClr>
                </a:solidFill>
                <a:sym typeface="+mn-ea"/>
              </a:rPr>
              <a:t>个文档</a:t>
            </a:r>
            <a:endParaRPr lang="en-US" altLang="en-US" sz="2400" spc="150" noProof="1">
              <a:solidFill>
                <a:schemeClr val="accent4">
                  <a:lumMod val="40000"/>
                  <a:lumOff val="60000"/>
                </a:schemeClr>
              </a:solidFill>
              <a:sym typeface="+mn-ea"/>
            </a:endParaRPr>
          </a:p>
        </p:txBody>
      </p:sp>
      <p:cxnSp>
        <p:nvCxnSpPr>
          <p:cNvPr id="4" name="直接连接符 3"/>
          <p:cNvCxnSpPr/>
          <p:nvPr/>
        </p:nvCxnSpPr>
        <p:spPr>
          <a:xfrm>
            <a:off x="7656000" y="683120"/>
            <a:ext cx="4536000" cy="0"/>
          </a:xfrm>
          <a:prstGeom prst="line">
            <a:avLst/>
          </a:prstGeom>
          <a:ln w="28575">
            <a:solidFill>
              <a:schemeClr val="accent4">
                <a:lumMod val="20000"/>
                <a:lumOff val="8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683120"/>
            <a:ext cx="4536000" cy="0"/>
          </a:xfrm>
          <a:prstGeom prst="line">
            <a:avLst/>
          </a:prstGeom>
          <a:ln w="28575">
            <a:solidFill>
              <a:schemeClr val="accent4">
                <a:lumMod val="20000"/>
                <a:lumOff val="8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10414" y="1025544"/>
            <a:ext cx="1457586" cy="584775"/>
          </a:xfrm>
          <a:prstGeom prst="rect">
            <a:avLst/>
          </a:prstGeom>
          <a:noFill/>
        </p:spPr>
        <p:txBody>
          <a:bodyPr wrap="square" rtlCol="0">
            <a:spAutoFit/>
          </a:bodyPr>
          <a:lstStyle/>
          <a:p>
            <a:r>
              <a:rPr lang="zh-CN" altLang="en-US" sz="3200" b="1" dirty="0">
                <a:solidFill>
                  <a:schemeClr val="bg1"/>
                </a:solidFill>
              </a:rPr>
              <a:t>粗筛选</a:t>
            </a:r>
            <a:endParaRPr lang="zh-CN" altLang="en-US" sz="3200" b="1" dirty="0">
              <a:solidFill>
                <a:schemeClr val="bg1"/>
              </a:solidFill>
            </a:endParaRPr>
          </a:p>
        </p:txBody>
      </p:sp>
      <p:sp>
        <p:nvSpPr>
          <p:cNvPr id="10" name="文本框 9"/>
          <p:cNvSpPr txBox="1"/>
          <p:nvPr/>
        </p:nvSpPr>
        <p:spPr>
          <a:xfrm>
            <a:off x="810414" y="4171785"/>
            <a:ext cx="1450730" cy="584775"/>
          </a:xfrm>
          <a:prstGeom prst="rect">
            <a:avLst/>
          </a:prstGeom>
          <a:noFill/>
        </p:spPr>
        <p:txBody>
          <a:bodyPr wrap="square" rtlCol="0">
            <a:spAutoFit/>
          </a:bodyPr>
          <a:lstStyle/>
          <a:p>
            <a:r>
              <a:rPr lang="zh-CN" altLang="en-US" sz="3200" b="1" dirty="0">
                <a:solidFill>
                  <a:schemeClr val="bg1"/>
                </a:solidFill>
              </a:rPr>
              <a:t>精筛选</a:t>
            </a:r>
            <a:endParaRPr lang="zh-CN" altLang="en-US" sz="3200" b="1" dirty="0">
              <a:solidFill>
                <a:schemeClr val="bg1"/>
              </a:solidFill>
            </a:endParaRPr>
          </a:p>
        </p:txBody>
      </p:sp>
      <p:sp>
        <p:nvSpPr>
          <p:cNvPr id="11" name="文本框 10"/>
          <p:cNvSpPr txBox="1"/>
          <p:nvPr/>
        </p:nvSpPr>
        <p:spPr>
          <a:xfrm>
            <a:off x="1695840" y="4897237"/>
            <a:ext cx="10282291" cy="120032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zh-CN" sz="2400" spc="150" dirty="0">
                <a:solidFill>
                  <a:schemeClr val="accent4">
                    <a:lumMod val="40000"/>
                    <a:lumOff val="60000"/>
                  </a:schemeClr>
                </a:solidFill>
              </a:rPr>
              <a:t>在粗筛选召回的</a:t>
            </a:r>
            <a:r>
              <a:rPr lang="en-US" altLang="zh-CN" sz="2400" spc="150" dirty="0">
                <a:solidFill>
                  <a:schemeClr val="accent4">
                    <a:lumMod val="40000"/>
                    <a:lumOff val="60000"/>
                  </a:schemeClr>
                </a:solidFill>
              </a:rPr>
              <a:t>top60</a:t>
            </a:r>
            <a:r>
              <a:rPr lang="zh-CN" altLang="zh-CN" sz="2400" spc="150" dirty="0">
                <a:solidFill>
                  <a:schemeClr val="accent4">
                    <a:lumMod val="40000"/>
                    <a:lumOff val="60000"/>
                  </a:schemeClr>
                </a:solidFill>
              </a:rPr>
              <a:t>个文档中，用</a:t>
            </a:r>
            <a:r>
              <a:rPr lang="en-US" altLang="zh-CN" sz="2400" b="1" spc="150" dirty="0">
                <a:solidFill>
                  <a:schemeClr val="accent4">
                    <a:lumMod val="40000"/>
                    <a:lumOff val="60000"/>
                  </a:schemeClr>
                </a:solidFill>
              </a:rPr>
              <a:t>BERT</a:t>
            </a:r>
            <a:r>
              <a:rPr lang="zh-CN" altLang="en-US" sz="2400" spc="150" dirty="0">
                <a:solidFill>
                  <a:schemeClr val="accent4">
                    <a:lumMod val="40000"/>
                    <a:lumOff val="60000"/>
                  </a:schemeClr>
                </a:solidFill>
              </a:rPr>
              <a:t>二分类模型</a:t>
            </a:r>
            <a:r>
              <a:rPr lang="zh-CN" altLang="zh-CN" sz="2400" spc="150" dirty="0">
                <a:solidFill>
                  <a:schemeClr val="accent4">
                    <a:lumMod val="40000"/>
                    <a:lumOff val="60000"/>
                  </a:schemeClr>
                </a:solidFill>
              </a:rPr>
              <a:t>进一步</a:t>
            </a:r>
            <a:r>
              <a:rPr lang="zh-CN" altLang="zh-CN" sz="2400" spc="150" dirty="0" smtClean="0">
                <a:solidFill>
                  <a:schemeClr val="accent4">
                    <a:lumMod val="40000"/>
                    <a:lumOff val="60000"/>
                  </a:schemeClr>
                </a:solidFill>
              </a:rPr>
              <a:t>打分，选出</a:t>
            </a:r>
            <a:r>
              <a:rPr lang="en-US" altLang="zh-CN" sz="2400" spc="150" dirty="0">
                <a:solidFill>
                  <a:schemeClr val="accent4">
                    <a:lumMod val="40000"/>
                    <a:lumOff val="60000"/>
                  </a:schemeClr>
                </a:solidFill>
              </a:rPr>
              <a:t>top15</a:t>
            </a:r>
            <a:r>
              <a:rPr lang="zh-CN" altLang="zh-CN" sz="2400" spc="150" dirty="0">
                <a:solidFill>
                  <a:schemeClr val="accent4">
                    <a:lumMod val="40000"/>
                    <a:lumOff val="60000"/>
                  </a:schemeClr>
                </a:solidFill>
              </a:rPr>
              <a:t>个文档作为抽取模型的输入</a:t>
            </a:r>
            <a:endParaRPr lang="zh-CN" altLang="en-US" sz="2400" spc="150" dirty="0">
              <a:solidFill>
                <a:schemeClr val="accent4">
                  <a:lumMod val="40000"/>
                  <a:lumOff val="60000"/>
                </a:schemeClr>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1118761" y="2299354"/>
          <a:ext cx="9272588" cy="2870728"/>
        </p:xfrm>
        <a:graphic>
          <a:graphicData uri="http://schemas.openxmlformats.org/drawingml/2006/table">
            <a:tbl>
              <a:tblPr>
                <a:tableStyleId>{5C22544A-7EE6-4342-B048-85BDC9FD1C3A}</a:tableStyleId>
              </a:tblPr>
              <a:tblGrid>
                <a:gridCol w="5213927"/>
                <a:gridCol w="1352686"/>
                <a:gridCol w="1368789"/>
                <a:gridCol w="1337186"/>
              </a:tblGrid>
              <a:tr h="410104">
                <a:tc rowSpan="2">
                  <a:txBody>
                    <a:bodyPr/>
                    <a:lstStyle/>
                    <a:p>
                      <a:pPr algn="ctr"/>
                      <a:r>
                        <a:rPr lang="en-US" altLang="en-US" dirty="0">
                          <a:solidFill>
                            <a:schemeClr val="bg1"/>
                          </a:solidFill>
                        </a:rPr>
                        <a:t>召回细节</a:t>
                      </a:r>
                      <a:endParaRPr lang="zh-CN" altLang="en-US" dirty="0">
                        <a:solidFill>
                          <a:schemeClr val="bg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gridSpan="3">
                  <a:txBody>
                    <a:bodyPr/>
                    <a:lstStyle/>
                    <a:p>
                      <a:pPr algn="ctr"/>
                      <a:r>
                        <a:rPr lang="en-US" altLang="zh-CN" dirty="0">
                          <a:solidFill>
                            <a:schemeClr val="bg1"/>
                          </a:solidFill>
                        </a:rPr>
                        <a:t>Docid </a:t>
                      </a:r>
                      <a:r>
                        <a:rPr lang="en-US" altLang="en-US" dirty="0">
                          <a:solidFill>
                            <a:schemeClr val="bg1"/>
                          </a:solidFill>
                        </a:rPr>
                        <a:t>在召回的前</a:t>
                      </a:r>
                      <a:r>
                        <a:rPr lang="en-US" altLang="en-US" dirty="0">
                          <a:solidFill>
                            <a:schemeClr val="bg1"/>
                          </a:solidFill>
                        </a:rPr>
                        <a:t>k</a:t>
                      </a:r>
                      <a:r>
                        <a:rPr lang="en-US" altLang="en-US" dirty="0">
                          <a:solidFill>
                            <a:schemeClr val="bg1"/>
                          </a:solidFill>
                        </a:rPr>
                        <a:t>个文档的覆盖率</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hMerge="1">
                  <a:tcPr/>
                </a:tc>
                <a:tc hMerge="1">
                  <a:tcPr/>
                </a:tc>
              </a:tr>
              <a:tr h="410104">
                <a:tc vMerge="1">
                  <a:tcPr/>
                </a:tc>
                <a:tc>
                  <a:txBody>
                    <a:bodyPr/>
                    <a:lstStyle/>
                    <a:p>
                      <a:pPr algn="ctr"/>
                      <a:r>
                        <a:rPr lang="en-US" altLang="zh-CN" dirty="0">
                          <a:solidFill>
                            <a:schemeClr val="bg1"/>
                          </a:solidFill>
                        </a:rPr>
                        <a:t>k=</a:t>
                      </a:r>
                      <a:r>
                        <a:rPr lang="en-US" altLang="en-US" dirty="0">
                          <a:solidFill>
                            <a:schemeClr val="bg1"/>
                          </a:solidFill>
                        </a:rPr>
                        <a:t>1</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en-US" dirty="0">
                          <a:solidFill>
                            <a:schemeClr val="bg1"/>
                          </a:solidFill>
                        </a:rPr>
                        <a:t>k=5</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en-US" dirty="0">
                          <a:solidFill>
                            <a:schemeClr val="bg1"/>
                          </a:solidFill>
                        </a:rPr>
                        <a:t>k=15</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r>
              <a:tr h="410104">
                <a:tc>
                  <a:txBody>
                    <a:bodyPr/>
                    <a:lstStyle/>
                    <a:p>
                      <a:r>
                        <a:rPr lang="en-US" altLang="en-US" dirty="0">
                          <a:solidFill>
                            <a:schemeClr val="bg1"/>
                          </a:solidFill>
                        </a:rPr>
                        <a:t>BM25</a:t>
                      </a:r>
                      <a:r>
                        <a:rPr lang="en-US" altLang="en-US" dirty="0">
                          <a:solidFill>
                            <a:schemeClr val="bg1"/>
                          </a:solidFill>
                        </a:rPr>
                        <a:t> </a:t>
                      </a:r>
                      <a:r>
                        <a:rPr lang="en-US" altLang="en-US" dirty="0">
                          <a:solidFill>
                            <a:schemeClr val="bg1"/>
                          </a:solidFill>
                        </a:rPr>
                        <a:t>1gram</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en-US" dirty="0">
                          <a:solidFill>
                            <a:schemeClr val="bg1"/>
                          </a:solidFill>
                        </a:rPr>
                        <a:t>0.5768</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en-US" dirty="0">
                          <a:solidFill>
                            <a:schemeClr val="bg1"/>
                          </a:solidFill>
                        </a:rPr>
                        <a:t>0.8066</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en-US" dirty="0">
                          <a:solidFill>
                            <a:schemeClr val="bg1"/>
                          </a:solidFill>
                        </a:rPr>
                        <a:t>0.9022</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r>
              <a:tr h="410104">
                <a:tc>
                  <a:txBody>
                    <a:bodyPr/>
                    <a:lstStyle/>
                    <a:p>
                      <a:r>
                        <a:rPr lang="en-US" altLang="en-US" dirty="0">
                          <a:solidFill>
                            <a:schemeClr val="bg1"/>
                          </a:solidFill>
                        </a:rPr>
                        <a:t>BM25 1+2gram</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bg1"/>
                          </a:solidFill>
                        </a:rPr>
                        <a:t>0.6272</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bg1"/>
                          </a:solidFill>
                        </a:rPr>
                        <a:t>0.8388</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bg1"/>
                          </a:solidFill>
                        </a:rPr>
                        <a:t>0.9250</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r>
              <a:tr h="410104">
                <a:tc>
                  <a:txBody>
                    <a:bodyPr/>
                    <a:lstStyle/>
                    <a:p>
                      <a:r>
                        <a:rPr lang="en-US" altLang="zh-CN" dirty="0">
                          <a:solidFill>
                            <a:schemeClr val="bg1"/>
                          </a:solidFill>
                        </a:rPr>
                        <a:t>BM25 1+2gram + ADDR</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bg1"/>
                          </a:solidFill>
                        </a:rPr>
                        <a:t>0.6274</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bg1"/>
                          </a:solidFill>
                        </a:rPr>
                        <a:t>0.8396</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bg1"/>
                          </a:solidFill>
                        </a:rPr>
                        <a:t>0.9274</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r>
              <a:tr h="410104">
                <a:tc>
                  <a:txBody>
                    <a:bodyPr/>
                    <a:lstStyle/>
                    <a:p>
                      <a:r>
                        <a:rPr lang="en-US" altLang="zh-CN" dirty="0">
                          <a:solidFill>
                            <a:schemeClr val="bg1"/>
                          </a:solidFill>
                        </a:rPr>
                        <a:t>BM25 1+2gram + ADDR + NORM</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bg1"/>
                          </a:solidFill>
                        </a:rPr>
                        <a:t>0.6452</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bg1"/>
                          </a:solidFill>
                        </a:rPr>
                        <a:t>0.8498</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bg1"/>
                          </a:solidFill>
                        </a:rPr>
                        <a:t>0.9314</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r>
              <a:tr h="410104">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chemeClr val="bg1"/>
                          </a:solidFill>
                        </a:rPr>
                        <a:t>BM25 1+2gram + ADDR + NORM + BERT</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bg1"/>
                          </a:solidFill>
                        </a:rPr>
                        <a:t>\</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bg1"/>
                          </a:solidFill>
                        </a:rPr>
                        <a:t>\</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sz="2000" b="1" dirty="0">
                          <a:solidFill>
                            <a:srgbClr val="FED7A0"/>
                          </a:solidFill>
                        </a:rPr>
                        <a:t>0.952</a:t>
                      </a:r>
                      <a:r>
                        <a:rPr lang="en-US" altLang="en-US" sz="2000" b="1" dirty="0">
                          <a:solidFill>
                            <a:srgbClr val="FED7A0"/>
                          </a:solidFill>
                        </a:rPr>
                        <a:t>6</a:t>
                      </a:r>
                      <a:endParaRPr lang="zh-CN" altLang="en-US" sz="2000" b="1" dirty="0">
                        <a:solidFill>
                          <a:srgbClr val="FED7A0"/>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r>
            </a:tbl>
          </a:graphicData>
        </a:graphic>
      </p:graphicFrame>
      <p:sp>
        <p:nvSpPr>
          <p:cNvPr id="5" name="文本框 4"/>
          <p:cNvSpPr txBox="1"/>
          <p:nvPr/>
        </p:nvSpPr>
        <p:spPr>
          <a:xfrm>
            <a:off x="1008855" y="5475184"/>
            <a:ext cx="5929828" cy="307777"/>
          </a:xfrm>
          <a:prstGeom prst="rect">
            <a:avLst/>
          </a:prstGeom>
          <a:noFill/>
        </p:spPr>
        <p:txBody>
          <a:bodyPr wrap="none" rtlCol="0">
            <a:spAutoFit/>
          </a:bodyPr>
          <a:lstStyle/>
          <a:p>
            <a:r>
              <a:rPr kumimoji="1" lang="en-US" altLang="en-US" sz="1400" dirty="0">
                <a:solidFill>
                  <a:schemeClr val="bg1"/>
                </a:solidFill>
              </a:rPr>
              <a:t>注：</a:t>
            </a:r>
            <a:r>
              <a:rPr kumimoji="1" lang="en-US" altLang="en-US" sz="1400" dirty="0">
                <a:solidFill>
                  <a:schemeClr val="bg1"/>
                </a:solidFill>
              </a:rPr>
              <a:t>ADDR</a:t>
            </a:r>
            <a:r>
              <a:rPr kumimoji="1" lang="en-US" altLang="en-US" sz="1400" dirty="0">
                <a:solidFill>
                  <a:schemeClr val="bg1"/>
                </a:solidFill>
              </a:rPr>
              <a:t>代表应用省市信息，</a:t>
            </a:r>
            <a:r>
              <a:rPr kumimoji="1" lang="en-US" altLang="en-US" sz="1400" dirty="0">
                <a:solidFill>
                  <a:schemeClr val="bg1"/>
                </a:solidFill>
              </a:rPr>
              <a:t>NORM</a:t>
            </a:r>
            <a:r>
              <a:rPr kumimoji="1" lang="en-US" altLang="en-US" sz="1400" dirty="0">
                <a:solidFill>
                  <a:schemeClr val="bg1"/>
                </a:solidFill>
              </a:rPr>
              <a:t>代表进行政策、专有名词归一化</a:t>
            </a:r>
            <a:endParaRPr kumimoji="1" lang="zh-CN" altLang="en-US" sz="1400" dirty="0">
              <a:solidFill>
                <a:schemeClr val="bg1"/>
              </a:solidFill>
            </a:endParaRPr>
          </a:p>
        </p:txBody>
      </p:sp>
      <p:cxnSp>
        <p:nvCxnSpPr>
          <p:cNvPr id="6" name="直接连接符 5"/>
          <p:cNvCxnSpPr/>
          <p:nvPr/>
        </p:nvCxnSpPr>
        <p:spPr>
          <a:xfrm>
            <a:off x="7656000" y="683120"/>
            <a:ext cx="4536000" cy="0"/>
          </a:xfrm>
          <a:prstGeom prst="line">
            <a:avLst/>
          </a:prstGeom>
          <a:ln w="28575">
            <a:solidFill>
              <a:schemeClr val="accent4">
                <a:lumMod val="20000"/>
                <a:lumOff val="8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683120"/>
            <a:ext cx="4536000" cy="0"/>
          </a:xfrm>
          <a:prstGeom prst="line">
            <a:avLst/>
          </a:prstGeom>
          <a:ln w="28575">
            <a:solidFill>
              <a:schemeClr val="accent4">
                <a:lumMod val="20000"/>
                <a:lumOff val="8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内容占位符 2"/>
          <p:cNvSpPr txBox="1"/>
          <p:nvPr/>
        </p:nvSpPr>
        <p:spPr>
          <a:xfrm>
            <a:off x="669882" y="1296000"/>
            <a:ext cx="10852237" cy="5041355"/>
          </a:xfrm>
        </p:spPr>
        <p:txBody>
          <a:bodyPr lIns="101600" tIns="38100" rIns="76200" bIns="38100">
            <a:no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zh-CN" altLang="en-US" sz="2800" b="1" dirty="0">
                <a:solidFill>
                  <a:schemeClr val="accent4">
                    <a:lumMod val="40000"/>
                    <a:lumOff val="60000"/>
                  </a:schemeClr>
                </a:solidFill>
                <a:effectLst>
                  <a:outerShdw blurRad="38100" dist="38100" dir="2700000" algn="tl">
                    <a:srgbClr val="000000">
                      <a:alpha val="43137"/>
                    </a:srgbClr>
                  </a:outerShdw>
                </a:effectLst>
              </a:rPr>
              <a:t>召回效果</a:t>
            </a:r>
            <a:endParaRPr lang="en-US" altLang="zh-CN" sz="2800" b="1" dirty="0">
              <a:solidFill>
                <a:schemeClr val="accent4">
                  <a:lumMod val="40000"/>
                  <a:lumOff val="60000"/>
                </a:schemeClr>
              </a:solidFill>
              <a:effectLst>
                <a:outerShdw blurRad="38100" dist="38100" dir="2700000" algn="tl">
                  <a:srgbClr val="000000">
                    <a:alpha val="43137"/>
                  </a:srgbClr>
                </a:outerShdw>
              </a:effectLst>
            </a:endParaRPr>
          </a:p>
        </p:txBody>
      </p:sp>
      <p:sp>
        <p:nvSpPr>
          <p:cNvPr id="9" name="文本框 8"/>
          <p:cNvSpPr txBox="1"/>
          <p:nvPr/>
        </p:nvSpPr>
        <p:spPr>
          <a:xfrm>
            <a:off x="5074940" y="359954"/>
            <a:ext cx="2042119" cy="646331"/>
          </a:xfrm>
          <a:prstGeom prst="rect">
            <a:avLst/>
          </a:prstGeom>
          <a:noFill/>
        </p:spPr>
        <p:txBody>
          <a:bodyPr wrap="square" rtlCol="0">
            <a:spAutoFit/>
          </a:bodyPr>
          <a:lstStyle/>
          <a:p>
            <a:r>
              <a:rPr lang="en-US" altLang="en-US" sz="3600" b="1" dirty="0">
                <a:solidFill>
                  <a:srgbClr val="FED7A0"/>
                </a:solidFill>
              </a:rPr>
              <a:t>召回模块</a:t>
            </a:r>
            <a:endParaRPr lang="zh-CN" altLang="en-US" sz="3600" b="1" dirty="0">
              <a:solidFill>
                <a:srgbClr val="FED7A0"/>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5520580" y="2572543"/>
            <a:ext cx="4867274" cy="1284216"/>
            <a:chOff x="5332067" y="1218430"/>
            <a:chExt cx="4867484" cy="1284006"/>
          </a:xfrm>
        </p:grpSpPr>
        <p:sp>
          <p:nvSpPr>
            <p:cNvPr id="26" name="文本框 25"/>
            <p:cNvSpPr txBox="1"/>
            <p:nvPr/>
          </p:nvSpPr>
          <p:spPr>
            <a:xfrm>
              <a:off x="5332067" y="1218430"/>
              <a:ext cx="3474114" cy="7693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400" b="1" dirty="0">
                  <a:solidFill>
                    <a:schemeClr val="accent4">
                      <a:lumMod val="40000"/>
                      <a:lumOff val="60000"/>
                    </a:schemeClr>
                  </a:solidFill>
                  <a:latin typeface="微软雅黑" panose="020B0503020204020204" charset="-122"/>
                  <a:ea typeface="微软雅黑" panose="020B0503020204020204" charset="-122"/>
                </a:rPr>
                <a:t>抽取模块</a:t>
              </a:r>
              <a:endParaRPr kumimoji="0" lang="zh-CN" altLang="en-US" sz="4400" b="1" i="0" u="none" strike="noStrike" kern="1200" cap="none" spc="0" normalizeH="0" baseline="0" noProof="0" dirty="0">
                <a:ln>
                  <a:noFill/>
                </a:ln>
                <a:solidFill>
                  <a:schemeClr val="accent4">
                    <a:lumMod val="40000"/>
                    <a:lumOff val="60000"/>
                  </a:schemeClr>
                </a:solidFill>
                <a:effectLst/>
                <a:uLnTx/>
                <a:uFillTx/>
                <a:latin typeface="微软雅黑" panose="020B0503020204020204" charset="-122"/>
                <a:ea typeface="微软雅黑" panose="020B0503020204020204" charset="-122"/>
              </a:endParaRPr>
            </a:p>
          </p:txBody>
        </p:sp>
        <p:sp>
          <p:nvSpPr>
            <p:cNvPr id="28" name="文本框 27"/>
            <p:cNvSpPr txBox="1"/>
            <p:nvPr/>
          </p:nvSpPr>
          <p:spPr>
            <a:xfrm>
              <a:off x="5332067" y="2040846"/>
              <a:ext cx="4867484" cy="461590"/>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sz="2000" dirty="0">
                  <a:solidFill>
                    <a:schemeClr val="accent4">
                      <a:lumMod val="40000"/>
                      <a:lumOff val="60000"/>
                    </a:schemeClr>
                  </a:solidFill>
                  <a:latin typeface="Century Gothic" panose="020B0502020202020204" pitchFamily="34" charset="0"/>
                  <a:ea typeface="微软雅黑" panose="020B0503020204020204" charset="-122"/>
                </a:rPr>
                <a:t>Extraction module</a:t>
              </a:r>
              <a:endParaRPr lang="en-US" altLang="zh-CN" sz="2000" dirty="0">
                <a:solidFill>
                  <a:schemeClr val="accent4">
                    <a:lumMod val="40000"/>
                    <a:lumOff val="60000"/>
                  </a:schemeClr>
                </a:solidFill>
                <a:latin typeface="Century Gothic" panose="020B0502020202020204" pitchFamily="34" charset="0"/>
                <a:ea typeface="微软雅黑" panose="020B0503020204020204" charset="-122"/>
              </a:endParaRPr>
            </a:p>
          </p:txBody>
        </p:sp>
      </p:grpSp>
      <p:sp>
        <p:nvSpPr>
          <p:cNvPr id="30" name="圆角矩形 14"/>
          <p:cNvSpPr/>
          <p:nvPr/>
        </p:nvSpPr>
        <p:spPr>
          <a:xfrm rot="2700000">
            <a:off x="4062987" y="2649912"/>
            <a:ext cx="1129215" cy="1124817"/>
          </a:xfrm>
          <a:prstGeom prst="roundRect">
            <a:avLst>
              <a:gd name="adj" fmla="val 6165"/>
            </a:avLst>
          </a:prstGeom>
          <a:solidFill>
            <a:schemeClr val="accent2"/>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sp>
        <p:nvSpPr>
          <p:cNvPr id="31" name="文本框 30"/>
          <p:cNvSpPr txBox="1"/>
          <p:nvPr/>
        </p:nvSpPr>
        <p:spPr>
          <a:xfrm>
            <a:off x="4472654" y="2750655"/>
            <a:ext cx="309880" cy="923330"/>
          </a:xfrm>
          <a:prstGeom prst="rect">
            <a:avLst/>
          </a:prstGeom>
          <a:noFill/>
        </p:spPr>
        <p:txBody>
          <a:bodyPr wrap="square" rtlCol="0">
            <a:spAutoFit/>
          </a:bodyPr>
          <a:lstStyle/>
          <a:p>
            <a:pPr algn="ctr"/>
            <a:r>
              <a:rPr lang="en-US" altLang="zh-CN" sz="5400" b="1" i="1" dirty="0">
                <a:solidFill>
                  <a:schemeClr val="bg1"/>
                </a:solidFill>
                <a:latin typeface="Century Gothic" panose="020B0502020202020204" pitchFamily="34" charset="0"/>
              </a:rPr>
              <a:t>5</a:t>
            </a:r>
            <a:endParaRPr lang="zh-CN" altLang="en-US" sz="5400" b="1" i="1" dirty="0">
              <a:solidFill>
                <a:schemeClr val="bg1"/>
              </a:solidFill>
              <a:latin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617" y="359120"/>
            <a:ext cx="2156765" cy="648000"/>
          </a:xfrm>
        </p:spPr>
        <p:txBody>
          <a:bodyPr/>
          <a:lstStyle/>
          <a:p>
            <a:r>
              <a:rPr lang="en-US" altLang="en-US" sz="3600" dirty="0">
                <a:solidFill>
                  <a:srgbClr val="FED7A0"/>
                </a:solidFill>
                <a:latin typeface="+mn-lt"/>
                <a:ea typeface="+mn-ea"/>
                <a:cs typeface="+mn-cs"/>
              </a:rPr>
              <a:t>抽取模块</a:t>
            </a:r>
            <a:endParaRPr lang="zh-CN" altLang="en-US" sz="3600" dirty="0">
              <a:solidFill>
                <a:srgbClr val="FED7A0"/>
              </a:solidFill>
              <a:latin typeface="+mn-lt"/>
              <a:ea typeface="+mn-ea"/>
              <a:cs typeface="+mn-cs"/>
            </a:endParaRPr>
          </a:p>
        </p:txBody>
      </p:sp>
      <p:sp>
        <p:nvSpPr>
          <p:cNvPr id="3" name="内容占位符 2"/>
          <p:cNvSpPr>
            <a:spLocks noGrp="1"/>
          </p:cNvSpPr>
          <p:nvPr>
            <p:ph idx="1"/>
          </p:nvPr>
        </p:nvSpPr>
        <p:spPr>
          <a:xfrm>
            <a:off x="669883" y="1296001"/>
            <a:ext cx="2847040" cy="620722"/>
          </a:xfrm>
        </p:spPr>
        <p:txBody>
          <a:bodyPr/>
          <a:lstStyle/>
          <a:p>
            <a:pPr marL="0" indent="0">
              <a:buNone/>
            </a:pPr>
            <a:r>
              <a:rPr lang="zh-CN" altLang="en-US" sz="2800" b="1" dirty="0">
                <a:solidFill>
                  <a:schemeClr val="accent4">
                    <a:lumMod val="40000"/>
                    <a:lumOff val="60000"/>
                  </a:schemeClr>
                </a:solidFill>
                <a:effectLst>
                  <a:outerShdw blurRad="38100" dist="38100" dir="2700000" algn="tl">
                    <a:srgbClr val="000000">
                      <a:alpha val="43137"/>
                    </a:srgbClr>
                  </a:outerShdw>
                </a:effectLst>
              </a:rPr>
              <a:t>训练集构造</a:t>
            </a:r>
            <a:endParaRPr lang="en-US" altLang="zh-CN" sz="2800" b="1" dirty="0">
              <a:solidFill>
                <a:schemeClr val="accent4">
                  <a:lumMod val="40000"/>
                  <a:lumOff val="60000"/>
                </a:schemeClr>
              </a:solidFill>
              <a:effectLst>
                <a:outerShdw blurRad="38100" dist="38100" dir="2700000" algn="tl">
                  <a:srgbClr val="000000">
                    <a:alpha val="43137"/>
                  </a:srgbClr>
                </a:outerShdw>
              </a:effectLst>
            </a:endParaRPr>
          </a:p>
        </p:txBody>
      </p:sp>
      <p:cxnSp>
        <p:nvCxnSpPr>
          <p:cNvPr id="7" name="直接连接符 6"/>
          <p:cNvCxnSpPr/>
          <p:nvPr/>
        </p:nvCxnSpPr>
        <p:spPr>
          <a:xfrm>
            <a:off x="7656000" y="683120"/>
            <a:ext cx="4536000" cy="0"/>
          </a:xfrm>
          <a:prstGeom prst="line">
            <a:avLst/>
          </a:prstGeom>
          <a:ln w="28575">
            <a:solidFill>
              <a:schemeClr val="accent4">
                <a:lumMod val="20000"/>
                <a:lumOff val="8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683120"/>
            <a:ext cx="4536000" cy="0"/>
          </a:xfrm>
          <a:prstGeom prst="line">
            <a:avLst/>
          </a:prstGeom>
          <a:ln w="28575">
            <a:solidFill>
              <a:schemeClr val="accent4">
                <a:lumMod val="20000"/>
                <a:lumOff val="8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1063870" y="2106566"/>
            <a:ext cx="11025553" cy="3416320"/>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400" dirty="0">
                <a:solidFill>
                  <a:schemeClr val="accent4">
                    <a:lumMod val="40000"/>
                    <a:lumOff val="60000"/>
                  </a:schemeClr>
                </a:solidFill>
              </a:rPr>
              <a:t>正样本</a:t>
            </a:r>
            <a:endParaRPr lang="en-US" altLang="zh-CN" sz="2000" dirty="0">
              <a:solidFill>
                <a:schemeClr val="accent4">
                  <a:lumMod val="40000"/>
                  <a:lumOff val="60000"/>
                </a:schemeClr>
              </a:solidFill>
            </a:endParaRPr>
          </a:p>
          <a:p>
            <a:pPr marL="800100" lvl="1" indent="-342900">
              <a:lnSpc>
                <a:spcPct val="200000"/>
              </a:lnSpc>
              <a:buFont typeface="Arial" panose="020B0604020202020204" pitchFamily="34" charset="0"/>
              <a:buChar char="•"/>
            </a:pPr>
            <a:r>
              <a:rPr lang="en-US" altLang="zh-CN" sz="2000" dirty="0">
                <a:solidFill>
                  <a:schemeClr val="accent4">
                    <a:lumMod val="40000"/>
                    <a:lumOff val="60000"/>
                  </a:schemeClr>
                </a:solidFill>
              </a:rPr>
              <a:t>BERT</a:t>
            </a:r>
            <a:r>
              <a:rPr lang="zh-CN" altLang="zh-CN" sz="2000" dirty="0">
                <a:solidFill>
                  <a:schemeClr val="accent4">
                    <a:lumMod val="40000"/>
                    <a:lumOff val="60000"/>
                  </a:schemeClr>
                </a:solidFill>
              </a:rPr>
              <a:t>召回</a:t>
            </a:r>
            <a:r>
              <a:rPr lang="en-US" altLang="zh-CN" sz="2000" dirty="0">
                <a:solidFill>
                  <a:schemeClr val="accent4">
                    <a:lumMod val="40000"/>
                    <a:lumOff val="60000"/>
                  </a:schemeClr>
                </a:solidFill>
              </a:rPr>
              <a:t>top5</a:t>
            </a:r>
            <a:r>
              <a:rPr lang="zh-CN" altLang="zh-CN" sz="2000" dirty="0">
                <a:solidFill>
                  <a:schemeClr val="accent4">
                    <a:lumMod val="40000"/>
                    <a:lumOff val="60000"/>
                  </a:schemeClr>
                </a:solidFill>
              </a:rPr>
              <a:t>个文档后</a:t>
            </a:r>
            <a:r>
              <a:rPr lang="zh-CN" altLang="en-US" sz="2000" dirty="0">
                <a:solidFill>
                  <a:schemeClr val="accent4">
                    <a:lumMod val="40000"/>
                    <a:lumOff val="60000"/>
                  </a:schemeClr>
                </a:solidFill>
              </a:rPr>
              <a:t>，</a:t>
            </a:r>
            <a:r>
              <a:rPr lang="zh-CN" altLang="zh-CN" sz="2000" dirty="0">
                <a:solidFill>
                  <a:schemeClr val="accent4">
                    <a:lumMod val="40000"/>
                    <a:lumOff val="60000"/>
                  </a:schemeClr>
                </a:solidFill>
              </a:rPr>
              <a:t>滑窗成子文档，凡是包含答案</a:t>
            </a:r>
            <a:r>
              <a:rPr lang="zh-CN" altLang="en-US" sz="2000" dirty="0">
                <a:solidFill>
                  <a:schemeClr val="accent4">
                    <a:lumMod val="40000"/>
                    <a:lumOff val="60000"/>
                  </a:schemeClr>
                </a:solidFill>
              </a:rPr>
              <a:t>片段的</a:t>
            </a:r>
            <a:r>
              <a:rPr lang="zh-CN" altLang="zh-CN" sz="2000" dirty="0">
                <a:solidFill>
                  <a:schemeClr val="accent4">
                    <a:lumMod val="40000"/>
                    <a:lumOff val="60000"/>
                  </a:schemeClr>
                </a:solidFill>
              </a:rPr>
              <a:t>均为正样本</a:t>
            </a:r>
            <a:r>
              <a:rPr lang="zh-CN" altLang="en-US" sz="2000" dirty="0">
                <a:solidFill>
                  <a:schemeClr val="accent4">
                    <a:lumMod val="40000"/>
                    <a:lumOff val="60000"/>
                  </a:schemeClr>
                </a:solidFill>
              </a:rPr>
              <a:t>。</a:t>
            </a:r>
            <a:endParaRPr lang="zh-CN" altLang="zh-CN" sz="2000" dirty="0">
              <a:solidFill>
                <a:schemeClr val="accent4">
                  <a:lumMod val="40000"/>
                  <a:lumOff val="60000"/>
                </a:schemeClr>
              </a:solidFill>
            </a:endParaRPr>
          </a:p>
          <a:p>
            <a:pPr marL="342900" indent="-342900">
              <a:lnSpc>
                <a:spcPct val="200000"/>
              </a:lnSpc>
              <a:buFont typeface="Arial" panose="020B0604020202020204" pitchFamily="34" charset="0"/>
              <a:buChar char="•"/>
            </a:pPr>
            <a:r>
              <a:rPr lang="zh-CN" altLang="zh-CN" sz="2400" dirty="0">
                <a:solidFill>
                  <a:schemeClr val="accent4">
                    <a:lumMod val="40000"/>
                    <a:lumOff val="60000"/>
                  </a:schemeClr>
                </a:solidFill>
              </a:rPr>
              <a:t>负样本</a:t>
            </a:r>
            <a:endParaRPr lang="en-US" altLang="zh-CN" sz="2000" dirty="0">
              <a:solidFill>
                <a:schemeClr val="accent4">
                  <a:lumMod val="40000"/>
                  <a:lumOff val="60000"/>
                </a:schemeClr>
              </a:solidFill>
            </a:endParaRPr>
          </a:p>
          <a:p>
            <a:pPr marL="800100" lvl="1" indent="-342900">
              <a:lnSpc>
                <a:spcPct val="200000"/>
              </a:lnSpc>
              <a:buFont typeface="Arial" panose="020B0604020202020204" pitchFamily="34" charset="0"/>
              <a:buChar char="•"/>
            </a:pPr>
            <a:r>
              <a:rPr lang="en-US" altLang="zh-CN" sz="2000" dirty="0">
                <a:solidFill>
                  <a:schemeClr val="accent4">
                    <a:lumMod val="40000"/>
                    <a:lumOff val="60000"/>
                  </a:schemeClr>
                </a:solidFill>
              </a:rPr>
              <a:t>BERT</a:t>
            </a:r>
            <a:r>
              <a:rPr lang="zh-CN" altLang="zh-CN" sz="2000" dirty="0" smtClean="0">
                <a:solidFill>
                  <a:schemeClr val="accent4">
                    <a:lumMod val="40000"/>
                    <a:lumOff val="60000"/>
                  </a:schemeClr>
                </a:solidFill>
              </a:rPr>
              <a:t>召回</a:t>
            </a:r>
            <a:r>
              <a:rPr lang="zh-CN" altLang="en-US" sz="2000" dirty="0">
                <a:solidFill>
                  <a:schemeClr val="accent4">
                    <a:lumMod val="40000"/>
                    <a:lumOff val="60000"/>
                  </a:schemeClr>
                </a:solidFill>
              </a:rPr>
              <a:t>的</a:t>
            </a:r>
            <a:r>
              <a:rPr lang="en-US" altLang="zh-CN" sz="2000" dirty="0" smtClean="0">
                <a:solidFill>
                  <a:schemeClr val="accent4">
                    <a:lumMod val="40000"/>
                    <a:lumOff val="60000"/>
                  </a:schemeClr>
                </a:solidFill>
              </a:rPr>
              <a:t>top15</a:t>
            </a:r>
            <a:r>
              <a:rPr lang="zh-CN" altLang="zh-CN" sz="2000" dirty="0" smtClean="0">
                <a:solidFill>
                  <a:schemeClr val="accent4">
                    <a:lumMod val="40000"/>
                    <a:lumOff val="60000"/>
                  </a:schemeClr>
                </a:solidFill>
              </a:rPr>
              <a:t>个文档</a:t>
            </a:r>
            <a:r>
              <a:rPr lang="zh-CN" altLang="en-US" sz="2000" dirty="0" smtClean="0">
                <a:solidFill>
                  <a:schemeClr val="accent4">
                    <a:lumMod val="40000"/>
                    <a:lumOff val="60000"/>
                  </a:schemeClr>
                </a:solidFill>
              </a:rPr>
              <a:t>，</a:t>
            </a:r>
            <a:r>
              <a:rPr lang="zh-CN" altLang="zh-CN" sz="2000" dirty="0" smtClean="0">
                <a:solidFill>
                  <a:schemeClr val="accent4">
                    <a:lumMod val="40000"/>
                    <a:lumOff val="60000"/>
                  </a:schemeClr>
                </a:solidFill>
              </a:rPr>
              <a:t>凡是</a:t>
            </a:r>
            <a:r>
              <a:rPr lang="zh-CN" altLang="zh-CN" sz="2000" dirty="0">
                <a:solidFill>
                  <a:schemeClr val="accent4">
                    <a:lumMod val="40000"/>
                    <a:lumOff val="60000"/>
                  </a:schemeClr>
                </a:solidFill>
              </a:rPr>
              <a:t>不包含</a:t>
            </a:r>
            <a:r>
              <a:rPr lang="zh-CN" altLang="zh-CN" sz="2000" dirty="0" smtClean="0">
                <a:solidFill>
                  <a:schemeClr val="accent4">
                    <a:lumMod val="40000"/>
                    <a:lumOff val="60000"/>
                  </a:schemeClr>
                </a:solidFill>
              </a:rPr>
              <a:t>答案</a:t>
            </a:r>
            <a:r>
              <a:rPr lang="zh-CN" altLang="en-US" sz="2000" dirty="0" smtClean="0">
                <a:solidFill>
                  <a:schemeClr val="accent4">
                    <a:lumMod val="40000"/>
                    <a:lumOff val="60000"/>
                  </a:schemeClr>
                </a:solidFill>
              </a:rPr>
              <a:t>的</a:t>
            </a:r>
            <a:r>
              <a:rPr lang="zh-CN" altLang="zh-CN" sz="2000" dirty="0" smtClean="0">
                <a:solidFill>
                  <a:schemeClr val="accent4">
                    <a:lumMod val="40000"/>
                    <a:lumOff val="60000"/>
                  </a:schemeClr>
                </a:solidFill>
              </a:rPr>
              <a:t>均</a:t>
            </a:r>
            <a:r>
              <a:rPr lang="zh-CN" altLang="zh-CN" sz="2000" dirty="0">
                <a:solidFill>
                  <a:schemeClr val="accent4">
                    <a:lumMod val="40000"/>
                    <a:lumOff val="60000"/>
                  </a:schemeClr>
                </a:solidFill>
              </a:rPr>
              <a:t>为负</a:t>
            </a:r>
            <a:r>
              <a:rPr lang="zh-CN" altLang="zh-CN" sz="2000" dirty="0" smtClean="0">
                <a:solidFill>
                  <a:schemeClr val="accent4">
                    <a:lumMod val="40000"/>
                    <a:lumOff val="60000"/>
                  </a:schemeClr>
                </a:solidFill>
              </a:rPr>
              <a:t>样本</a:t>
            </a:r>
            <a:r>
              <a:rPr lang="zh-CN" altLang="en-US" sz="2000" dirty="0">
                <a:solidFill>
                  <a:schemeClr val="accent4">
                    <a:lumMod val="40000"/>
                    <a:lumOff val="60000"/>
                  </a:schemeClr>
                </a:solidFill>
              </a:rPr>
              <a:t>候选集。我们采取</a:t>
            </a:r>
            <a:r>
              <a:rPr lang="en-US" altLang="zh-CN" sz="2000" b="1" dirty="0">
                <a:solidFill>
                  <a:schemeClr val="accent4">
                    <a:lumMod val="40000"/>
                    <a:lumOff val="60000"/>
                  </a:schemeClr>
                </a:solidFill>
              </a:rPr>
              <a:t>Weighted Sampling </a:t>
            </a:r>
            <a:r>
              <a:rPr lang="zh-CN" altLang="en-US" sz="2000" dirty="0">
                <a:solidFill>
                  <a:schemeClr val="accent4">
                    <a:lumMod val="40000"/>
                    <a:lumOff val="60000"/>
                  </a:schemeClr>
                </a:solidFill>
              </a:rPr>
              <a:t>策略选择</a:t>
            </a:r>
            <a:r>
              <a:rPr lang="en-US" altLang="zh-CN" sz="2000" dirty="0">
                <a:solidFill>
                  <a:schemeClr val="accent4">
                    <a:lumMod val="40000"/>
                    <a:lumOff val="60000"/>
                  </a:schemeClr>
                </a:solidFill>
              </a:rPr>
              <a:t>k</a:t>
            </a:r>
            <a:r>
              <a:rPr lang="zh-CN" altLang="zh-CN" sz="2000" dirty="0">
                <a:solidFill>
                  <a:schemeClr val="accent4">
                    <a:lumMod val="40000"/>
                    <a:lumOff val="60000"/>
                  </a:schemeClr>
                </a:solidFill>
              </a:rPr>
              <a:t>个负样本</a:t>
            </a:r>
            <a:r>
              <a:rPr lang="zh-CN" altLang="en-US" sz="2000" dirty="0">
                <a:solidFill>
                  <a:schemeClr val="accent4">
                    <a:lumMod val="40000"/>
                    <a:lumOff val="60000"/>
                  </a:schemeClr>
                </a:solidFill>
              </a:rPr>
              <a:t>。 </a:t>
            </a:r>
            <a:r>
              <a:rPr lang="zh-CN" altLang="zh-CN" sz="2000" dirty="0">
                <a:solidFill>
                  <a:schemeClr val="accent4">
                    <a:lumMod val="40000"/>
                    <a:lumOff val="60000"/>
                  </a:schemeClr>
                </a:solidFill>
              </a:rPr>
              <a:t>（越难的</a:t>
            </a:r>
            <a:r>
              <a:rPr lang="zh-CN" altLang="en-US" sz="2000" dirty="0">
                <a:solidFill>
                  <a:schemeClr val="accent4">
                    <a:lumMod val="40000"/>
                    <a:lumOff val="60000"/>
                  </a:schemeClr>
                </a:solidFill>
              </a:rPr>
              <a:t>负样本被选择的</a:t>
            </a:r>
            <a:r>
              <a:rPr lang="zh-CN" altLang="zh-CN" sz="2000" dirty="0">
                <a:solidFill>
                  <a:schemeClr val="accent4">
                    <a:lumMod val="40000"/>
                    <a:lumOff val="60000"/>
                  </a:schemeClr>
                </a:solidFill>
              </a:rPr>
              <a:t>概率越高）</a:t>
            </a:r>
            <a:endParaRPr lang="en-US" altLang="zh-CN" sz="2000" dirty="0">
              <a:solidFill>
                <a:schemeClr val="accent4">
                  <a:lumMod val="40000"/>
                  <a:lumOff val="60000"/>
                </a:schemeClr>
              </a:solidFill>
            </a:endParaRPr>
          </a:p>
        </p:txBody>
      </p:sp>
      <p:sp>
        <p:nvSpPr>
          <p:cNvPr id="5" name="文本框 4"/>
          <p:cNvSpPr txBox="1"/>
          <p:nvPr/>
        </p:nvSpPr>
        <p:spPr>
          <a:xfrm>
            <a:off x="1063869" y="5846885"/>
            <a:ext cx="9437875" cy="646331"/>
          </a:xfrm>
          <a:prstGeom prst="rect">
            <a:avLst/>
          </a:prstGeom>
          <a:noFill/>
        </p:spPr>
        <p:txBody>
          <a:bodyPr wrap="square" rtlCol="0">
            <a:spAutoFit/>
          </a:bodyPr>
          <a:lstStyle/>
          <a:p>
            <a:r>
              <a:rPr lang="zh-CN" altLang="en-US" dirty="0">
                <a:solidFill>
                  <a:schemeClr val="accent4">
                    <a:lumMod val="40000"/>
                    <a:lumOff val="60000"/>
                  </a:schemeClr>
                </a:solidFill>
              </a:rPr>
              <a:t>注：</a:t>
            </a:r>
            <a:r>
              <a:rPr lang="zh-CN" altLang="zh-CN" dirty="0">
                <a:solidFill>
                  <a:schemeClr val="accent4">
                    <a:lumMod val="40000"/>
                    <a:lumOff val="60000"/>
                  </a:schemeClr>
                </a:solidFill>
              </a:rPr>
              <a:t>若答案片段</a:t>
            </a:r>
            <a:r>
              <a:rPr lang="zh-CN" altLang="en-US" dirty="0">
                <a:solidFill>
                  <a:schemeClr val="accent4">
                    <a:lumMod val="40000"/>
                    <a:lumOff val="60000"/>
                  </a:schemeClr>
                </a:solidFill>
              </a:rPr>
              <a:t>若</a:t>
            </a:r>
            <a:r>
              <a:rPr lang="zh-CN" altLang="zh-CN" dirty="0">
                <a:solidFill>
                  <a:schemeClr val="accent4">
                    <a:lumMod val="40000"/>
                    <a:lumOff val="60000"/>
                  </a:schemeClr>
                </a:solidFill>
              </a:rPr>
              <a:t>出现在文本中多个位置，则全部标注并参与训练</a:t>
            </a:r>
            <a:r>
              <a:rPr lang="zh-CN" altLang="en-US" sz="1600" dirty="0" smtClean="0">
                <a:solidFill>
                  <a:schemeClr val="accent4">
                    <a:lumMod val="40000"/>
                    <a:lumOff val="60000"/>
                  </a:schemeClr>
                </a:solidFill>
              </a:rPr>
              <a:t>。</a:t>
            </a:r>
            <a:r>
              <a:rPr lang="zh-CN" altLang="en-US" dirty="0">
                <a:solidFill>
                  <a:schemeClr val="accent4">
                    <a:lumMod val="40000"/>
                    <a:lumOff val="60000"/>
                  </a:schemeClr>
                </a:solidFill>
              </a:rPr>
              <a:t>（</a:t>
            </a:r>
            <a:r>
              <a:rPr lang="en-US" altLang="en-US" dirty="0">
                <a:solidFill>
                  <a:schemeClr val="accent4">
                    <a:lumMod val="40000"/>
                    <a:lumOff val="60000"/>
                  </a:schemeClr>
                </a:solidFill>
              </a:rPr>
              <a:t>Multi-Answer</a:t>
            </a:r>
            <a:r>
              <a:rPr lang="zh-CN" altLang="en-US" dirty="0">
                <a:solidFill>
                  <a:schemeClr val="accent4">
                    <a:lumMod val="40000"/>
                    <a:lumOff val="60000"/>
                  </a:schemeClr>
                </a:solidFill>
              </a:rPr>
              <a:t>）</a:t>
            </a:r>
            <a:endParaRPr lang="zh-CN" altLang="zh-CN" dirty="0">
              <a:solidFill>
                <a:schemeClr val="accent4">
                  <a:lumMod val="40000"/>
                  <a:lumOff val="60000"/>
                </a:schemeClr>
              </a:solidFill>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7617" y="359120"/>
            <a:ext cx="2156765" cy="648000"/>
          </a:xfrm>
        </p:spPr>
        <p:txBody>
          <a:bodyPr/>
          <a:lstStyle/>
          <a:p>
            <a:r>
              <a:rPr lang="en-US" altLang="en-US" sz="3600" dirty="0">
                <a:solidFill>
                  <a:srgbClr val="FED7A0"/>
                </a:solidFill>
                <a:latin typeface="+mn-lt"/>
                <a:ea typeface="+mn-ea"/>
                <a:cs typeface="+mn-cs"/>
              </a:rPr>
              <a:t>抽取模块</a:t>
            </a:r>
            <a:endParaRPr lang="zh-CN" altLang="en-US" sz="3600" dirty="0">
              <a:solidFill>
                <a:srgbClr val="FED7A0"/>
              </a:solidFill>
              <a:latin typeface="+mn-lt"/>
              <a:ea typeface="+mn-ea"/>
              <a:cs typeface="+mn-cs"/>
            </a:endParaRPr>
          </a:p>
        </p:txBody>
      </p:sp>
      <p:sp>
        <p:nvSpPr>
          <p:cNvPr id="3" name="内容占位符 2"/>
          <p:cNvSpPr>
            <a:spLocks noGrp="1"/>
          </p:cNvSpPr>
          <p:nvPr>
            <p:ph idx="1"/>
          </p:nvPr>
        </p:nvSpPr>
        <p:spPr>
          <a:xfrm>
            <a:off x="669883" y="1296001"/>
            <a:ext cx="2847040" cy="620722"/>
          </a:xfrm>
        </p:spPr>
        <p:txBody>
          <a:bodyPr/>
          <a:lstStyle/>
          <a:p>
            <a:pPr marL="0" indent="0">
              <a:buNone/>
            </a:pPr>
            <a:r>
              <a:rPr lang="zh-CN" altLang="en-US" sz="2800" b="1" dirty="0">
                <a:solidFill>
                  <a:schemeClr val="accent4">
                    <a:lumMod val="40000"/>
                    <a:lumOff val="60000"/>
                  </a:schemeClr>
                </a:solidFill>
                <a:effectLst>
                  <a:outerShdw blurRad="38100" dist="38100" dir="2700000" algn="tl">
                    <a:srgbClr val="000000">
                      <a:alpha val="43137"/>
                    </a:srgbClr>
                  </a:outerShdw>
                </a:effectLst>
              </a:rPr>
              <a:t>抽取模型训练</a:t>
            </a:r>
            <a:endParaRPr lang="en-US" altLang="zh-CN" sz="2800" b="1" dirty="0">
              <a:solidFill>
                <a:schemeClr val="accent4">
                  <a:lumMod val="40000"/>
                  <a:lumOff val="60000"/>
                </a:schemeClr>
              </a:solidFill>
              <a:effectLst>
                <a:outerShdw blurRad="38100" dist="38100" dir="2700000" algn="tl">
                  <a:srgbClr val="000000">
                    <a:alpha val="43137"/>
                  </a:srgbClr>
                </a:outerShdw>
              </a:effectLst>
            </a:endParaRPr>
          </a:p>
        </p:txBody>
      </p:sp>
      <p:cxnSp>
        <p:nvCxnSpPr>
          <p:cNvPr id="7" name="直接连接符 6"/>
          <p:cNvCxnSpPr/>
          <p:nvPr/>
        </p:nvCxnSpPr>
        <p:spPr>
          <a:xfrm>
            <a:off x="7656000" y="683120"/>
            <a:ext cx="4536000" cy="0"/>
          </a:xfrm>
          <a:prstGeom prst="line">
            <a:avLst/>
          </a:prstGeom>
          <a:ln w="28575">
            <a:solidFill>
              <a:schemeClr val="accent4">
                <a:lumMod val="20000"/>
                <a:lumOff val="8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683120"/>
            <a:ext cx="4536000" cy="0"/>
          </a:xfrm>
          <a:prstGeom prst="line">
            <a:avLst/>
          </a:prstGeom>
          <a:ln w="28575">
            <a:solidFill>
              <a:schemeClr val="accent4">
                <a:lumMod val="20000"/>
                <a:lumOff val="8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1111396" y="2173926"/>
            <a:ext cx="6849208" cy="525016"/>
          </a:xfrm>
          <a:prstGeom prst="rect">
            <a:avLst/>
          </a:prstGeom>
          <a:noFill/>
        </p:spPr>
        <p:txBody>
          <a:bodyPr wrap="square" rtlCol="0">
            <a:spAutoFit/>
          </a:bodyPr>
          <a:lstStyle/>
          <a:p>
            <a:pPr>
              <a:lnSpc>
                <a:spcPct val="130000"/>
              </a:lnSpc>
              <a:spcAft>
                <a:spcPts val="1000"/>
              </a:spcAft>
            </a:pPr>
            <a:r>
              <a:rPr lang="zh-CN" altLang="en-US" sz="2400" b="1" spc="150" noProof="1">
                <a:solidFill>
                  <a:schemeClr val="accent4">
                    <a:lumMod val="40000"/>
                    <a:lumOff val="60000"/>
                  </a:schemeClr>
                </a:solidFill>
                <a:effectLst>
                  <a:outerShdw blurRad="38100" dist="38100" dir="2700000" algn="tl">
                    <a:srgbClr val="000000">
                      <a:alpha val="43137"/>
                    </a:srgbClr>
                  </a:outerShdw>
                </a:effectLst>
                <a:sym typeface="+mn-ea"/>
              </a:rPr>
              <a:t>多任务辅助训练</a:t>
            </a:r>
            <a:r>
              <a:rPr lang="zh-CN" altLang="en-US" sz="2000" spc="150" noProof="1">
                <a:solidFill>
                  <a:schemeClr val="accent4">
                    <a:lumMod val="40000"/>
                    <a:lumOff val="60000"/>
                  </a:schemeClr>
                </a:solidFill>
                <a:effectLst>
                  <a:outerShdw blurRad="38100" dist="38100" dir="2700000" algn="tl">
                    <a:srgbClr val="000000">
                      <a:alpha val="43137"/>
                    </a:srgbClr>
                  </a:outerShdw>
                </a:effectLst>
                <a:sym typeface="+mn-ea"/>
              </a:rPr>
              <a:t>（</a:t>
            </a:r>
            <a:r>
              <a:rPr lang="en-US" altLang="zh-CN" sz="2000" spc="150" dirty="0">
                <a:solidFill>
                  <a:schemeClr val="accent4">
                    <a:lumMod val="40000"/>
                    <a:lumOff val="60000"/>
                  </a:schemeClr>
                </a:solidFill>
                <a:effectLst>
                  <a:outerShdw blurRad="38100" dist="38100" dir="2700000" algn="tl">
                    <a:srgbClr val="000000">
                      <a:alpha val="43137"/>
                    </a:srgbClr>
                  </a:outerShdw>
                </a:effectLst>
              </a:rPr>
              <a:t>Multi-Task</a:t>
            </a:r>
            <a:r>
              <a:rPr lang="zh-CN" altLang="en-US" sz="2000" spc="150" noProof="1">
                <a:solidFill>
                  <a:schemeClr val="accent4">
                    <a:lumMod val="40000"/>
                    <a:lumOff val="60000"/>
                  </a:schemeClr>
                </a:solidFill>
                <a:effectLst>
                  <a:outerShdw blurRad="38100" dist="38100" dir="2700000" algn="tl">
                    <a:srgbClr val="000000">
                      <a:alpha val="43137"/>
                    </a:srgbClr>
                  </a:outerShdw>
                </a:effectLst>
                <a:sym typeface="+mn-ea"/>
              </a:rPr>
              <a:t>）</a:t>
            </a:r>
            <a:endParaRPr lang="zh-CN" altLang="en-US" sz="2000" spc="150" noProof="1">
              <a:solidFill>
                <a:schemeClr val="accent4">
                  <a:lumMod val="40000"/>
                  <a:lumOff val="60000"/>
                </a:schemeClr>
              </a:solidFill>
              <a:effectLst>
                <a:outerShdw blurRad="38100" dist="38100" dir="2700000" algn="tl">
                  <a:srgbClr val="000000">
                    <a:alpha val="43137"/>
                  </a:srgbClr>
                </a:outerShdw>
              </a:effectLst>
              <a:sym typeface="+mn-ea"/>
            </a:endParaRPr>
          </a:p>
        </p:txBody>
      </p:sp>
      <p:sp>
        <p:nvSpPr>
          <p:cNvPr id="9" name="文本框 8"/>
          <p:cNvSpPr txBox="1"/>
          <p:nvPr/>
        </p:nvSpPr>
        <p:spPr>
          <a:xfrm>
            <a:off x="1383322" y="3185297"/>
            <a:ext cx="9425354" cy="98385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spc="150" dirty="0">
                <a:solidFill>
                  <a:schemeClr val="accent4">
                    <a:lumMod val="40000"/>
                    <a:lumOff val="60000"/>
                  </a:schemeClr>
                </a:solidFill>
                <a:effectLst>
                  <a:outerShdw blurRad="38100" dist="38100" dir="2700000" algn="tl">
                    <a:srgbClr val="000000">
                      <a:alpha val="43137"/>
                    </a:srgbClr>
                  </a:outerShdw>
                </a:effectLst>
              </a:rPr>
              <a:t>任务一</a:t>
            </a:r>
            <a:endParaRPr lang="en-US" altLang="zh-CN" sz="2400" spc="150" dirty="0">
              <a:solidFill>
                <a:schemeClr val="accent4">
                  <a:lumMod val="40000"/>
                  <a:lumOff val="60000"/>
                </a:schemeClr>
              </a:solidFill>
              <a:effectLst>
                <a:outerShdw blurRad="38100" dist="38100" dir="2700000" algn="tl">
                  <a:srgbClr val="000000">
                    <a:alpha val="43137"/>
                  </a:srgbClr>
                </a:outerShdw>
              </a:effectLst>
            </a:endParaRPr>
          </a:p>
          <a:p>
            <a:pPr marL="800100" lvl="1" indent="-342900">
              <a:lnSpc>
                <a:spcPct val="200000"/>
              </a:lnSpc>
              <a:buFont typeface="Arial" panose="020B0604020202020204" pitchFamily="34" charset="0"/>
              <a:buChar char="•"/>
            </a:pPr>
            <a:r>
              <a:rPr lang="zh-CN" altLang="zh-CN" sz="2000" spc="150" dirty="0">
                <a:solidFill>
                  <a:schemeClr val="accent4">
                    <a:lumMod val="40000"/>
                    <a:lumOff val="60000"/>
                  </a:schemeClr>
                </a:solidFill>
                <a:effectLst>
                  <a:outerShdw blurRad="38100" dist="38100" dir="2700000" algn="tl">
                    <a:srgbClr val="000000">
                      <a:alpha val="43137"/>
                    </a:srgbClr>
                  </a:outerShdw>
                </a:effectLst>
              </a:rPr>
              <a:t>在训练过程中，模型</a:t>
            </a:r>
            <a:r>
              <a:rPr lang="zh-CN" altLang="en-US" sz="2000" spc="150" dirty="0">
                <a:solidFill>
                  <a:schemeClr val="accent4">
                    <a:lumMod val="40000"/>
                    <a:lumOff val="60000"/>
                  </a:schemeClr>
                </a:solidFill>
                <a:effectLst>
                  <a:outerShdw blurRad="38100" dist="38100" dir="2700000" algn="tl">
                    <a:srgbClr val="000000">
                      <a:alpha val="43137"/>
                    </a:srgbClr>
                  </a:outerShdw>
                </a:effectLst>
              </a:rPr>
              <a:t>动态</a:t>
            </a:r>
            <a:r>
              <a:rPr lang="zh-CN" altLang="zh-CN" sz="2000" spc="150" dirty="0">
                <a:solidFill>
                  <a:schemeClr val="accent4">
                    <a:lumMod val="40000"/>
                    <a:lumOff val="60000"/>
                  </a:schemeClr>
                </a:solidFill>
                <a:effectLst>
                  <a:outerShdw blurRad="38100" dist="38100" dir="2700000" algn="tl">
                    <a:srgbClr val="000000">
                      <a:alpha val="43137"/>
                    </a:srgbClr>
                  </a:outerShdw>
                </a:effectLst>
              </a:rPr>
              <a:t>预测模型抽取的答案与真实答案的</a:t>
            </a:r>
            <a:r>
              <a:rPr lang="en-US" altLang="zh-CN" sz="2000" spc="150" dirty="0">
                <a:solidFill>
                  <a:schemeClr val="accent4">
                    <a:lumMod val="40000"/>
                    <a:lumOff val="60000"/>
                  </a:schemeClr>
                </a:solidFill>
                <a:effectLst>
                  <a:outerShdw blurRad="38100" dist="38100" dir="2700000" algn="tl">
                    <a:srgbClr val="000000">
                      <a:alpha val="43137"/>
                    </a:srgbClr>
                  </a:outerShdw>
                </a:effectLst>
              </a:rPr>
              <a:t>Rouge-L</a:t>
            </a:r>
            <a:endParaRPr lang="en-US" altLang="zh-CN" sz="2000" spc="150" dirty="0">
              <a:solidFill>
                <a:schemeClr val="accent4">
                  <a:lumMod val="40000"/>
                  <a:lumOff val="60000"/>
                </a:schemeClr>
              </a:solidFill>
              <a:effectLst>
                <a:outerShdw blurRad="38100" dist="38100" dir="2700000" algn="tl">
                  <a:srgbClr val="000000">
                    <a:alpha val="43137"/>
                  </a:srgbClr>
                </a:outerShdw>
              </a:effectLst>
            </a:endParaRPr>
          </a:p>
        </p:txBody>
      </p:sp>
      <p:sp>
        <p:nvSpPr>
          <p:cNvPr id="10" name="文本框 9"/>
          <p:cNvSpPr txBox="1"/>
          <p:nvPr/>
        </p:nvSpPr>
        <p:spPr>
          <a:xfrm>
            <a:off x="1383322" y="4397683"/>
            <a:ext cx="10723686" cy="2062103"/>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400" spc="150" dirty="0">
                <a:solidFill>
                  <a:schemeClr val="accent4">
                    <a:lumMod val="40000"/>
                    <a:lumOff val="60000"/>
                  </a:schemeClr>
                </a:solidFill>
                <a:effectLst>
                  <a:outerShdw blurRad="38100" dist="38100" dir="2700000" algn="tl">
                    <a:srgbClr val="000000">
                      <a:alpha val="43137"/>
                    </a:srgbClr>
                  </a:outerShdw>
                </a:effectLst>
              </a:rPr>
              <a:t>任务二</a:t>
            </a:r>
            <a:endParaRPr lang="en-US" altLang="zh-CN" sz="2400" spc="150" dirty="0">
              <a:solidFill>
                <a:schemeClr val="accent4">
                  <a:lumMod val="40000"/>
                  <a:lumOff val="60000"/>
                </a:schemeClr>
              </a:solidFill>
              <a:effectLst>
                <a:outerShdw blurRad="38100" dist="38100" dir="2700000" algn="tl">
                  <a:srgbClr val="000000">
                    <a:alpha val="43137"/>
                  </a:srgbClr>
                </a:outerShdw>
              </a:effectLst>
            </a:endParaRPr>
          </a:p>
          <a:p>
            <a:pPr marL="800100" lvl="1" indent="-342900">
              <a:lnSpc>
                <a:spcPct val="200000"/>
              </a:lnSpc>
              <a:buFont typeface="Arial" panose="020B0604020202020204" pitchFamily="34" charset="0"/>
              <a:buChar char="•"/>
            </a:pPr>
            <a:r>
              <a:rPr lang="zh-CN" altLang="zh-CN" sz="2000" spc="150" dirty="0">
                <a:solidFill>
                  <a:schemeClr val="accent4">
                    <a:lumMod val="40000"/>
                    <a:lumOff val="60000"/>
                  </a:schemeClr>
                </a:solidFill>
                <a:effectLst>
                  <a:outerShdw blurRad="38100" dist="38100" dir="2700000" algn="tl">
                    <a:srgbClr val="000000">
                      <a:alpha val="43137"/>
                    </a:srgbClr>
                  </a:outerShdw>
                </a:effectLst>
              </a:rPr>
              <a:t>对内容建模，即：对文本中的每个字做二分类，若</a:t>
            </a:r>
            <a:r>
              <a:rPr lang="zh-CN" altLang="en-US" sz="2000" spc="150" dirty="0">
                <a:solidFill>
                  <a:schemeClr val="accent4">
                    <a:lumMod val="40000"/>
                    <a:lumOff val="60000"/>
                  </a:schemeClr>
                </a:solidFill>
                <a:effectLst>
                  <a:outerShdw blurRad="38100" dist="38100" dir="2700000" algn="tl">
                    <a:srgbClr val="000000">
                      <a:alpha val="43137"/>
                    </a:srgbClr>
                  </a:outerShdw>
                </a:effectLst>
              </a:rPr>
              <a:t>出现在</a:t>
            </a:r>
            <a:r>
              <a:rPr lang="zh-CN" altLang="zh-CN" sz="2000" spc="150" dirty="0">
                <a:solidFill>
                  <a:schemeClr val="accent4">
                    <a:lumMod val="40000"/>
                    <a:lumOff val="60000"/>
                  </a:schemeClr>
                </a:solidFill>
                <a:effectLst>
                  <a:outerShdw blurRad="38100" dist="38100" dir="2700000" algn="tl">
                    <a:srgbClr val="000000">
                      <a:alpha val="43137"/>
                    </a:srgbClr>
                  </a:outerShdw>
                </a:effectLst>
              </a:rPr>
              <a:t>答案片段</a:t>
            </a:r>
            <a:r>
              <a:rPr lang="zh-CN" altLang="en-US" sz="2000" spc="150" dirty="0">
                <a:solidFill>
                  <a:schemeClr val="accent4">
                    <a:lumMod val="40000"/>
                    <a:lumOff val="60000"/>
                  </a:schemeClr>
                </a:solidFill>
                <a:effectLst>
                  <a:outerShdw blurRad="38100" dist="38100" dir="2700000" algn="tl">
                    <a:srgbClr val="000000">
                      <a:alpha val="43137"/>
                    </a:srgbClr>
                  </a:outerShdw>
                </a:effectLst>
              </a:rPr>
              <a:t>当中</a:t>
            </a:r>
            <a:r>
              <a:rPr lang="zh-CN" altLang="zh-CN" sz="2000" spc="150" dirty="0">
                <a:solidFill>
                  <a:schemeClr val="accent4">
                    <a:lumMod val="40000"/>
                    <a:lumOff val="60000"/>
                  </a:schemeClr>
                </a:solidFill>
                <a:effectLst>
                  <a:outerShdw blurRad="38100" dist="38100" dir="2700000" algn="tl">
                    <a:srgbClr val="000000">
                      <a:alpha val="43137"/>
                    </a:srgbClr>
                  </a:outerShdw>
                </a:effectLst>
              </a:rPr>
              <a:t>，</a:t>
            </a:r>
            <a:r>
              <a:rPr lang="en-US" altLang="zh-CN" sz="2000" spc="150" dirty="0">
                <a:solidFill>
                  <a:schemeClr val="accent4">
                    <a:lumMod val="40000"/>
                    <a:lumOff val="60000"/>
                  </a:schemeClr>
                </a:solidFill>
                <a:effectLst>
                  <a:outerShdw blurRad="38100" dist="38100" dir="2700000" algn="tl">
                    <a:srgbClr val="000000">
                      <a:alpha val="43137"/>
                    </a:srgbClr>
                  </a:outerShdw>
                </a:effectLst>
              </a:rPr>
              <a:t>label</a:t>
            </a:r>
            <a:r>
              <a:rPr lang="zh-CN" altLang="zh-CN" sz="2000" spc="150" dirty="0">
                <a:solidFill>
                  <a:schemeClr val="accent4">
                    <a:lumMod val="40000"/>
                    <a:lumOff val="60000"/>
                  </a:schemeClr>
                </a:solidFill>
                <a:effectLst>
                  <a:outerShdw blurRad="38100" dist="38100" dir="2700000" algn="tl">
                    <a:srgbClr val="000000">
                      <a:alpha val="43137"/>
                    </a:srgbClr>
                  </a:outerShdw>
                </a:effectLst>
              </a:rPr>
              <a:t>为</a:t>
            </a:r>
            <a:r>
              <a:rPr lang="en-US" altLang="zh-CN" sz="2000" spc="150" dirty="0">
                <a:solidFill>
                  <a:schemeClr val="accent4">
                    <a:lumMod val="40000"/>
                    <a:lumOff val="60000"/>
                  </a:schemeClr>
                </a:solidFill>
                <a:effectLst>
                  <a:outerShdw blurRad="38100" dist="38100" dir="2700000" algn="tl">
                    <a:srgbClr val="000000">
                      <a:alpha val="43137"/>
                    </a:srgbClr>
                  </a:outerShdw>
                </a:effectLst>
              </a:rPr>
              <a:t>1</a:t>
            </a:r>
            <a:r>
              <a:rPr lang="zh-CN" altLang="zh-CN" sz="2000" spc="150" dirty="0">
                <a:solidFill>
                  <a:schemeClr val="accent4">
                    <a:lumMod val="40000"/>
                    <a:lumOff val="60000"/>
                  </a:schemeClr>
                </a:solidFill>
                <a:effectLst>
                  <a:outerShdw blurRad="38100" dist="38100" dir="2700000" algn="tl">
                    <a:srgbClr val="000000">
                      <a:alpha val="43137"/>
                    </a:srgbClr>
                  </a:outerShdw>
                </a:effectLst>
              </a:rPr>
              <a:t>，否则为</a:t>
            </a:r>
            <a:r>
              <a:rPr lang="en-US" altLang="zh-CN" sz="2000" spc="150" dirty="0">
                <a:solidFill>
                  <a:schemeClr val="accent4">
                    <a:lumMod val="40000"/>
                    <a:lumOff val="60000"/>
                  </a:schemeClr>
                </a:solidFill>
                <a:effectLst>
                  <a:outerShdw blurRad="38100" dist="38100" dir="2700000" algn="tl">
                    <a:srgbClr val="000000">
                      <a:alpha val="43137"/>
                    </a:srgbClr>
                  </a:outerShdw>
                </a:effectLst>
              </a:rPr>
              <a:t>0</a:t>
            </a:r>
            <a:endParaRPr lang="zh-CN" altLang="zh-CN" sz="2000" spc="150" dirty="0">
              <a:solidFill>
                <a:schemeClr val="accent4">
                  <a:lumMod val="40000"/>
                  <a:lumOff val="60000"/>
                </a:schemeClr>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38232" y="359120"/>
            <a:ext cx="2727659" cy="648000"/>
          </a:xfrm>
        </p:spPr>
        <p:txBody>
          <a:bodyPr/>
          <a:lstStyle/>
          <a:p>
            <a:r>
              <a:rPr lang="en-US" altLang="en-US" sz="4000" dirty="0">
                <a:solidFill>
                  <a:srgbClr val="FED7A0"/>
                </a:solidFill>
                <a:latin typeface="+mn-lt"/>
                <a:ea typeface="+mn-ea"/>
                <a:cs typeface="+mn-cs"/>
              </a:rPr>
              <a:t>抽取模块</a:t>
            </a:r>
            <a:endParaRPr lang="zh-CN" altLang="en-US" sz="4000" dirty="0">
              <a:solidFill>
                <a:srgbClr val="FED7A0"/>
              </a:solidFill>
              <a:latin typeface="+mn-lt"/>
              <a:ea typeface="+mn-ea"/>
              <a:cs typeface="+mn-cs"/>
            </a:endParaRPr>
          </a:p>
        </p:txBody>
      </p:sp>
      <p:sp>
        <p:nvSpPr>
          <p:cNvPr id="3" name="内容占位符 2"/>
          <p:cNvSpPr>
            <a:spLocks noGrp="1"/>
          </p:cNvSpPr>
          <p:nvPr>
            <p:ph idx="1"/>
          </p:nvPr>
        </p:nvSpPr>
        <p:spPr/>
        <p:txBody>
          <a:bodyPr/>
          <a:lstStyle/>
          <a:p>
            <a:r>
              <a:rPr lang="zh-CN" altLang="en-US" sz="3200" b="1" dirty="0">
                <a:solidFill>
                  <a:schemeClr val="accent4">
                    <a:lumMod val="40000"/>
                    <a:lumOff val="60000"/>
                  </a:schemeClr>
                </a:solidFill>
                <a:effectLst>
                  <a:outerShdw blurRad="38100" dist="38100" dir="2700000" algn="tl">
                    <a:srgbClr val="000000">
                      <a:alpha val="43137"/>
                    </a:srgbClr>
                  </a:outerShdw>
                </a:effectLst>
              </a:rPr>
              <a:t>抽取效果</a:t>
            </a:r>
            <a:endParaRPr lang="en-US" altLang="zh-CN" sz="3200" b="1" dirty="0">
              <a:solidFill>
                <a:schemeClr val="accent4">
                  <a:lumMod val="40000"/>
                  <a:lumOff val="60000"/>
                </a:schemeClr>
              </a:solidFill>
              <a:effectLst>
                <a:outerShdw blurRad="38100" dist="38100" dir="2700000" algn="tl">
                  <a:srgbClr val="000000">
                    <a:alpha val="43137"/>
                  </a:srgbClr>
                </a:outerShdw>
              </a:effectLst>
            </a:endParaRPr>
          </a:p>
        </p:txBody>
      </p:sp>
      <p:cxnSp>
        <p:nvCxnSpPr>
          <p:cNvPr id="4" name="直接连接符 3"/>
          <p:cNvCxnSpPr/>
          <p:nvPr/>
        </p:nvCxnSpPr>
        <p:spPr>
          <a:xfrm>
            <a:off x="7656000" y="683120"/>
            <a:ext cx="4536000" cy="0"/>
          </a:xfrm>
          <a:prstGeom prst="line">
            <a:avLst/>
          </a:prstGeom>
          <a:ln w="28575">
            <a:solidFill>
              <a:schemeClr val="accent4">
                <a:lumMod val="20000"/>
                <a:lumOff val="8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683120"/>
            <a:ext cx="4536000" cy="0"/>
          </a:xfrm>
          <a:prstGeom prst="line">
            <a:avLst/>
          </a:prstGeom>
          <a:ln w="28575">
            <a:solidFill>
              <a:schemeClr val="accent4">
                <a:lumMod val="20000"/>
                <a:lumOff val="8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6" name="表格 5"/>
          <p:cNvGraphicFramePr>
            <a:graphicFrameLocks noGrp="1"/>
          </p:cNvGraphicFramePr>
          <p:nvPr/>
        </p:nvGraphicFramePr>
        <p:xfrm>
          <a:off x="1301260" y="2154114"/>
          <a:ext cx="9047285" cy="3569678"/>
        </p:xfrm>
        <a:graphic>
          <a:graphicData uri="http://schemas.openxmlformats.org/drawingml/2006/table">
            <a:tbl>
              <a:tblPr>
                <a:tableStyleId>{5C22544A-7EE6-4342-B048-85BDC9FD1C3A}</a:tableStyleId>
              </a:tblPr>
              <a:tblGrid>
                <a:gridCol w="7183594"/>
                <a:gridCol w="1863691"/>
              </a:tblGrid>
              <a:tr h="509954">
                <a:tc>
                  <a:txBody>
                    <a:bodyPr/>
                    <a:lstStyle/>
                    <a:p>
                      <a:pPr algn="ctr"/>
                      <a:r>
                        <a:rPr lang="zh-CN" altLang="en-US" dirty="0">
                          <a:solidFill>
                            <a:schemeClr val="bg1"/>
                          </a:solidFill>
                        </a:rPr>
                        <a:t>抽取模型</a:t>
                      </a:r>
                      <a:endParaRPr lang="zh-CN" altLang="en-US" dirty="0">
                        <a:solidFill>
                          <a:schemeClr val="bg1"/>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bg1"/>
                          </a:solidFill>
                        </a:rPr>
                        <a:t>Rouge-L</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r>
              <a:tr h="509954">
                <a:tc gridSpan="2">
                  <a:txBody>
                    <a:bodyPr/>
                    <a:lstStyle/>
                    <a:p>
                      <a:pPr algn="l"/>
                      <a:r>
                        <a:rPr lang="en-US" altLang="zh-CN" sz="1800" kern="1200" dirty="0">
                          <a:solidFill>
                            <a:schemeClr val="bg1"/>
                          </a:solidFill>
                          <a:latin typeface="+mn-lt"/>
                          <a:ea typeface="+mn-ea"/>
                          <a:cs typeface="+mn-cs"/>
                        </a:rPr>
                        <a:t>                                        </a:t>
                      </a:r>
                      <a:r>
                        <a:rPr lang="zh-CN" altLang="zh-CN" sz="1800" kern="1200" dirty="0">
                          <a:solidFill>
                            <a:schemeClr val="bg1"/>
                          </a:solidFill>
                          <a:latin typeface="+mn-lt"/>
                          <a:ea typeface="+mn-ea"/>
                          <a:cs typeface="+mn-cs"/>
                        </a:rPr>
                        <a:t>线上测试集（</a:t>
                      </a:r>
                      <a:r>
                        <a:rPr lang="en-US" altLang="zh-CN" sz="1800" kern="1200" dirty="0">
                          <a:solidFill>
                            <a:schemeClr val="bg1"/>
                          </a:solidFill>
                          <a:latin typeface="+mn-lt"/>
                          <a:ea typeface="+mn-ea"/>
                          <a:cs typeface="+mn-cs"/>
                        </a:rPr>
                        <a:t>A</a:t>
                      </a:r>
                      <a:r>
                        <a:rPr lang="zh-CN" altLang="zh-CN" sz="1800" kern="1200" dirty="0">
                          <a:solidFill>
                            <a:schemeClr val="bg1"/>
                          </a:solidFill>
                          <a:latin typeface="+mn-lt"/>
                          <a:ea typeface="+mn-ea"/>
                          <a:cs typeface="+mn-cs"/>
                        </a:rPr>
                        <a:t>榜）</a:t>
                      </a:r>
                      <a:endParaRPr lang="zh-CN" altLang="en-US" sz="1800" kern="1200" dirty="0">
                        <a:solidFill>
                          <a:schemeClr val="bg1"/>
                        </a:solidFill>
                        <a:latin typeface="+mn-lt"/>
                        <a:ea typeface="+mn-ea"/>
                        <a:cs typeface="+mn-cs"/>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hMerge="1">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r>
              <a:tr h="509954">
                <a:tc>
                  <a:txBody>
                    <a:bodyPr/>
                    <a:lstStyle/>
                    <a:p>
                      <a:r>
                        <a:rPr lang="en-US" altLang="zh-CN" dirty="0">
                          <a:solidFill>
                            <a:schemeClr val="bg1"/>
                          </a:solidFill>
                        </a:rPr>
                        <a:t>XLNet-Base</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bg1"/>
                          </a:solidFill>
                        </a:rPr>
                        <a:t>0.682</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r>
              <a:tr h="50995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solidFill>
                            <a:schemeClr val="bg1"/>
                          </a:solidFill>
                        </a:rPr>
                        <a:t>XLNet-Base + WS</a:t>
                      </a:r>
                      <a:endParaRPr lang="zh-CN" altLang="zh-CN" sz="1800" kern="1200" dirty="0">
                        <a:solidFill>
                          <a:schemeClr val="bg1"/>
                        </a:solidFill>
                        <a:latin typeface="+mn-lt"/>
                        <a:ea typeface="+mn-ea"/>
                        <a:cs typeface="+mn-cs"/>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bg1"/>
                          </a:solidFill>
                        </a:rPr>
                        <a:t>0.702</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r>
              <a:tr h="50995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solidFill>
                            <a:schemeClr val="bg1"/>
                          </a:solidFill>
                        </a:rPr>
                        <a:t>XLNet-Base</a:t>
                      </a:r>
                      <a:r>
                        <a:rPr lang="en-US" altLang="en-US" dirty="0">
                          <a:solidFill>
                            <a:schemeClr val="bg1"/>
                          </a:solidFill>
                        </a:rPr>
                        <a:t> + WS + Multi-Answer</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en-US" dirty="0">
                          <a:solidFill>
                            <a:schemeClr val="bg1"/>
                          </a:solidFill>
                        </a:rPr>
                        <a:t>0.707</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r>
              <a:tr h="50995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solidFill>
                            <a:schemeClr val="bg1"/>
                          </a:solidFill>
                        </a:rPr>
                        <a:t>XLNet-Base + WS + Multi-Answer + Multi-Task</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bg1"/>
                          </a:solidFill>
                        </a:rPr>
                        <a:t>0.720</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r>
              <a:tr h="50995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bg1"/>
                          </a:solidFill>
                        </a:rPr>
                        <a:t>模型集成：</a:t>
                      </a:r>
                      <a:r>
                        <a:rPr lang="en-US" altLang="zh-CN" dirty="0">
                          <a:solidFill>
                            <a:schemeClr val="bg1"/>
                          </a:solidFill>
                        </a:rPr>
                        <a:t>XLNet-Base</a:t>
                      </a:r>
                      <a:r>
                        <a:rPr lang="zh-CN" altLang="en-US" dirty="0">
                          <a:solidFill>
                            <a:schemeClr val="bg1"/>
                          </a:solidFill>
                        </a:rPr>
                        <a:t>、</a:t>
                      </a:r>
                      <a:r>
                        <a:rPr lang="en-US" altLang="zh-CN" dirty="0">
                          <a:solidFill>
                            <a:schemeClr val="bg1"/>
                          </a:solidFill>
                        </a:rPr>
                        <a:t>XLNet-Mid</a:t>
                      </a:r>
                      <a:r>
                        <a:rPr lang="zh-CN" altLang="en-US" dirty="0">
                          <a:solidFill>
                            <a:schemeClr val="bg1"/>
                          </a:solidFill>
                        </a:rPr>
                        <a:t>、</a:t>
                      </a:r>
                      <a:r>
                        <a:rPr lang="en-US" altLang="zh-CN" dirty="0">
                          <a:solidFill>
                            <a:schemeClr val="bg1"/>
                          </a:solidFill>
                        </a:rPr>
                        <a:t>ALBERT</a:t>
                      </a:r>
                      <a:endParaRPr lang="zh-CN" altLang="en-US" dirty="0">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c>
                  <a:txBody>
                    <a:bodyPr/>
                    <a:lstStyle/>
                    <a:p>
                      <a:pPr algn="ctr"/>
                      <a:r>
                        <a:rPr lang="en-US" altLang="zh-CN" dirty="0">
                          <a:solidFill>
                            <a:schemeClr val="accent4">
                              <a:lumMod val="60000"/>
                              <a:lumOff val="40000"/>
                            </a:schemeClr>
                          </a:solidFill>
                        </a:rPr>
                        <a:t>0.744</a:t>
                      </a:r>
                      <a:endParaRPr lang="zh-CN" altLang="en-US" dirty="0">
                        <a:solidFill>
                          <a:schemeClr val="accent4">
                            <a:lumMod val="60000"/>
                            <a:lumOff val="4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alpha val="0"/>
                      </a:schemeClr>
                    </a:solidFill>
                  </a:tcPr>
                </a:tc>
              </a:tr>
            </a:tbl>
          </a:graphicData>
        </a:graphic>
      </p:graphicFrame>
      <p:sp>
        <p:nvSpPr>
          <p:cNvPr id="7" name="文本框 6"/>
          <p:cNvSpPr txBox="1"/>
          <p:nvPr/>
        </p:nvSpPr>
        <p:spPr>
          <a:xfrm>
            <a:off x="1195753" y="5940379"/>
            <a:ext cx="3663349" cy="369332"/>
          </a:xfrm>
          <a:prstGeom prst="rect">
            <a:avLst/>
          </a:prstGeom>
          <a:noFill/>
        </p:spPr>
        <p:txBody>
          <a:bodyPr wrap="square" rtlCol="0">
            <a:spAutoFit/>
          </a:bodyPr>
          <a:lstStyle/>
          <a:p>
            <a:r>
              <a:rPr lang="zh-CN" altLang="en-US" dirty="0">
                <a:solidFill>
                  <a:schemeClr val="bg1"/>
                </a:solidFill>
              </a:rPr>
              <a:t>注：</a:t>
            </a:r>
            <a:r>
              <a:rPr lang="en-US" altLang="zh-CN" dirty="0">
                <a:solidFill>
                  <a:schemeClr val="bg1"/>
                </a:solidFill>
              </a:rPr>
              <a:t>WS</a:t>
            </a:r>
            <a:r>
              <a:rPr lang="zh-CN" altLang="en-US" dirty="0">
                <a:solidFill>
                  <a:schemeClr val="bg1"/>
                </a:solidFill>
              </a:rPr>
              <a:t>：</a:t>
            </a:r>
            <a:r>
              <a:rPr lang="en-US" altLang="zh-CN" dirty="0">
                <a:solidFill>
                  <a:schemeClr val="bg1"/>
                </a:solidFill>
              </a:rPr>
              <a:t>Weighted Sampling</a:t>
            </a:r>
            <a:endParaRPr lang="zh-CN" altLang="zh-CN"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7656000" y="683120"/>
            <a:ext cx="4536000" cy="0"/>
          </a:xfrm>
          <a:prstGeom prst="line">
            <a:avLst/>
          </a:prstGeom>
          <a:ln w="28575">
            <a:solidFill>
              <a:schemeClr val="accent4">
                <a:lumMod val="20000"/>
                <a:lumOff val="8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0" y="683120"/>
            <a:ext cx="4536000" cy="0"/>
          </a:xfrm>
          <a:prstGeom prst="line">
            <a:avLst/>
          </a:prstGeom>
          <a:ln w="28575">
            <a:solidFill>
              <a:schemeClr val="accent4">
                <a:lumMod val="20000"/>
                <a:lumOff val="80000"/>
              </a:schemeClr>
            </a:solidFill>
            <a:tailEnd type="oval"/>
          </a:ln>
        </p:spPr>
        <p:style>
          <a:lnRef idx="1">
            <a:schemeClr val="accent1"/>
          </a:lnRef>
          <a:fillRef idx="0">
            <a:schemeClr val="accent1"/>
          </a:fillRef>
          <a:effectRef idx="0">
            <a:schemeClr val="accent1"/>
          </a:effectRef>
          <a:fontRef idx="minor">
            <a:schemeClr val="tx1"/>
          </a:fontRef>
        </p:style>
      </p:cxnSp>
      <p:sp>
        <p:nvSpPr>
          <p:cNvPr id="6" name="标题 1"/>
          <p:cNvSpPr txBox="1"/>
          <p:nvPr/>
        </p:nvSpPr>
        <p:spPr>
          <a:xfrm>
            <a:off x="5030988" y="359120"/>
            <a:ext cx="2130023" cy="648000"/>
          </a:xfr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r>
              <a:rPr lang="zh-CN" altLang="en-US" sz="3600" dirty="0">
                <a:solidFill>
                  <a:srgbClr val="FED7A0"/>
                </a:solidFill>
                <a:latin typeface="+mn-lt"/>
                <a:ea typeface="+mn-ea"/>
                <a:cs typeface="+mn-cs"/>
              </a:rPr>
              <a:t>整体架构</a:t>
            </a:r>
            <a:endParaRPr lang="zh-CN" altLang="en-US" sz="3600" dirty="0">
              <a:solidFill>
                <a:srgbClr val="FED7A0"/>
              </a:solidFill>
              <a:latin typeface="+mn-lt"/>
              <a:ea typeface="+mn-ea"/>
              <a:cs typeface="+mn-cs"/>
            </a:endParaRPr>
          </a:p>
        </p:txBody>
      </p:sp>
      <p:grpSp>
        <p:nvGrpSpPr>
          <p:cNvPr id="72" name="组合 71"/>
          <p:cNvGrpSpPr/>
          <p:nvPr/>
        </p:nvGrpSpPr>
        <p:grpSpPr>
          <a:xfrm>
            <a:off x="426691" y="1341112"/>
            <a:ext cx="11490717" cy="3867261"/>
            <a:chOff x="375216" y="339117"/>
            <a:chExt cx="11490717" cy="3867261"/>
          </a:xfrm>
        </p:grpSpPr>
        <p:grpSp>
          <p:nvGrpSpPr>
            <p:cNvPr id="8" name="组合 7"/>
            <p:cNvGrpSpPr/>
            <p:nvPr/>
          </p:nvGrpSpPr>
          <p:grpSpPr>
            <a:xfrm>
              <a:off x="450555" y="729735"/>
              <a:ext cx="1218169" cy="1033394"/>
              <a:chOff x="486065" y="827390"/>
              <a:chExt cx="1218169" cy="1033394"/>
            </a:xfrm>
          </p:grpSpPr>
          <p:sp>
            <p:nvSpPr>
              <p:cNvPr id="9" name="矩形 8"/>
              <p:cNvSpPr/>
              <p:nvPr/>
            </p:nvSpPr>
            <p:spPr>
              <a:xfrm>
                <a:off x="1073920" y="887771"/>
                <a:ext cx="630314" cy="39061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FED7A0"/>
                    </a:solidFill>
                  </a:rPr>
                  <a:t>。</a:t>
                </a:r>
                <a:endParaRPr lang="zh-CN" altLang="en-US">
                  <a:solidFill>
                    <a:srgbClr val="FED7A0"/>
                  </a:solidFill>
                </a:endParaRPr>
              </a:p>
            </p:txBody>
          </p:sp>
          <p:sp>
            <p:nvSpPr>
              <p:cNvPr id="10" name="矩形 9"/>
              <p:cNvSpPr/>
              <p:nvPr/>
            </p:nvSpPr>
            <p:spPr>
              <a:xfrm>
                <a:off x="743508" y="1225120"/>
                <a:ext cx="630314" cy="39061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sp>
            <p:nvSpPr>
              <p:cNvPr id="11" name="矩形 10"/>
              <p:cNvSpPr/>
              <p:nvPr/>
            </p:nvSpPr>
            <p:spPr>
              <a:xfrm>
                <a:off x="651527" y="1296144"/>
                <a:ext cx="630314" cy="39061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sp>
            <p:nvSpPr>
              <p:cNvPr id="12" name="文本框 11"/>
              <p:cNvSpPr txBox="1"/>
              <p:nvPr/>
            </p:nvSpPr>
            <p:spPr>
              <a:xfrm>
                <a:off x="1237628" y="879750"/>
                <a:ext cx="248786" cy="369332"/>
              </a:xfrm>
              <a:prstGeom prst="rect">
                <a:avLst/>
              </a:prstGeom>
              <a:noFill/>
            </p:spPr>
            <p:txBody>
              <a:bodyPr wrap="none" rtlCol="0">
                <a:spAutoFit/>
              </a:bodyPr>
              <a:lstStyle/>
              <a:p>
                <a:r>
                  <a:rPr lang="en-US" altLang="zh-CN">
                    <a:solidFill>
                      <a:srgbClr val="FED7A0"/>
                    </a:solidFill>
                  </a:rPr>
                  <a:t>.</a:t>
                </a:r>
                <a:endParaRPr lang="zh-CN" altLang="en-US">
                  <a:solidFill>
                    <a:srgbClr val="FED7A0"/>
                  </a:solidFill>
                </a:endParaRPr>
              </a:p>
            </p:txBody>
          </p:sp>
          <p:sp>
            <p:nvSpPr>
              <p:cNvPr id="13" name="文本框 12"/>
              <p:cNvSpPr txBox="1"/>
              <p:nvPr/>
            </p:nvSpPr>
            <p:spPr>
              <a:xfrm>
                <a:off x="1199110" y="925045"/>
                <a:ext cx="248786" cy="369332"/>
              </a:xfrm>
              <a:prstGeom prst="rect">
                <a:avLst/>
              </a:prstGeom>
              <a:noFill/>
            </p:spPr>
            <p:txBody>
              <a:bodyPr wrap="none" rtlCol="0">
                <a:spAutoFit/>
              </a:bodyPr>
              <a:lstStyle/>
              <a:p>
                <a:r>
                  <a:rPr lang="en-US" altLang="zh-CN">
                    <a:solidFill>
                      <a:srgbClr val="FED7A0"/>
                    </a:solidFill>
                  </a:rPr>
                  <a:t>.</a:t>
                </a:r>
                <a:endParaRPr lang="zh-CN" altLang="en-US">
                  <a:solidFill>
                    <a:srgbClr val="FED7A0"/>
                  </a:solidFill>
                </a:endParaRPr>
              </a:p>
            </p:txBody>
          </p:sp>
          <p:sp>
            <p:nvSpPr>
              <p:cNvPr id="14" name="文本框 13"/>
              <p:cNvSpPr txBox="1"/>
              <p:nvPr/>
            </p:nvSpPr>
            <p:spPr>
              <a:xfrm>
                <a:off x="1279619" y="827390"/>
                <a:ext cx="248786" cy="369332"/>
              </a:xfrm>
              <a:prstGeom prst="rect">
                <a:avLst/>
              </a:prstGeom>
              <a:noFill/>
            </p:spPr>
            <p:txBody>
              <a:bodyPr wrap="none" rtlCol="0">
                <a:spAutoFit/>
              </a:bodyPr>
              <a:lstStyle/>
              <a:p>
                <a:r>
                  <a:rPr lang="en-US" altLang="zh-CN">
                    <a:solidFill>
                      <a:srgbClr val="FED7A0"/>
                    </a:solidFill>
                  </a:rPr>
                  <a:t>.</a:t>
                </a:r>
                <a:endParaRPr lang="zh-CN" altLang="en-US">
                  <a:solidFill>
                    <a:srgbClr val="FED7A0"/>
                  </a:solidFill>
                </a:endParaRPr>
              </a:p>
            </p:txBody>
          </p:sp>
          <p:sp>
            <p:nvSpPr>
              <p:cNvPr id="15" name="矩形 14"/>
              <p:cNvSpPr/>
              <p:nvPr/>
            </p:nvSpPr>
            <p:spPr>
              <a:xfrm>
                <a:off x="568796" y="1383155"/>
                <a:ext cx="630314" cy="39061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sp>
            <p:nvSpPr>
              <p:cNvPr id="16" name="矩形 15"/>
              <p:cNvSpPr/>
              <p:nvPr/>
            </p:nvSpPr>
            <p:spPr>
              <a:xfrm>
                <a:off x="486065" y="1470166"/>
                <a:ext cx="630314" cy="39061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grpSp>
        <p:sp>
          <p:nvSpPr>
            <p:cNvPr id="17" name="矩形 16"/>
            <p:cNvSpPr/>
            <p:nvPr/>
          </p:nvSpPr>
          <p:spPr>
            <a:xfrm>
              <a:off x="375216" y="2290438"/>
              <a:ext cx="868893" cy="390619"/>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Consolas" panose="020B0609020204030204" pitchFamily="49" charset="0"/>
                  <a:cs typeface="Calibri" panose="020F0502020204030204" pitchFamily="34" charset="0"/>
                </a:rPr>
                <a:t>question</a:t>
              </a:r>
              <a:endParaRPr lang="zh-CN" altLang="en-US" sz="1200">
                <a:solidFill>
                  <a:schemeClr val="tx1"/>
                </a:solidFill>
                <a:latin typeface="Consolas" panose="020B0609020204030204" pitchFamily="49" charset="0"/>
                <a:cs typeface="Calibri" panose="020F0502020204030204" pitchFamily="34" charset="0"/>
              </a:endParaRPr>
            </a:p>
          </p:txBody>
        </p:sp>
        <p:sp>
          <p:nvSpPr>
            <p:cNvPr id="18" name="文本框 17"/>
            <p:cNvSpPr txBox="1"/>
            <p:nvPr/>
          </p:nvSpPr>
          <p:spPr>
            <a:xfrm>
              <a:off x="375216" y="469584"/>
              <a:ext cx="949299" cy="276999"/>
            </a:xfrm>
            <a:prstGeom prst="rect">
              <a:avLst/>
            </a:prstGeom>
            <a:noFill/>
          </p:spPr>
          <p:txBody>
            <a:bodyPr wrap="none" rtlCol="0">
              <a:spAutoFit/>
            </a:bodyPr>
            <a:lstStyle/>
            <a:p>
              <a:r>
                <a:rPr lang="en-US" altLang="zh-CN" sz="1200">
                  <a:solidFill>
                    <a:srgbClr val="FED7A0"/>
                  </a:solidFill>
                  <a:latin typeface="Consolas" panose="020B0609020204030204" pitchFamily="49" charset="0"/>
                  <a:cs typeface="Calibri" panose="020F0502020204030204" pitchFamily="34" charset="0"/>
                </a:rPr>
                <a:t>documents</a:t>
              </a:r>
              <a:endParaRPr lang="zh-CN" altLang="en-US" sz="1200">
                <a:solidFill>
                  <a:srgbClr val="FED7A0"/>
                </a:solidFill>
                <a:latin typeface="Consolas" panose="020B0609020204030204" pitchFamily="49" charset="0"/>
                <a:cs typeface="Calibri" panose="020F0502020204030204" pitchFamily="34" charset="0"/>
              </a:endParaRPr>
            </a:p>
          </p:txBody>
        </p:sp>
        <p:cxnSp>
          <p:nvCxnSpPr>
            <p:cNvPr id="19" name="连接符: 肘形 18"/>
            <p:cNvCxnSpPr/>
            <p:nvPr/>
          </p:nvCxnSpPr>
          <p:spPr>
            <a:xfrm>
              <a:off x="1430293" y="1359218"/>
              <a:ext cx="680092" cy="29942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1338312" y="2503503"/>
              <a:ext cx="4283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1766656" y="1658644"/>
              <a:ext cx="0" cy="844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3098305" y="1127465"/>
              <a:ext cx="408375" cy="508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3539966" y="339117"/>
              <a:ext cx="1218169" cy="1033394"/>
              <a:chOff x="486065" y="827390"/>
              <a:chExt cx="1218169" cy="1033394"/>
            </a:xfrm>
          </p:grpSpPr>
          <p:sp>
            <p:nvSpPr>
              <p:cNvPr id="25" name="矩形 24"/>
              <p:cNvSpPr/>
              <p:nvPr/>
            </p:nvSpPr>
            <p:spPr>
              <a:xfrm>
                <a:off x="1073920" y="887771"/>
                <a:ext cx="630314" cy="39061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FED7A0"/>
                    </a:solidFill>
                  </a:rPr>
                  <a:t>。</a:t>
                </a:r>
                <a:endParaRPr lang="zh-CN" altLang="en-US">
                  <a:solidFill>
                    <a:srgbClr val="FED7A0"/>
                  </a:solidFill>
                </a:endParaRPr>
              </a:p>
            </p:txBody>
          </p:sp>
          <p:sp>
            <p:nvSpPr>
              <p:cNvPr id="26" name="矩形 25"/>
              <p:cNvSpPr/>
              <p:nvPr/>
            </p:nvSpPr>
            <p:spPr>
              <a:xfrm>
                <a:off x="743508" y="1225120"/>
                <a:ext cx="630314" cy="39061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sp>
            <p:nvSpPr>
              <p:cNvPr id="27" name="矩形 26"/>
              <p:cNvSpPr/>
              <p:nvPr/>
            </p:nvSpPr>
            <p:spPr>
              <a:xfrm>
                <a:off x="651527" y="1296144"/>
                <a:ext cx="630314" cy="39061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sp>
            <p:nvSpPr>
              <p:cNvPr id="28" name="文本框 27"/>
              <p:cNvSpPr txBox="1"/>
              <p:nvPr/>
            </p:nvSpPr>
            <p:spPr>
              <a:xfrm>
                <a:off x="1237628" y="879750"/>
                <a:ext cx="248786" cy="369332"/>
              </a:xfrm>
              <a:prstGeom prst="rect">
                <a:avLst/>
              </a:prstGeom>
              <a:noFill/>
            </p:spPr>
            <p:txBody>
              <a:bodyPr wrap="none" rtlCol="0">
                <a:spAutoFit/>
              </a:bodyPr>
              <a:lstStyle/>
              <a:p>
                <a:r>
                  <a:rPr lang="en-US" altLang="zh-CN">
                    <a:solidFill>
                      <a:srgbClr val="FED7A0"/>
                    </a:solidFill>
                  </a:rPr>
                  <a:t>.</a:t>
                </a:r>
                <a:endParaRPr lang="zh-CN" altLang="en-US">
                  <a:solidFill>
                    <a:srgbClr val="FED7A0"/>
                  </a:solidFill>
                </a:endParaRPr>
              </a:p>
            </p:txBody>
          </p:sp>
          <p:sp>
            <p:nvSpPr>
              <p:cNvPr id="29" name="文本框 28"/>
              <p:cNvSpPr txBox="1"/>
              <p:nvPr/>
            </p:nvSpPr>
            <p:spPr>
              <a:xfrm>
                <a:off x="1199110" y="925045"/>
                <a:ext cx="248786" cy="369332"/>
              </a:xfrm>
              <a:prstGeom prst="rect">
                <a:avLst/>
              </a:prstGeom>
              <a:noFill/>
            </p:spPr>
            <p:txBody>
              <a:bodyPr wrap="none" rtlCol="0">
                <a:spAutoFit/>
              </a:bodyPr>
              <a:lstStyle/>
              <a:p>
                <a:r>
                  <a:rPr lang="en-US" altLang="zh-CN">
                    <a:solidFill>
                      <a:srgbClr val="FED7A0"/>
                    </a:solidFill>
                  </a:rPr>
                  <a:t>.</a:t>
                </a:r>
                <a:endParaRPr lang="zh-CN" altLang="en-US">
                  <a:solidFill>
                    <a:srgbClr val="FED7A0"/>
                  </a:solidFill>
                </a:endParaRPr>
              </a:p>
            </p:txBody>
          </p:sp>
          <p:sp>
            <p:nvSpPr>
              <p:cNvPr id="30" name="文本框 29"/>
              <p:cNvSpPr txBox="1"/>
              <p:nvPr/>
            </p:nvSpPr>
            <p:spPr>
              <a:xfrm>
                <a:off x="1279619" y="827390"/>
                <a:ext cx="248786" cy="369332"/>
              </a:xfrm>
              <a:prstGeom prst="rect">
                <a:avLst/>
              </a:prstGeom>
              <a:noFill/>
            </p:spPr>
            <p:txBody>
              <a:bodyPr wrap="none" rtlCol="0">
                <a:spAutoFit/>
              </a:bodyPr>
              <a:lstStyle/>
              <a:p>
                <a:r>
                  <a:rPr lang="en-US" altLang="zh-CN">
                    <a:solidFill>
                      <a:srgbClr val="FED7A0"/>
                    </a:solidFill>
                  </a:rPr>
                  <a:t>.</a:t>
                </a:r>
                <a:endParaRPr lang="zh-CN" altLang="en-US">
                  <a:solidFill>
                    <a:srgbClr val="FED7A0"/>
                  </a:solidFill>
                </a:endParaRPr>
              </a:p>
            </p:txBody>
          </p:sp>
          <p:sp>
            <p:nvSpPr>
              <p:cNvPr id="31" name="矩形 30"/>
              <p:cNvSpPr/>
              <p:nvPr/>
            </p:nvSpPr>
            <p:spPr>
              <a:xfrm>
                <a:off x="568796" y="1383155"/>
                <a:ext cx="630314" cy="39061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sp>
            <p:nvSpPr>
              <p:cNvPr id="32" name="矩形 31"/>
              <p:cNvSpPr/>
              <p:nvPr/>
            </p:nvSpPr>
            <p:spPr>
              <a:xfrm>
                <a:off x="486065" y="1470166"/>
                <a:ext cx="630314" cy="39061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grpSp>
        <p:sp>
          <p:nvSpPr>
            <p:cNvPr id="33" name="文本框 32"/>
            <p:cNvSpPr txBox="1"/>
            <p:nvPr/>
          </p:nvSpPr>
          <p:spPr>
            <a:xfrm>
              <a:off x="2462218" y="459847"/>
              <a:ext cx="1713931" cy="461665"/>
            </a:xfrm>
            <a:prstGeom prst="rect">
              <a:avLst/>
            </a:prstGeom>
            <a:noFill/>
          </p:spPr>
          <p:txBody>
            <a:bodyPr wrap="none" rtlCol="0">
              <a:spAutoFit/>
            </a:bodyPr>
            <a:lstStyle/>
            <a:p>
              <a:pPr algn="ctr"/>
              <a:r>
                <a:rPr lang="en-US" altLang="zh-CN" sz="1200" dirty="0">
                  <a:solidFill>
                    <a:srgbClr val="FED7A0"/>
                  </a:solidFill>
                  <a:latin typeface="Consolas" panose="020B0609020204030204" pitchFamily="49" charset="0"/>
                </a:rPr>
                <a:t>recalled documents</a:t>
              </a:r>
              <a:endParaRPr lang="en-US" altLang="zh-CN" sz="1200" dirty="0">
                <a:solidFill>
                  <a:srgbClr val="FED7A0"/>
                </a:solidFill>
                <a:latin typeface="Consolas" panose="020B0609020204030204" pitchFamily="49" charset="0"/>
              </a:endParaRPr>
            </a:p>
            <a:p>
              <a:pPr algn="ctr"/>
              <a:r>
                <a:rPr lang="en-US" altLang="zh-CN" sz="1200" dirty="0">
                  <a:solidFill>
                    <a:srgbClr val="FED7A0"/>
                  </a:solidFill>
                  <a:latin typeface="Consolas" panose="020B0609020204030204" pitchFamily="49" charset="0"/>
                </a:rPr>
                <a:t>(top </a:t>
              </a:r>
              <a:r>
                <a:rPr lang="en-US" altLang="zh-CN" sz="1200" dirty="0" smtClean="0">
                  <a:solidFill>
                    <a:srgbClr val="FED7A0"/>
                  </a:solidFill>
                  <a:latin typeface="Consolas" panose="020B0609020204030204" pitchFamily="49" charset="0"/>
                </a:rPr>
                <a:t>60</a:t>
              </a:r>
              <a:r>
                <a:rPr lang="en-US" altLang="zh-CN" sz="1200" dirty="0">
                  <a:solidFill>
                    <a:srgbClr val="FED7A0"/>
                  </a:solidFill>
                  <a:latin typeface="Consolas" panose="020B0609020204030204" pitchFamily="49" charset="0"/>
                </a:rPr>
                <a:t>)</a:t>
              </a:r>
              <a:endParaRPr lang="zh-CN" altLang="en-US" sz="1200" dirty="0">
                <a:solidFill>
                  <a:srgbClr val="FED7A0"/>
                </a:solidFill>
                <a:latin typeface="Consolas" panose="020B0609020204030204" pitchFamily="49" charset="0"/>
              </a:endParaRPr>
            </a:p>
          </p:txBody>
        </p:sp>
        <p:sp>
          <p:nvSpPr>
            <p:cNvPr id="34" name="矩形 33"/>
            <p:cNvSpPr/>
            <p:nvPr/>
          </p:nvSpPr>
          <p:spPr>
            <a:xfrm>
              <a:off x="4966275" y="1600275"/>
              <a:ext cx="1129725" cy="51161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BERT</a:t>
              </a:r>
              <a:endParaRPr lang="zh-CN" altLang="en-US" dirty="0">
                <a:solidFill>
                  <a:schemeClr val="tx1"/>
                </a:solidFill>
              </a:endParaRPr>
            </a:p>
          </p:txBody>
        </p:sp>
        <p:grpSp>
          <p:nvGrpSpPr>
            <p:cNvPr id="35" name="组合 34"/>
            <p:cNvGrpSpPr/>
            <p:nvPr/>
          </p:nvGrpSpPr>
          <p:grpSpPr>
            <a:xfrm>
              <a:off x="6086754" y="1133682"/>
              <a:ext cx="561833" cy="1865646"/>
              <a:chOff x="6086754" y="1133682"/>
              <a:chExt cx="561833" cy="1865646"/>
            </a:xfrm>
          </p:grpSpPr>
          <p:sp>
            <p:nvSpPr>
              <p:cNvPr id="36" name="流程图: 接点 35"/>
              <p:cNvSpPr/>
              <p:nvPr/>
            </p:nvSpPr>
            <p:spPr>
              <a:xfrm>
                <a:off x="6427782" y="1133682"/>
                <a:ext cx="180000" cy="180000"/>
              </a:xfrm>
              <a:prstGeom prst="flowChartConnector">
                <a:avLst/>
              </a:prstGeom>
              <a:solidFill>
                <a:srgbClr val="4A090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sp>
            <p:nvSpPr>
              <p:cNvPr id="37" name="流程图: 接点 36"/>
              <p:cNvSpPr/>
              <p:nvPr/>
            </p:nvSpPr>
            <p:spPr>
              <a:xfrm>
                <a:off x="6427782" y="1420275"/>
                <a:ext cx="180000" cy="180000"/>
              </a:xfrm>
              <a:prstGeom prst="flowChartConnector">
                <a:avLst/>
              </a:prstGeom>
              <a:solidFill>
                <a:srgbClr val="6D0D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sp>
            <p:nvSpPr>
              <p:cNvPr id="38" name="流程图: 接点 37"/>
              <p:cNvSpPr/>
              <p:nvPr/>
            </p:nvSpPr>
            <p:spPr>
              <a:xfrm>
                <a:off x="6427782" y="1711539"/>
                <a:ext cx="180000" cy="180000"/>
              </a:xfrm>
              <a:prstGeom prst="flowChartConnector">
                <a:avLst/>
              </a:prstGeom>
              <a:solidFill>
                <a:srgbClr val="6D0D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sp>
            <p:nvSpPr>
              <p:cNvPr id="39" name="流程图: 接点 38"/>
              <p:cNvSpPr/>
              <p:nvPr/>
            </p:nvSpPr>
            <p:spPr>
              <a:xfrm>
                <a:off x="6427782" y="2413503"/>
                <a:ext cx="180000" cy="180000"/>
              </a:xfrm>
              <a:prstGeom prst="flowChartConnector">
                <a:avLst/>
              </a:prstGeom>
              <a:solidFill>
                <a:srgbClr val="6D0D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sp>
            <p:nvSpPr>
              <p:cNvPr id="40" name="文本框 39"/>
              <p:cNvSpPr txBox="1"/>
              <p:nvPr/>
            </p:nvSpPr>
            <p:spPr>
              <a:xfrm>
                <a:off x="6399801" y="1767172"/>
                <a:ext cx="248786" cy="646331"/>
              </a:xfrm>
              <a:prstGeom prst="rect">
                <a:avLst/>
              </a:prstGeom>
              <a:noFill/>
            </p:spPr>
            <p:txBody>
              <a:bodyPr wrap="none" rtlCol="0">
                <a:spAutoFit/>
              </a:bodyPr>
              <a:lstStyle/>
              <a:p>
                <a:r>
                  <a:rPr lang="en-US" altLang="zh-CN">
                    <a:solidFill>
                      <a:srgbClr val="FED7A0"/>
                    </a:solidFill>
                  </a:rPr>
                  <a:t>.</a:t>
                </a:r>
                <a:endParaRPr lang="en-US" altLang="zh-CN">
                  <a:solidFill>
                    <a:srgbClr val="FED7A0"/>
                  </a:solidFill>
                </a:endParaRPr>
              </a:p>
              <a:p>
                <a:r>
                  <a:rPr lang="en-US" altLang="zh-CN">
                    <a:solidFill>
                      <a:srgbClr val="FED7A0"/>
                    </a:solidFill>
                  </a:rPr>
                  <a:t>.</a:t>
                </a:r>
                <a:endParaRPr lang="zh-CN" altLang="en-US">
                  <a:solidFill>
                    <a:srgbClr val="FED7A0"/>
                  </a:solidFill>
                </a:endParaRPr>
              </a:p>
            </p:txBody>
          </p:sp>
          <p:sp>
            <p:nvSpPr>
              <p:cNvPr id="41" name="文本框 40"/>
              <p:cNvSpPr txBox="1"/>
              <p:nvPr/>
            </p:nvSpPr>
            <p:spPr>
              <a:xfrm>
                <a:off x="6399801" y="1913265"/>
                <a:ext cx="248786" cy="369332"/>
              </a:xfrm>
              <a:prstGeom prst="rect">
                <a:avLst/>
              </a:prstGeom>
              <a:noFill/>
            </p:spPr>
            <p:txBody>
              <a:bodyPr wrap="none" rtlCol="0">
                <a:spAutoFit/>
              </a:bodyPr>
              <a:lstStyle/>
              <a:p>
                <a:r>
                  <a:rPr lang="en-US" altLang="zh-CN">
                    <a:solidFill>
                      <a:srgbClr val="FED7A0"/>
                    </a:solidFill>
                  </a:rPr>
                  <a:t>.</a:t>
                </a:r>
                <a:endParaRPr lang="zh-CN" altLang="en-US">
                  <a:solidFill>
                    <a:srgbClr val="FED7A0"/>
                  </a:solidFill>
                </a:endParaRPr>
              </a:p>
            </p:txBody>
          </p:sp>
          <p:cxnSp>
            <p:nvCxnSpPr>
              <p:cNvPr id="42" name="直接连接符 41"/>
              <p:cNvCxnSpPr>
                <a:stCxn id="36" idx="1"/>
              </p:cNvCxnSpPr>
              <p:nvPr/>
            </p:nvCxnSpPr>
            <p:spPr>
              <a:xfrm flipH="1">
                <a:off x="6086754" y="1160042"/>
                <a:ext cx="367388" cy="440233"/>
              </a:xfrm>
              <a:prstGeom prst="line">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9" idx="3"/>
              </p:cNvCxnSpPr>
              <p:nvPr/>
            </p:nvCxnSpPr>
            <p:spPr>
              <a:xfrm flipH="1" flipV="1">
                <a:off x="6096002" y="2109357"/>
                <a:ext cx="358140" cy="457786"/>
              </a:xfrm>
              <a:prstGeom prst="line">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45" idx="1"/>
              </p:cNvCxnSpPr>
              <p:nvPr/>
            </p:nvCxnSpPr>
            <p:spPr>
              <a:xfrm flipH="1" flipV="1">
                <a:off x="6096002" y="1583728"/>
                <a:ext cx="358140" cy="1261960"/>
              </a:xfrm>
              <a:prstGeom prst="line">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45" name="流程图: 接点 44"/>
              <p:cNvSpPr/>
              <p:nvPr/>
            </p:nvSpPr>
            <p:spPr>
              <a:xfrm>
                <a:off x="6427782" y="2819328"/>
                <a:ext cx="180000" cy="180000"/>
              </a:xfrm>
              <a:prstGeom prst="flowChartConnector">
                <a:avLst/>
              </a:prstGeom>
              <a:solidFill>
                <a:srgbClr val="632B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cxnSp>
            <p:nvCxnSpPr>
              <p:cNvPr id="46" name="直接连接符 45"/>
              <p:cNvCxnSpPr>
                <a:stCxn id="45" idx="1"/>
              </p:cNvCxnSpPr>
              <p:nvPr/>
            </p:nvCxnSpPr>
            <p:spPr>
              <a:xfrm flipH="1" flipV="1">
                <a:off x="6106910" y="2120514"/>
                <a:ext cx="347232" cy="725174"/>
              </a:xfrm>
              <a:prstGeom prst="line">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47" name="组合 46"/>
            <p:cNvGrpSpPr/>
            <p:nvPr/>
          </p:nvGrpSpPr>
          <p:grpSpPr>
            <a:xfrm>
              <a:off x="6678982" y="1142774"/>
              <a:ext cx="1495390" cy="1451288"/>
              <a:chOff x="6678982" y="1142774"/>
              <a:chExt cx="1495390" cy="1451288"/>
            </a:xfrm>
          </p:grpSpPr>
          <p:grpSp>
            <p:nvGrpSpPr>
              <p:cNvPr id="48" name="组合 47"/>
              <p:cNvGrpSpPr/>
              <p:nvPr/>
            </p:nvGrpSpPr>
            <p:grpSpPr>
              <a:xfrm>
                <a:off x="6705170" y="1142774"/>
                <a:ext cx="182638" cy="1451288"/>
                <a:chOff x="6705170" y="1142774"/>
                <a:chExt cx="182638" cy="1451288"/>
              </a:xfrm>
            </p:grpSpPr>
            <p:sp>
              <p:nvSpPr>
                <p:cNvPr id="51" name="流程图: 接点 50"/>
                <p:cNvSpPr/>
                <p:nvPr/>
              </p:nvSpPr>
              <p:spPr>
                <a:xfrm>
                  <a:off x="6705170" y="1142774"/>
                  <a:ext cx="180000" cy="180000"/>
                </a:xfrm>
                <a:prstGeom prst="flowChartConnector">
                  <a:avLst/>
                </a:prstGeom>
                <a:solidFill>
                  <a:srgbClr val="4A090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sp>
              <p:nvSpPr>
                <p:cNvPr id="52" name="流程图: 接点 51"/>
                <p:cNvSpPr/>
                <p:nvPr/>
              </p:nvSpPr>
              <p:spPr>
                <a:xfrm>
                  <a:off x="6705170" y="1427757"/>
                  <a:ext cx="180000" cy="180000"/>
                </a:xfrm>
                <a:prstGeom prst="flowChartConnector">
                  <a:avLst/>
                </a:prstGeom>
                <a:solidFill>
                  <a:srgbClr val="6D0D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sp>
              <p:nvSpPr>
                <p:cNvPr id="53" name="流程图: 接点 52"/>
                <p:cNvSpPr/>
                <p:nvPr/>
              </p:nvSpPr>
              <p:spPr>
                <a:xfrm>
                  <a:off x="6705170" y="1707385"/>
                  <a:ext cx="180000" cy="180000"/>
                </a:xfrm>
                <a:prstGeom prst="flowChartConnector">
                  <a:avLst/>
                </a:prstGeom>
                <a:solidFill>
                  <a:srgbClr val="6D0D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sp>
              <p:nvSpPr>
                <p:cNvPr id="54" name="流程图: 接点 53"/>
                <p:cNvSpPr/>
                <p:nvPr/>
              </p:nvSpPr>
              <p:spPr>
                <a:xfrm>
                  <a:off x="6707808" y="2414062"/>
                  <a:ext cx="180000" cy="180000"/>
                </a:xfrm>
                <a:prstGeom prst="flowChartConnector">
                  <a:avLst/>
                </a:prstGeom>
                <a:solidFill>
                  <a:srgbClr val="6D0D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ED7A0"/>
                    </a:solidFill>
                  </a:endParaRPr>
                </a:p>
              </p:txBody>
            </p:sp>
          </p:grpSp>
          <p:sp>
            <p:nvSpPr>
              <p:cNvPr id="49" name="文本框 48"/>
              <p:cNvSpPr txBox="1"/>
              <p:nvPr/>
            </p:nvSpPr>
            <p:spPr>
              <a:xfrm>
                <a:off x="6678982" y="1767073"/>
                <a:ext cx="1495390" cy="646331"/>
              </a:xfrm>
              <a:prstGeom prst="rect">
                <a:avLst/>
              </a:prstGeom>
              <a:noFill/>
            </p:spPr>
            <p:txBody>
              <a:bodyPr wrap="square" rtlCol="0">
                <a:spAutoFit/>
              </a:bodyPr>
              <a:lstStyle/>
              <a:p>
                <a:r>
                  <a:rPr lang="en-US" altLang="zh-CN">
                    <a:solidFill>
                      <a:srgbClr val="FED7A0"/>
                    </a:solidFill>
                  </a:rPr>
                  <a:t>.</a:t>
                </a:r>
                <a:endParaRPr lang="en-US" altLang="zh-CN">
                  <a:solidFill>
                    <a:srgbClr val="FED7A0"/>
                  </a:solidFill>
                </a:endParaRPr>
              </a:p>
              <a:p>
                <a:r>
                  <a:rPr lang="en-US" altLang="zh-CN">
                    <a:solidFill>
                      <a:srgbClr val="FED7A0"/>
                    </a:solidFill>
                  </a:rPr>
                  <a:t>.</a:t>
                </a:r>
                <a:endParaRPr lang="zh-CN" altLang="en-US">
                  <a:solidFill>
                    <a:srgbClr val="FED7A0"/>
                  </a:solidFill>
                </a:endParaRPr>
              </a:p>
            </p:txBody>
          </p:sp>
          <p:sp>
            <p:nvSpPr>
              <p:cNvPr id="50" name="文本框 49"/>
              <p:cNvSpPr txBox="1"/>
              <p:nvPr/>
            </p:nvSpPr>
            <p:spPr>
              <a:xfrm>
                <a:off x="6678982" y="1905572"/>
                <a:ext cx="248786" cy="369332"/>
              </a:xfrm>
              <a:prstGeom prst="rect">
                <a:avLst/>
              </a:prstGeom>
              <a:noFill/>
            </p:spPr>
            <p:txBody>
              <a:bodyPr wrap="none" rtlCol="0">
                <a:spAutoFit/>
              </a:bodyPr>
              <a:lstStyle/>
              <a:p>
                <a:r>
                  <a:rPr lang="en-US" altLang="zh-CN">
                    <a:solidFill>
                      <a:srgbClr val="FED7A0"/>
                    </a:solidFill>
                  </a:rPr>
                  <a:t>.</a:t>
                </a:r>
                <a:endParaRPr lang="zh-CN" altLang="en-US">
                  <a:solidFill>
                    <a:srgbClr val="FED7A0"/>
                  </a:solidFill>
                </a:endParaRPr>
              </a:p>
            </p:txBody>
          </p:sp>
        </p:grpSp>
        <p:sp>
          <p:nvSpPr>
            <p:cNvPr id="55" name="文本框 54"/>
            <p:cNvSpPr txBox="1"/>
            <p:nvPr/>
          </p:nvSpPr>
          <p:spPr>
            <a:xfrm>
              <a:off x="6149411" y="820692"/>
              <a:ext cx="609462" cy="276999"/>
            </a:xfrm>
            <a:prstGeom prst="rect">
              <a:avLst/>
            </a:prstGeom>
            <a:noFill/>
          </p:spPr>
          <p:txBody>
            <a:bodyPr wrap="none" rtlCol="0">
              <a:spAutoFit/>
            </a:bodyPr>
            <a:lstStyle/>
            <a:p>
              <a:r>
                <a:rPr lang="en-US" altLang="zh-CN" sz="1200">
                  <a:solidFill>
                    <a:srgbClr val="FED7A0"/>
                  </a:solidFill>
                  <a:latin typeface="Consolas" panose="020B0609020204030204" pitchFamily="49" charset="0"/>
                </a:rPr>
                <a:t>start</a:t>
              </a:r>
              <a:endParaRPr lang="zh-CN" altLang="en-US" sz="1200">
                <a:solidFill>
                  <a:srgbClr val="FED7A0"/>
                </a:solidFill>
                <a:latin typeface="Consolas" panose="020B0609020204030204" pitchFamily="49" charset="0"/>
              </a:endParaRPr>
            </a:p>
          </p:txBody>
        </p:sp>
        <p:sp>
          <p:nvSpPr>
            <p:cNvPr id="56" name="文本框 55"/>
            <p:cNvSpPr txBox="1"/>
            <p:nvPr/>
          </p:nvSpPr>
          <p:spPr>
            <a:xfrm>
              <a:off x="6667001" y="816641"/>
              <a:ext cx="436338" cy="276999"/>
            </a:xfrm>
            <a:prstGeom prst="rect">
              <a:avLst/>
            </a:prstGeom>
            <a:noFill/>
          </p:spPr>
          <p:txBody>
            <a:bodyPr wrap="none" rtlCol="0">
              <a:spAutoFit/>
            </a:bodyPr>
            <a:lstStyle/>
            <a:p>
              <a:r>
                <a:rPr lang="en-US" altLang="zh-CN" sz="1200">
                  <a:solidFill>
                    <a:srgbClr val="FED7A0"/>
                  </a:solidFill>
                  <a:latin typeface="Consolas" panose="020B0609020204030204" pitchFamily="49" charset="0"/>
                </a:rPr>
                <a:t>end</a:t>
              </a:r>
              <a:endParaRPr lang="zh-CN" altLang="en-US" sz="1200">
                <a:solidFill>
                  <a:srgbClr val="FED7A0"/>
                </a:solidFill>
                <a:latin typeface="Consolas" panose="020B0609020204030204" pitchFamily="49" charset="0"/>
              </a:endParaRPr>
            </a:p>
          </p:txBody>
        </p:sp>
        <p:cxnSp>
          <p:nvCxnSpPr>
            <p:cNvPr id="57" name="直接箭头连接符 56"/>
            <p:cNvCxnSpPr>
              <a:stCxn id="51" idx="6"/>
            </p:cNvCxnSpPr>
            <p:nvPr/>
          </p:nvCxnSpPr>
          <p:spPr>
            <a:xfrm flipV="1">
              <a:off x="6885170" y="1151427"/>
              <a:ext cx="409710" cy="8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弧形 57"/>
            <p:cNvSpPr/>
            <p:nvPr/>
          </p:nvSpPr>
          <p:spPr>
            <a:xfrm rot="7433794">
              <a:off x="6308574" y="458657"/>
              <a:ext cx="949697" cy="92916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ED7A0"/>
                </a:solidFill>
              </a:endParaRPr>
            </a:p>
          </p:txBody>
        </p:sp>
        <p:sp>
          <p:nvSpPr>
            <p:cNvPr id="59" name="文本框 58"/>
            <p:cNvSpPr txBox="1"/>
            <p:nvPr/>
          </p:nvSpPr>
          <p:spPr>
            <a:xfrm>
              <a:off x="7298659" y="933958"/>
              <a:ext cx="2223686" cy="276999"/>
            </a:xfrm>
            <a:prstGeom prst="rect">
              <a:avLst/>
            </a:prstGeom>
            <a:noFill/>
          </p:spPr>
          <p:txBody>
            <a:bodyPr wrap="none" rtlCol="0">
              <a:spAutoFit/>
            </a:bodyPr>
            <a:lstStyle/>
            <a:p>
              <a:r>
                <a:rPr lang="en-US" altLang="zh-CN" sz="1200">
                  <a:solidFill>
                    <a:srgbClr val="FED7A0"/>
                  </a:solidFill>
                  <a:latin typeface="Consolas" panose="020B0609020204030204" pitchFamily="49" charset="0"/>
                </a:rPr>
                <a:t>judge positive/negative?</a:t>
              </a:r>
              <a:endParaRPr lang="zh-CN" altLang="en-US" sz="1200">
                <a:solidFill>
                  <a:srgbClr val="FED7A0"/>
                </a:solidFill>
                <a:latin typeface="Consolas" panose="020B0609020204030204" pitchFamily="49" charset="0"/>
              </a:endParaRPr>
            </a:p>
          </p:txBody>
        </p:sp>
        <p:sp>
          <p:nvSpPr>
            <p:cNvPr id="60" name="右大括号 59"/>
            <p:cNvSpPr/>
            <p:nvPr/>
          </p:nvSpPr>
          <p:spPr>
            <a:xfrm>
              <a:off x="6914944" y="1427757"/>
              <a:ext cx="811814" cy="1165746"/>
            </a:xfrm>
            <a:prstGeom prst="rightBrace">
              <a:avLst>
                <a:gd name="adj1" fmla="val 35273"/>
                <a:gd name="adj2" fmla="val 4912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ED7A0"/>
                </a:solidFill>
              </a:endParaRPr>
            </a:p>
          </p:txBody>
        </p:sp>
        <p:sp>
          <p:nvSpPr>
            <p:cNvPr id="61" name="文本框 60"/>
            <p:cNvSpPr txBox="1"/>
            <p:nvPr/>
          </p:nvSpPr>
          <p:spPr>
            <a:xfrm>
              <a:off x="7726758" y="1856082"/>
              <a:ext cx="1459054" cy="276999"/>
            </a:xfrm>
            <a:prstGeom prst="rect">
              <a:avLst/>
            </a:prstGeom>
            <a:noFill/>
          </p:spPr>
          <p:txBody>
            <a:bodyPr wrap="none" rtlCol="0">
              <a:spAutoFit/>
            </a:bodyPr>
            <a:lstStyle/>
            <a:p>
              <a:r>
                <a:rPr lang="en-US" altLang="zh-CN" sz="1200">
                  <a:solidFill>
                    <a:srgbClr val="FED7A0"/>
                  </a:solidFill>
                  <a:latin typeface="Consolas" panose="020B0609020204030204" pitchFamily="49" charset="0"/>
                </a:rPr>
                <a:t>Span Prediction</a:t>
              </a:r>
              <a:endParaRPr lang="zh-CN" altLang="en-US" sz="1200">
                <a:solidFill>
                  <a:srgbClr val="FED7A0"/>
                </a:solidFill>
                <a:latin typeface="Consolas" panose="020B0609020204030204" pitchFamily="49" charset="0"/>
              </a:endParaRPr>
            </a:p>
          </p:txBody>
        </p:sp>
        <p:cxnSp>
          <p:nvCxnSpPr>
            <p:cNvPr id="62" name="直接箭头连接符 61"/>
            <p:cNvCxnSpPr/>
            <p:nvPr/>
          </p:nvCxnSpPr>
          <p:spPr>
            <a:xfrm>
              <a:off x="6609714" y="2909328"/>
              <a:ext cx="4982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3788185" y="3083807"/>
              <a:ext cx="0" cy="112257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1068271" y="3328249"/>
              <a:ext cx="2084225" cy="646331"/>
            </a:xfrm>
            <a:prstGeom prst="rect">
              <a:avLst/>
            </a:prstGeom>
            <a:noFill/>
          </p:spPr>
          <p:txBody>
            <a:bodyPr wrap="none" rtlCol="0">
              <a:spAutoFit/>
            </a:bodyPr>
            <a:lstStyle/>
            <a:p>
              <a:pPr algn="ctr"/>
              <a:r>
                <a:rPr lang="en-US" altLang="zh-CN">
                  <a:solidFill>
                    <a:srgbClr val="FED7A0"/>
                  </a:solidFill>
                  <a:latin typeface="Consolas" panose="020B0609020204030204" pitchFamily="49" charset="0"/>
                </a:rPr>
                <a:t>Retriever</a:t>
              </a:r>
              <a:endParaRPr lang="en-US" altLang="zh-CN">
                <a:solidFill>
                  <a:srgbClr val="FED7A0"/>
                </a:solidFill>
                <a:latin typeface="Consolas" panose="020B0609020204030204" pitchFamily="49" charset="0"/>
              </a:endParaRPr>
            </a:p>
            <a:p>
              <a:pPr algn="ctr"/>
              <a:r>
                <a:rPr lang="en-US" altLang="zh-CN">
                  <a:solidFill>
                    <a:srgbClr val="FED7A0"/>
                  </a:solidFill>
                  <a:latin typeface="Consolas" panose="020B0609020204030204" pitchFamily="49" charset="0"/>
                </a:rPr>
                <a:t>(Recall Module)</a:t>
              </a:r>
              <a:endParaRPr lang="zh-CN" altLang="en-US">
                <a:solidFill>
                  <a:srgbClr val="FED7A0"/>
                </a:solidFill>
                <a:latin typeface="Consolas" panose="020B0609020204030204" pitchFamily="49" charset="0"/>
              </a:endParaRPr>
            </a:p>
          </p:txBody>
        </p:sp>
        <p:sp>
          <p:nvSpPr>
            <p:cNvPr id="65" name="文本框 64"/>
            <p:cNvSpPr txBox="1"/>
            <p:nvPr/>
          </p:nvSpPr>
          <p:spPr>
            <a:xfrm>
              <a:off x="4334600" y="3321928"/>
              <a:ext cx="2210863" cy="646331"/>
            </a:xfrm>
            <a:prstGeom prst="rect">
              <a:avLst/>
            </a:prstGeom>
            <a:noFill/>
          </p:spPr>
          <p:txBody>
            <a:bodyPr wrap="none" rtlCol="0">
              <a:spAutoFit/>
            </a:bodyPr>
            <a:lstStyle/>
            <a:p>
              <a:pPr algn="ctr"/>
              <a:r>
                <a:rPr lang="en-US" altLang="zh-CN">
                  <a:solidFill>
                    <a:srgbClr val="FED7A0"/>
                  </a:solidFill>
                  <a:latin typeface="Consolas" panose="020B0609020204030204" pitchFamily="49" charset="0"/>
                </a:rPr>
                <a:t>Reader</a:t>
              </a:r>
              <a:endParaRPr lang="en-US" altLang="zh-CN">
                <a:solidFill>
                  <a:srgbClr val="FED7A0"/>
                </a:solidFill>
                <a:latin typeface="Consolas" panose="020B0609020204030204" pitchFamily="49" charset="0"/>
              </a:endParaRPr>
            </a:p>
            <a:p>
              <a:pPr algn="ctr"/>
              <a:r>
                <a:rPr lang="en-US" altLang="zh-CN">
                  <a:solidFill>
                    <a:srgbClr val="FED7A0"/>
                  </a:solidFill>
                  <a:latin typeface="Consolas" panose="020B0609020204030204" pitchFamily="49" charset="0"/>
                </a:rPr>
                <a:t>(Extract Module)</a:t>
              </a:r>
              <a:endParaRPr lang="zh-CN" altLang="en-US">
                <a:solidFill>
                  <a:srgbClr val="FED7A0"/>
                </a:solidFill>
                <a:latin typeface="Consolas" panose="020B0609020204030204" pitchFamily="49" charset="0"/>
              </a:endParaRPr>
            </a:p>
          </p:txBody>
        </p:sp>
        <p:cxnSp>
          <p:nvCxnSpPr>
            <p:cNvPr id="67" name="直接箭头连接符 66"/>
            <p:cNvCxnSpPr/>
            <p:nvPr/>
          </p:nvCxnSpPr>
          <p:spPr>
            <a:xfrm flipV="1">
              <a:off x="8456285" y="1313682"/>
              <a:ext cx="0" cy="54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右大括号 67"/>
            <p:cNvSpPr/>
            <p:nvPr/>
          </p:nvSpPr>
          <p:spPr>
            <a:xfrm>
              <a:off x="9522345" y="1093639"/>
              <a:ext cx="559268" cy="1015717"/>
            </a:xfrm>
            <a:prstGeom prst="rightBrace">
              <a:avLst>
                <a:gd name="adj1" fmla="val 35277"/>
                <a:gd name="adj2" fmla="val 5108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ED7A0"/>
                </a:solidFill>
              </a:endParaRPr>
            </a:p>
          </p:txBody>
        </p:sp>
        <p:sp>
          <p:nvSpPr>
            <p:cNvPr id="69" name="文本框 68"/>
            <p:cNvSpPr txBox="1"/>
            <p:nvPr/>
          </p:nvSpPr>
          <p:spPr>
            <a:xfrm>
              <a:off x="7077887" y="2765680"/>
              <a:ext cx="1713931" cy="276999"/>
            </a:xfrm>
            <a:prstGeom prst="rect">
              <a:avLst/>
            </a:prstGeom>
            <a:noFill/>
          </p:spPr>
          <p:txBody>
            <a:bodyPr wrap="none" rtlCol="0">
              <a:spAutoFit/>
            </a:bodyPr>
            <a:lstStyle/>
            <a:p>
              <a:r>
                <a:rPr lang="en-US" altLang="zh-CN" sz="1200">
                  <a:solidFill>
                    <a:srgbClr val="FED7A0"/>
                  </a:solidFill>
                  <a:latin typeface="Consolas" panose="020B0609020204030204" pitchFamily="49" charset="0"/>
                </a:rPr>
                <a:t>Rouge-L Regression</a:t>
              </a:r>
              <a:endParaRPr lang="zh-CN" altLang="en-US" sz="1200">
                <a:solidFill>
                  <a:srgbClr val="FED7A0"/>
                </a:solidFill>
                <a:latin typeface="Consolas" panose="020B0609020204030204" pitchFamily="49" charset="0"/>
              </a:endParaRPr>
            </a:p>
          </p:txBody>
        </p:sp>
        <p:sp>
          <p:nvSpPr>
            <p:cNvPr id="70" name="矩形 69"/>
            <p:cNvSpPr/>
            <p:nvPr/>
          </p:nvSpPr>
          <p:spPr>
            <a:xfrm>
              <a:off x="10262850" y="1406767"/>
              <a:ext cx="1603083" cy="39061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Consolas" panose="020B0609020204030204" pitchFamily="49" charset="0"/>
                  <a:cs typeface="Calibri" panose="020F0502020204030204" pitchFamily="34" charset="0"/>
                </a:rPr>
                <a:t>predicted answer</a:t>
              </a:r>
              <a:endParaRPr lang="zh-CN" altLang="en-US" sz="1200">
                <a:solidFill>
                  <a:schemeClr val="tx1"/>
                </a:solidFill>
                <a:latin typeface="Consolas" panose="020B0609020204030204" pitchFamily="49" charset="0"/>
                <a:cs typeface="Calibri" panose="020F0502020204030204" pitchFamily="34" charset="0"/>
              </a:endParaRPr>
            </a:p>
          </p:txBody>
        </p:sp>
      </p:grpSp>
      <p:sp>
        <p:nvSpPr>
          <p:cNvPr id="73" name="矩形 72"/>
          <p:cNvSpPr/>
          <p:nvPr/>
        </p:nvSpPr>
        <p:spPr>
          <a:xfrm>
            <a:off x="2083721" y="2362071"/>
            <a:ext cx="987921" cy="52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Consolas" panose="020B0609020204030204" pitchFamily="49" charset="0"/>
              </a:rPr>
              <a:t>BM25 </a:t>
            </a:r>
            <a:r>
              <a:rPr lang="en-US" altLang="zh-CN" sz="1200" dirty="0" smtClean="0">
                <a:solidFill>
                  <a:schemeClr val="tx1"/>
                </a:solidFill>
                <a:latin typeface="Consolas" panose="020B0609020204030204" pitchFamily="49" charset="0"/>
              </a:rPr>
              <a:t>with </a:t>
            </a:r>
            <a:r>
              <a:rPr lang="en-US" altLang="zh-CN" sz="1200" dirty="0">
                <a:solidFill>
                  <a:schemeClr val="tx1"/>
                </a:solidFill>
                <a:latin typeface="Consolas" panose="020B0609020204030204" pitchFamily="49" charset="0"/>
              </a:rPr>
              <a:t>n-gram</a:t>
            </a:r>
            <a:endParaRPr lang="zh-CN" altLang="en-US" sz="1200" dirty="0">
              <a:solidFill>
                <a:schemeClr val="tx1"/>
              </a:solidFill>
              <a:latin typeface="Consolas" panose="020B0609020204030204" pitchFamily="49" charset="0"/>
            </a:endParaRPr>
          </a:p>
        </p:txBody>
      </p:sp>
      <p:sp>
        <p:nvSpPr>
          <p:cNvPr id="3" name="下箭头 2"/>
          <p:cNvSpPr/>
          <p:nvPr/>
        </p:nvSpPr>
        <p:spPr>
          <a:xfrm>
            <a:off x="3745398" y="2730273"/>
            <a:ext cx="309308" cy="4702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3383798" y="3384029"/>
            <a:ext cx="987921" cy="527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Consolas" panose="020B0609020204030204" pitchFamily="49" charset="0"/>
              </a:rPr>
              <a:t>BERT</a:t>
            </a:r>
            <a:endParaRPr lang="zh-CN" altLang="en-US" sz="1200" dirty="0">
              <a:solidFill>
                <a:schemeClr val="tx1"/>
              </a:solidFill>
              <a:latin typeface="Consolas" panose="020B0609020204030204" pitchFamily="49" charset="0"/>
            </a:endParaRPr>
          </a:p>
        </p:txBody>
      </p:sp>
      <p:sp>
        <p:nvSpPr>
          <p:cNvPr id="75" name="直角上箭头 74"/>
          <p:cNvSpPr/>
          <p:nvPr/>
        </p:nvSpPr>
        <p:spPr>
          <a:xfrm>
            <a:off x="4466977" y="3274743"/>
            <a:ext cx="1196050" cy="43284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4382068" y="3772867"/>
            <a:ext cx="1713931" cy="461665"/>
          </a:xfrm>
          <a:prstGeom prst="rect">
            <a:avLst/>
          </a:prstGeom>
          <a:noFill/>
        </p:spPr>
        <p:txBody>
          <a:bodyPr wrap="none" rtlCol="0">
            <a:spAutoFit/>
          </a:bodyPr>
          <a:lstStyle/>
          <a:p>
            <a:pPr algn="ctr"/>
            <a:r>
              <a:rPr lang="en-US" altLang="zh-CN" sz="1200" dirty="0">
                <a:solidFill>
                  <a:srgbClr val="FED7A0"/>
                </a:solidFill>
                <a:latin typeface="Consolas" panose="020B0609020204030204" pitchFamily="49" charset="0"/>
              </a:rPr>
              <a:t>recalled documents</a:t>
            </a:r>
            <a:endParaRPr lang="en-US" altLang="zh-CN" sz="1200" dirty="0">
              <a:solidFill>
                <a:srgbClr val="FED7A0"/>
              </a:solidFill>
              <a:latin typeface="Consolas" panose="020B0609020204030204" pitchFamily="49" charset="0"/>
            </a:endParaRPr>
          </a:p>
          <a:p>
            <a:pPr algn="ctr"/>
            <a:r>
              <a:rPr lang="en-US" altLang="zh-CN" sz="1200" dirty="0">
                <a:solidFill>
                  <a:srgbClr val="FED7A0"/>
                </a:solidFill>
                <a:latin typeface="Consolas" panose="020B0609020204030204" pitchFamily="49" charset="0"/>
              </a:rPr>
              <a:t>(top </a:t>
            </a:r>
            <a:r>
              <a:rPr lang="en-US" altLang="zh-CN" sz="1200" dirty="0" smtClean="0">
                <a:solidFill>
                  <a:srgbClr val="FED7A0"/>
                </a:solidFill>
                <a:latin typeface="Consolas" panose="020B0609020204030204" pitchFamily="49" charset="0"/>
              </a:rPr>
              <a:t>15)</a:t>
            </a:r>
            <a:endParaRPr lang="zh-CN" altLang="en-US" sz="1200" dirty="0">
              <a:solidFill>
                <a:srgbClr val="FED7A0"/>
              </a:solidFill>
              <a:latin typeface="Consolas" panose="020B0609020204030204" pitchFamily="49"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9811" y="1414454"/>
            <a:ext cx="4631446" cy="646331"/>
          </a:xfrm>
          <a:prstGeom prst="rect">
            <a:avLst/>
          </a:prstGeom>
          <a:noFill/>
        </p:spPr>
        <p:txBody>
          <a:bodyPr wrap="square" rtlCol="0">
            <a:spAutoFit/>
          </a:bodyPr>
          <a:lstStyle/>
          <a:p>
            <a:pPr>
              <a:spcBef>
                <a:spcPct val="0"/>
              </a:spcBef>
            </a:pPr>
            <a:r>
              <a:rPr lang="zh-CN" altLang="en-US" sz="3600" b="1" spc="200" noProof="1">
                <a:solidFill>
                  <a:srgbClr val="FED7A0"/>
                </a:solidFill>
                <a:sym typeface="+mn-ea"/>
              </a:rPr>
              <a:t>最终结果</a:t>
            </a:r>
            <a:endParaRPr lang="zh-CN" altLang="en-US" sz="3600" b="1" spc="200" noProof="1">
              <a:solidFill>
                <a:srgbClr val="FED7A0"/>
              </a:solidFill>
              <a:sym typeface="+mn-ea"/>
            </a:endParaRPr>
          </a:p>
        </p:txBody>
      </p:sp>
      <p:sp>
        <p:nvSpPr>
          <p:cNvPr id="10" name="文本框 9"/>
          <p:cNvSpPr txBox="1"/>
          <p:nvPr/>
        </p:nvSpPr>
        <p:spPr>
          <a:xfrm>
            <a:off x="2725999" y="5705650"/>
            <a:ext cx="2768746" cy="523220"/>
          </a:xfrm>
          <a:prstGeom prst="rect">
            <a:avLst/>
          </a:prstGeom>
          <a:noFill/>
        </p:spPr>
        <p:txBody>
          <a:bodyPr wrap="square" rtlCol="0">
            <a:spAutoFit/>
          </a:bodyPr>
          <a:lstStyle/>
          <a:p>
            <a:r>
              <a:rPr lang="en-US" altLang="zh-CN" sz="2800" dirty="0">
                <a:solidFill>
                  <a:srgbClr val="FED7A0"/>
                </a:solidFill>
              </a:rPr>
              <a:t>A</a:t>
            </a:r>
            <a:r>
              <a:rPr lang="zh-CN" altLang="en-US" sz="2800" dirty="0">
                <a:solidFill>
                  <a:srgbClr val="FED7A0"/>
                </a:solidFill>
              </a:rPr>
              <a:t>榜</a:t>
            </a:r>
            <a:endParaRPr lang="zh-CN" altLang="en-US" sz="2800" dirty="0">
              <a:solidFill>
                <a:srgbClr val="FED7A0"/>
              </a:solidFill>
            </a:endParaRPr>
          </a:p>
        </p:txBody>
      </p:sp>
      <p:pic>
        <p:nvPicPr>
          <p:cNvPr id="11" name="图片 10"/>
          <p:cNvPicPr>
            <a:picLocks noChangeAspect="1"/>
          </p:cNvPicPr>
          <p:nvPr/>
        </p:nvPicPr>
        <p:blipFill rotWithShape="1">
          <a:blip r:embed="rId1" cstate="print">
            <a:extLst>
              <a:ext uri="{28A0092B-C50C-407E-A947-70E740481C1C}">
                <a14:useLocalDpi xmlns:a14="http://schemas.microsoft.com/office/drawing/2010/main" val="0"/>
              </a:ext>
            </a:extLst>
          </a:blip>
          <a:srcRect l="20750" t="25641" r="21814" b="54359"/>
          <a:stretch>
            <a:fillRect/>
          </a:stretch>
        </p:blipFill>
        <p:spPr>
          <a:xfrm>
            <a:off x="6688042" y="2465256"/>
            <a:ext cx="4618865" cy="2766167"/>
          </a:xfrm>
          <a:prstGeom prst="rect">
            <a:avLst/>
          </a:prstGeom>
        </p:spPr>
      </p:pic>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l="22346" t="25384" r="22270" b="54744"/>
          <a:stretch>
            <a:fillRect/>
          </a:stretch>
        </p:blipFill>
        <p:spPr>
          <a:xfrm>
            <a:off x="1238856" y="2465255"/>
            <a:ext cx="4355562" cy="2766167"/>
          </a:xfrm>
          <a:prstGeom prst="rect">
            <a:avLst/>
          </a:prstGeom>
        </p:spPr>
      </p:pic>
      <p:sp>
        <p:nvSpPr>
          <p:cNvPr id="14" name="文本框 13"/>
          <p:cNvSpPr txBox="1"/>
          <p:nvPr/>
        </p:nvSpPr>
        <p:spPr>
          <a:xfrm>
            <a:off x="8152766" y="5696300"/>
            <a:ext cx="2768746" cy="523220"/>
          </a:xfrm>
          <a:prstGeom prst="rect">
            <a:avLst/>
          </a:prstGeom>
          <a:noFill/>
        </p:spPr>
        <p:txBody>
          <a:bodyPr wrap="square" rtlCol="0">
            <a:spAutoFit/>
          </a:bodyPr>
          <a:lstStyle/>
          <a:p>
            <a:r>
              <a:rPr lang="en-US" altLang="zh-CN" sz="2800" dirty="0">
                <a:solidFill>
                  <a:srgbClr val="FED7A0"/>
                </a:solidFill>
              </a:rPr>
              <a:t>B</a:t>
            </a:r>
            <a:r>
              <a:rPr lang="zh-CN" altLang="en-US" sz="2800" dirty="0">
                <a:solidFill>
                  <a:srgbClr val="FED7A0"/>
                </a:solidFill>
              </a:rPr>
              <a:t>榜</a:t>
            </a:r>
            <a:endParaRPr lang="zh-CN" altLang="en-US" sz="2800" dirty="0">
              <a:solidFill>
                <a:srgbClr val="FED7A0"/>
              </a:solidFill>
            </a:endParaRPr>
          </a:p>
        </p:txBody>
      </p:sp>
      <p:cxnSp>
        <p:nvCxnSpPr>
          <p:cNvPr id="12" name="直接连接符 11"/>
          <p:cNvCxnSpPr/>
          <p:nvPr/>
        </p:nvCxnSpPr>
        <p:spPr>
          <a:xfrm>
            <a:off x="7656000" y="683120"/>
            <a:ext cx="4536000" cy="0"/>
          </a:xfrm>
          <a:prstGeom prst="line">
            <a:avLst/>
          </a:prstGeom>
          <a:ln w="28575">
            <a:solidFill>
              <a:schemeClr val="accent4">
                <a:lumMod val="20000"/>
                <a:lumOff val="8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0" y="683120"/>
            <a:ext cx="4536000" cy="0"/>
          </a:xfrm>
          <a:prstGeom prst="line">
            <a:avLst/>
          </a:prstGeom>
          <a:ln w="28575">
            <a:solidFill>
              <a:schemeClr val="accent4">
                <a:lumMod val="20000"/>
                <a:lumOff val="8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标题 1"/>
          <p:cNvSpPr txBox="1"/>
          <p:nvPr/>
        </p:nvSpPr>
        <p:spPr>
          <a:xfrm>
            <a:off x="5030988" y="359120"/>
            <a:ext cx="2130023" cy="648000"/>
          </a:xfr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r>
              <a:rPr lang="zh-CN" altLang="en-US" sz="3600" dirty="0">
                <a:solidFill>
                  <a:srgbClr val="FED7A0"/>
                </a:solidFill>
                <a:latin typeface="+mn-lt"/>
                <a:ea typeface="+mn-ea"/>
                <a:cs typeface="+mn-cs"/>
              </a:rPr>
              <a:t>整体架构</a:t>
            </a:r>
            <a:endParaRPr lang="zh-CN" altLang="en-US" sz="3600" dirty="0">
              <a:solidFill>
                <a:srgbClr val="FED7A0"/>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5520580" y="2572543"/>
            <a:ext cx="4867274" cy="1248757"/>
            <a:chOff x="5332067" y="1218430"/>
            <a:chExt cx="4867484" cy="1248553"/>
          </a:xfrm>
        </p:grpSpPr>
        <p:sp>
          <p:nvSpPr>
            <p:cNvPr id="26" name="文本框 25"/>
            <p:cNvSpPr txBox="1"/>
            <p:nvPr/>
          </p:nvSpPr>
          <p:spPr>
            <a:xfrm>
              <a:off x="5332067" y="1218430"/>
              <a:ext cx="3474114" cy="7693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400" b="1">
                  <a:solidFill>
                    <a:schemeClr val="accent4">
                      <a:lumMod val="40000"/>
                      <a:lumOff val="60000"/>
                    </a:schemeClr>
                  </a:solidFill>
                  <a:latin typeface="微软雅黑" panose="020B0503020204020204" charset="-122"/>
                  <a:ea typeface="微软雅黑" panose="020B0503020204020204" charset="-122"/>
                </a:rPr>
                <a:t>应用价值</a:t>
              </a:r>
              <a:endParaRPr kumimoji="0" lang="zh-CN" altLang="en-US" sz="4400" b="1" i="0" u="none" strike="noStrike" kern="1200" cap="none" spc="0" normalizeH="0" baseline="0" noProof="0" dirty="0">
                <a:ln>
                  <a:noFill/>
                </a:ln>
                <a:solidFill>
                  <a:schemeClr val="accent4">
                    <a:lumMod val="40000"/>
                    <a:lumOff val="60000"/>
                  </a:schemeClr>
                </a:solidFill>
                <a:effectLst/>
                <a:uLnTx/>
                <a:uFillTx/>
                <a:latin typeface="微软雅黑" panose="020B0503020204020204" charset="-122"/>
                <a:ea typeface="微软雅黑" panose="020B0503020204020204" charset="-122"/>
              </a:endParaRPr>
            </a:p>
          </p:txBody>
        </p:sp>
        <p:sp>
          <p:nvSpPr>
            <p:cNvPr id="28" name="文本框 27"/>
            <p:cNvSpPr txBox="1"/>
            <p:nvPr/>
          </p:nvSpPr>
          <p:spPr>
            <a:xfrm>
              <a:off x="5332067" y="2040846"/>
              <a:ext cx="4867484" cy="426137"/>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sz="2000">
                  <a:solidFill>
                    <a:schemeClr val="accent4">
                      <a:lumMod val="40000"/>
                      <a:lumOff val="60000"/>
                    </a:schemeClr>
                  </a:solidFill>
                  <a:latin typeface="Century Gothic" panose="020B0502020202020204" pitchFamily="34" charset="0"/>
                  <a:ea typeface="微软雅黑" panose="020B0503020204020204" charset="-122"/>
                </a:rPr>
                <a:t>Application value</a:t>
              </a:r>
              <a:endParaRPr lang="en-US" altLang="zh-CN" sz="2000" dirty="0">
                <a:solidFill>
                  <a:schemeClr val="accent4">
                    <a:lumMod val="40000"/>
                    <a:lumOff val="60000"/>
                  </a:schemeClr>
                </a:solidFill>
                <a:latin typeface="Century Gothic" panose="020B0502020202020204" pitchFamily="34" charset="0"/>
                <a:ea typeface="微软雅黑" panose="020B0503020204020204" charset="-122"/>
              </a:endParaRPr>
            </a:p>
          </p:txBody>
        </p:sp>
      </p:grpSp>
      <p:sp>
        <p:nvSpPr>
          <p:cNvPr id="30" name="圆角矩形 14"/>
          <p:cNvSpPr/>
          <p:nvPr/>
        </p:nvSpPr>
        <p:spPr>
          <a:xfrm rot="2700000">
            <a:off x="4062987" y="2649912"/>
            <a:ext cx="1129215" cy="1124817"/>
          </a:xfrm>
          <a:prstGeom prst="roundRect">
            <a:avLst>
              <a:gd name="adj" fmla="val 6165"/>
            </a:avLst>
          </a:prstGeom>
          <a:solidFill>
            <a:schemeClr val="accent2"/>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sp>
        <p:nvSpPr>
          <p:cNvPr id="31" name="文本框 30"/>
          <p:cNvSpPr txBox="1"/>
          <p:nvPr/>
        </p:nvSpPr>
        <p:spPr>
          <a:xfrm>
            <a:off x="4472654" y="2750655"/>
            <a:ext cx="309880" cy="923330"/>
          </a:xfrm>
          <a:prstGeom prst="rect">
            <a:avLst/>
          </a:prstGeom>
          <a:noFill/>
        </p:spPr>
        <p:txBody>
          <a:bodyPr wrap="square" rtlCol="0">
            <a:spAutoFit/>
          </a:bodyPr>
          <a:lstStyle/>
          <a:p>
            <a:pPr algn="ctr"/>
            <a:r>
              <a:rPr lang="en-US" altLang="zh-CN" sz="5400" b="1" i="1" dirty="0">
                <a:solidFill>
                  <a:schemeClr val="bg1"/>
                </a:solidFill>
                <a:latin typeface="Century Gothic" panose="020B0502020202020204" pitchFamily="34" charset="0"/>
              </a:rPr>
              <a:t>6</a:t>
            </a:r>
            <a:endParaRPr lang="zh-CN" altLang="en-US" sz="5400" b="1" i="1" dirty="0">
              <a:solidFill>
                <a:schemeClr val="bg1"/>
              </a:solidFill>
              <a:latin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67375" y="835665"/>
            <a:ext cx="3768205" cy="82994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lang="en-US" altLang="zh-CN" sz="4800" b="1" dirty="0">
                <a:solidFill>
                  <a:schemeClr val="accent4">
                    <a:lumMod val="40000"/>
                    <a:lumOff val="60000"/>
                  </a:schemeClr>
                </a:solidFill>
                <a:latin typeface="Century Gothic" panose="020B0502020202020204" pitchFamily="34" charset="0"/>
              </a:rPr>
              <a:t>CONTENT</a:t>
            </a:r>
            <a:endParaRPr kumimoji="0" lang="en-US" altLang="zh-CN" sz="4800" b="1" u="none" strike="noStrike" kern="1200" cap="none" spc="0" normalizeH="0" baseline="0" noProof="0" dirty="0">
              <a:ln>
                <a:noFill/>
              </a:ln>
              <a:solidFill>
                <a:schemeClr val="accent4">
                  <a:lumMod val="40000"/>
                  <a:lumOff val="60000"/>
                </a:schemeClr>
              </a:solidFill>
              <a:effectLst/>
              <a:uLnTx/>
              <a:uFillTx/>
              <a:latin typeface="Century Gothic" panose="020B0502020202020204" pitchFamily="34" charset="0"/>
            </a:endParaRPr>
          </a:p>
        </p:txBody>
      </p:sp>
      <p:grpSp>
        <p:nvGrpSpPr>
          <p:cNvPr id="5" name="组合 4"/>
          <p:cNvGrpSpPr/>
          <p:nvPr/>
        </p:nvGrpSpPr>
        <p:grpSpPr>
          <a:xfrm>
            <a:off x="6416264" y="1797194"/>
            <a:ext cx="4867275" cy="655907"/>
            <a:chOff x="5402407" y="1253593"/>
            <a:chExt cx="4867485" cy="655799"/>
          </a:xfrm>
        </p:grpSpPr>
        <p:sp>
          <p:nvSpPr>
            <p:cNvPr id="6" name="文本框 5"/>
            <p:cNvSpPr txBox="1"/>
            <p:nvPr/>
          </p:nvSpPr>
          <p:spPr>
            <a:xfrm>
              <a:off x="5402407" y="1253593"/>
              <a:ext cx="3474114" cy="46029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chemeClr val="accent4">
                      <a:lumMod val="40000"/>
                      <a:lumOff val="60000"/>
                    </a:schemeClr>
                  </a:solidFill>
                  <a:latin typeface="微软雅黑" panose="020B0503020204020204" charset="-122"/>
                  <a:ea typeface="微软雅黑" panose="020B0503020204020204" charset="-122"/>
                </a:rPr>
                <a:t>赛题介绍</a:t>
              </a:r>
              <a:endParaRPr kumimoji="0" lang="zh-CN" altLang="en-US" sz="2400" b="1" i="0" u="none" strike="noStrike" kern="1200" cap="none" spc="0" normalizeH="0" baseline="0" noProof="0" dirty="0">
                <a:ln>
                  <a:noFill/>
                </a:ln>
                <a:solidFill>
                  <a:schemeClr val="accent4">
                    <a:lumMod val="40000"/>
                    <a:lumOff val="60000"/>
                  </a:schemeClr>
                </a:solidFill>
                <a:effectLst/>
                <a:uLnTx/>
                <a:uFillTx/>
                <a:latin typeface="微软雅黑" panose="020B0503020204020204" charset="-122"/>
                <a:ea typeface="微软雅黑" panose="020B0503020204020204" charset="-122"/>
              </a:endParaRPr>
            </a:p>
          </p:txBody>
        </p:sp>
        <p:sp>
          <p:nvSpPr>
            <p:cNvPr id="7" name="文本框 6"/>
            <p:cNvSpPr txBox="1"/>
            <p:nvPr/>
          </p:nvSpPr>
          <p:spPr>
            <a:xfrm>
              <a:off x="5402408" y="1616731"/>
              <a:ext cx="4867484" cy="292661"/>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sz="1200" dirty="0">
                  <a:solidFill>
                    <a:schemeClr val="accent4">
                      <a:lumMod val="40000"/>
                      <a:lumOff val="60000"/>
                    </a:schemeClr>
                  </a:solidFill>
                  <a:latin typeface="Century Gothic" panose="020B0502020202020204" pitchFamily="34" charset="0"/>
                  <a:ea typeface="微软雅黑" panose="020B0503020204020204" charset="-122"/>
                </a:rPr>
                <a:t>Topic introduction</a:t>
              </a:r>
              <a:endParaRPr lang="en-US" altLang="zh-CN" sz="1200" dirty="0">
                <a:solidFill>
                  <a:schemeClr val="accent4">
                    <a:lumMod val="40000"/>
                    <a:lumOff val="60000"/>
                  </a:schemeClr>
                </a:solidFill>
                <a:latin typeface="Century Gothic" panose="020B0502020202020204" pitchFamily="34" charset="0"/>
                <a:ea typeface="微软雅黑" panose="020B0503020204020204" charset="-122"/>
              </a:endParaRPr>
            </a:p>
          </p:txBody>
        </p:sp>
      </p:grpSp>
      <p:sp>
        <p:nvSpPr>
          <p:cNvPr id="8" name="圆角矩形 9"/>
          <p:cNvSpPr/>
          <p:nvPr/>
        </p:nvSpPr>
        <p:spPr>
          <a:xfrm rot="2700000">
            <a:off x="5914454" y="1001421"/>
            <a:ext cx="401955" cy="401320"/>
          </a:xfrm>
          <a:prstGeom prst="roundRect">
            <a:avLst/>
          </a:prstGeom>
          <a:solidFill>
            <a:schemeClr val="accent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sp>
        <p:nvSpPr>
          <p:cNvPr id="9" name="文本框 8"/>
          <p:cNvSpPr txBox="1"/>
          <p:nvPr/>
        </p:nvSpPr>
        <p:spPr>
          <a:xfrm>
            <a:off x="5960492" y="1017296"/>
            <a:ext cx="309880" cy="368300"/>
          </a:xfrm>
          <a:prstGeom prst="rect">
            <a:avLst/>
          </a:prstGeom>
          <a:noFill/>
        </p:spPr>
        <p:txBody>
          <a:bodyPr wrap="square" rtlCol="0">
            <a:spAutoFit/>
          </a:bodyPr>
          <a:lstStyle/>
          <a:p>
            <a:pPr algn="ctr"/>
            <a:r>
              <a:rPr lang="en-US" altLang="zh-CN" i="1" dirty="0">
                <a:solidFill>
                  <a:schemeClr val="bg1"/>
                </a:solidFill>
                <a:latin typeface="Century Gothic" panose="020B0502020202020204" pitchFamily="34" charset="0"/>
              </a:rPr>
              <a:t>1</a:t>
            </a:r>
            <a:endParaRPr lang="zh-CN" altLang="en-US" i="1" dirty="0">
              <a:solidFill>
                <a:schemeClr val="bg1"/>
              </a:solidFill>
              <a:latin typeface="Century Gothic" panose="020B0502020202020204" pitchFamily="34" charset="0"/>
            </a:endParaRPr>
          </a:p>
        </p:txBody>
      </p:sp>
      <p:grpSp>
        <p:nvGrpSpPr>
          <p:cNvPr id="10" name="组合 9"/>
          <p:cNvGrpSpPr/>
          <p:nvPr/>
        </p:nvGrpSpPr>
        <p:grpSpPr>
          <a:xfrm>
            <a:off x="6416264" y="2710919"/>
            <a:ext cx="4867275" cy="655955"/>
            <a:chOff x="5402407" y="1253593"/>
            <a:chExt cx="4867485" cy="655847"/>
          </a:xfrm>
        </p:grpSpPr>
        <p:sp>
          <p:nvSpPr>
            <p:cNvPr id="11" name="文本框 10"/>
            <p:cNvSpPr txBox="1"/>
            <p:nvPr/>
          </p:nvSpPr>
          <p:spPr>
            <a:xfrm>
              <a:off x="5402407" y="1253593"/>
              <a:ext cx="3474114" cy="46029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chemeClr val="accent4">
                      <a:lumMod val="40000"/>
                      <a:lumOff val="60000"/>
                    </a:schemeClr>
                  </a:solidFill>
                  <a:latin typeface="微软雅黑" panose="020B0503020204020204" charset="-122"/>
                  <a:ea typeface="微软雅黑" panose="020B0503020204020204" charset="-122"/>
                  <a:sym typeface="+mn-ea"/>
                </a:rPr>
                <a:t>整体架构</a:t>
              </a:r>
              <a:endParaRPr kumimoji="0" lang="zh-CN" altLang="en-US" sz="2400" b="1" i="0" u="none" strike="noStrike" kern="1200" cap="none" spc="0" normalizeH="0" baseline="0" noProof="0" dirty="0">
                <a:ln>
                  <a:noFill/>
                </a:ln>
                <a:solidFill>
                  <a:schemeClr val="accent4">
                    <a:lumMod val="40000"/>
                    <a:lumOff val="60000"/>
                  </a:schemeClr>
                </a:solidFill>
                <a:effectLst/>
                <a:uLnTx/>
                <a:uFillTx/>
                <a:latin typeface="微软雅黑" panose="020B0503020204020204" charset="-122"/>
                <a:ea typeface="微软雅黑" panose="020B0503020204020204" charset="-122"/>
              </a:endParaRPr>
            </a:p>
          </p:txBody>
        </p:sp>
        <p:sp>
          <p:nvSpPr>
            <p:cNvPr id="12" name="文本框 11"/>
            <p:cNvSpPr txBox="1"/>
            <p:nvPr/>
          </p:nvSpPr>
          <p:spPr>
            <a:xfrm>
              <a:off x="5402408" y="1616731"/>
              <a:ext cx="4867484" cy="292709"/>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sz="1200" dirty="0">
                  <a:solidFill>
                    <a:schemeClr val="accent4">
                      <a:lumMod val="40000"/>
                      <a:lumOff val="60000"/>
                    </a:schemeClr>
                  </a:solidFill>
                  <a:latin typeface="Century Gothic" panose="020B0502020202020204" pitchFamily="34" charset="0"/>
                  <a:ea typeface="微软雅黑" panose="020B0503020204020204" charset="-122"/>
                </a:rPr>
                <a:t>D</a:t>
              </a:r>
              <a:r>
                <a:rPr kumimoji="0" lang="en-US" altLang="zh-CN" sz="1200" b="0" i="0" u="none" strike="noStrike" kern="1200" cap="none" spc="0" normalizeH="0" baseline="0" noProof="0" dirty="0" err="1">
                  <a:ln>
                    <a:noFill/>
                  </a:ln>
                  <a:solidFill>
                    <a:schemeClr val="accent4">
                      <a:lumMod val="40000"/>
                      <a:lumOff val="60000"/>
                    </a:schemeClr>
                  </a:solidFill>
                  <a:effectLst/>
                  <a:uLnTx/>
                  <a:uFillTx/>
                  <a:latin typeface="Century Gothic" panose="020B0502020202020204" pitchFamily="34" charset="0"/>
                  <a:ea typeface="微软雅黑" panose="020B0503020204020204" charset="-122"/>
                </a:rPr>
                <a:t>ata</a:t>
              </a:r>
              <a:r>
                <a:rPr kumimoji="0" lang="en-US" altLang="zh-CN" sz="1200" b="0" i="0" u="none" strike="noStrike" kern="1200" cap="none" spc="0" normalizeH="0" baseline="0" noProof="0" dirty="0">
                  <a:ln>
                    <a:noFill/>
                  </a:ln>
                  <a:solidFill>
                    <a:schemeClr val="accent4">
                      <a:lumMod val="40000"/>
                      <a:lumOff val="60000"/>
                    </a:schemeClr>
                  </a:solidFill>
                  <a:effectLst/>
                  <a:uLnTx/>
                  <a:uFillTx/>
                  <a:latin typeface="Century Gothic" panose="020B0502020202020204" pitchFamily="34" charset="0"/>
                  <a:ea typeface="微软雅黑" panose="020B0503020204020204" charset="-122"/>
                </a:rPr>
                <a:t> analysis</a:t>
              </a:r>
              <a:endParaRPr kumimoji="0" lang="en-US" altLang="zh-CN" sz="1200" b="0" i="0" u="none" strike="noStrike" kern="1200" cap="none" spc="0" normalizeH="0" baseline="0" noProof="0" dirty="0">
                <a:ln>
                  <a:noFill/>
                </a:ln>
                <a:solidFill>
                  <a:schemeClr val="accent4">
                    <a:lumMod val="40000"/>
                    <a:lumOff val="60000"/>
                  </a:schemeClr>
                </a:solidFill>
                <a:effectLst/>
                <a:uLnTx/>
                <a:uFillTx/>
                <a:latin typeface="Century Gothic" panose="020B0502020202020204" pitchFamily="34" charset="0"/>
                <a:ea typeface="微软雅黑" panose="020B0503020204020204" charset="-122"/>
              </a:endParaRPr>
            </a:p>
          </p:txBody>
        </p:sp>
      </p:grpSp>
      <p:sp>
        <p:nvSpPr>
          <p:cNvPr id="13" name="圆角矩形 14"/>
          <p:cNvSpPr/>
          <p:nvPr/>
        </p:nvSpPr>
        <p:spPr>
          <a:xfrm rot="2700000">
            <a:off x="5914453" y="1917261"/>
            <a:ext cx="401955" cy="401320"/>
          </a:xfrm>
          <a:prstGeom prst="roundRect">
            <a:avLst/>
          </a:prstGeom>
          <a:solidFill>
            <a:schemeClr val="accent2"/>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sp>
        <p:nvSpPr>
          <p:cNvPr id="14" name="文本框 13"/>
          <p:cNvSpPr txBox="1"/>
          <p:nvPr/>
        </p:nvSpPr>
        <p:spPr>
          <a:xfrm>
            <a:off x="5960491" y="1933136"/>
            <a:ext cx="309880" cy="368300"/>
          </a:xfrm>
          <a:prstGeom prst="rect">
            <a:avLst/>
          </a:prstGeom>
          <a:noFill/>
        </p:spPr>
        <p:txBody>
          <a:bodyPr wrap="square" rtlCol="0">
            <a:spAutoFit/>
          </a:bodyPr>
          <a:lstStyle/>
          <a:p>
            <a:pPr algn="ctr"/>
            <a:r>
              <a:rPr lang="en-US" altLang="zh-CN" i="1" dirty="0">
                <a:solidFill>
                  <a:schemeClr val="bg1"/>
                </a:solidFill>
                <a:latin typeface="Century Gothic" panose="020B0502020202020204" pitchFamily="34" charset="0"/>
              </a:rPr>
              <a:t>2</a:t>
            </a:r>
            <a:endParaRPr lang="zh-CN" altLang="en-US" i="1" dirty="0">
              <a:solidFill>
                <a:schemeClr val="bg1"/>
              </a:solidFill>
              <a:latin typeface="Century Gothic" panose="020B0502020202020204" pitchFamily="34" charset="0"/>
            </a:endParaRPr>
          </a:p>
        </p:txBody>
      </p:sp>
      <p:grpSp>
        <p:nvGrpSpPr>
          <p:cNvPr id="15" name="组合 14"/>
          <p:cNvGrpSpPr/>
          <p:nvPr/>
        </p:nvGrpSpPr>
        <p:grpSpPr>
          <a:xfrm>
            <a:off x="6399431" y="3647995"/>
            <a:ext cx="4867275" cy="655955"/>
            <a:chOff x="5402407" y="1253593"/>
            <a:chExt cx="4867485" cy="655847"/>
          </a:xfrm>
        </p:grpSpPr>
        <p:sp>
          <p:nvSpPr>
            <p:cNvPr id="16" name="文本框 15"/>
            <p:cNvSpPr txBox="1"/>
            <p:nvPr/>
          </p:nvSpPr>
          <p:spPr>
            <a:xfrm>
              <a:off x="5402407" y="1253593"/>
              <a:ext cx="3474114" cy="46029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dirty="0">
                  <a:solidFill>
                    <a:schemeClr val="accent4">
                      <a:lumMod val="40000"/>
                      <a:lumOff val="60000"/>
                    </a:schemeClr>
                  </a:solidFill>
                  <a:latin typeface="微软雅黑" panose="020B0503020204020204" charset="-122"/>
                  <a:ea typeface="微软雅黑" panose="020B0503020204020204" charset="-122"/>
                  <a:cs typeface="+mn-cs"/>
                  <a:sym typeface="+mn-ea"/>
                </a:rPr>
                <a:t>召回模块</a:t>
              </a:r>
              <a:endParaRPr kumimoji="0" lang="zh-CN" altLang="en-US" sz="2400" b="1" i="0" u="none" strike="noStrike" kern="1200" cap="none" spc="0" normalizeH="0" baseline="0" noProof="0" dirty="0">
                <a:ln>
                  <a:noFill/>
                </a:ln>
                <a:solidFill>
                  <a:schemeClr val="accent4">
                    <a:lumMod val="40000"/>
                    <a:lumOff val="60000"/>
                  </a:schemeClr>
                </a:solidFill>
                <a:effectLst/>
                <a:uLnTx/>
                <a:uFillTx/>
                <a:latin typeface="微软雅黑" panose="020B0503020204020204" charset="-122"/>
                <a:ea typeface="微软雅黑" panose="020B0503020204020204" charset="-122"/>
                <a:cs typeface="+mn-cs"/>
              </a:endParaRPr>
            </a:p>
          </p:txBody>
        </p:sp>
        <p:sp>
          <p:nvSpPr>
            <p:cNvPr id="17" name="文本框 16"/>
            <p:cNvSpPr txBox="1"/>
            <p:nvPr/>
          </p:nvSpPr>
          <p:spPr>
            <a:xfrm>
              <a:off x="5402408" y="1616731"/>
              <a:ext cx="4867484" cy="292709"/>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sz="1200" dirty="0">
                  <a:solidFill>
                    <a:schemeClr val="accent4">
                      <a:lumMod val="40000"/>
                      <a:lumOff val="60000"/>
                    </a:schemeClr>
                  </a:solidFill>
                  <a:latin typeface="Century Gothic" panose="020B0502020202020204" pitchFamily="34" charset="0"/>
                  <a:ea typeface="微软雅黑" panose="020B0503020204020204" charset="-122"/>
                </a:rPr>
                <a:t>Recall module</a:t>
              </a:r>
              <a:endParaRPr kumimoji="0" lang="en-US" altLang="zh-CN" sz="1200" b="0" i="0" u="none" strike="noStrike" kern="1200" cap="none" spc="0" normalizeH="0" baseline="0" noProof="0" dirty="0">
                <a:ln>
                  <a:noFill/>
                </a:ln>
                <a:solidFill>
                  <a:schemeClr val="accent4">
                    <a:lumMod val="40000"/>
                    <a:lumOff val="60000"/>
                  </a:schemeClr>
                </a:solidFill>
                <a:effectLst/>
                <a:uLnTx/>
                <a:uFillTx/>
                <a:latin typeface="Century Gothic" panose="020B0502020202020204" pitchFamily="34" charset="0"/>
                <a:ea typeface="微软雅黑" panose="020B0503020204020204" charset="-122"/>
              </a:endParaRPr>
            </a:p>
          </p:txBody>
        </p:sp>
      </p:grpSp>
      <p:sp>
        <p:nvSpPr>
          <p:cNvPr id="18" name="圆角矩形 30"/>
          <p:cNvSpPr/>
          <p:nvPr/>
        </p:nvSpPr>
        <p:spPr>
          <a:xfrm rot="2700000">
            <a:off x="5914453" y="2830351"/>
            <a:ext cx="401955" cy="401320"/>
          </a:xfrm>
          <a:prstGeom prst="roundRect">
            <a:avLst/>
          </a:prstGeom>
          <a:solidFill>
            <a:schemeClr val="accent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sp>
        <p:nvSpPr>
          <p:cNvPr id="19" name="文本框 18"/>
          <p:cNvSpPr txBox="1"/>
          <p:nvPr/>
        </p:nvSpPr>
        <p:spPr>
          <a:xfrm>
            <a:off x="5960491" y="2846861"/>
            <a:ext cx="309880" cy="368300"/>
          </a:xfrm>
          <a:prstGeom prst="rect">
            <a:avLst/>
          </a:prstGeom>
          <a:noFill/>
        </p:spPr>
        <p:txBody>
          <a:bodyPr wrap="square" rtlCol="0">
            <a:spAutoFit/>
          </a:bodyPr>
          <a:lstStyle/>
          <a:p>
            <a:pPr algn="ctr"/>
            <a:r>
              <a:rPr lang="en-US" altLang="zh-CN" i="1" dirty="0">
                <a:solidFill>
                  <a:schemeClr val="bg1"/>
                </a:solidFill>
                <a:latin typeface="Century Gothic" panose="020B0502020202020204" pitchFamily="34" charset="0"/>
              </a:rPr>
              <a:t>3</a:t>
            </a:r>
            <a:endParaRPr lang="zh-CN" altLang="en-US" i="1" dirty="0">
              <a:solidFill>
                <a:schemeClr val="bg1"/>
              </a:solidFill>
              <a:latin typeface="Century Gothic" panose="020B0502020202020204" pitchFamily="34" charset="0"/>
            </a:endParaRPr>
          </a:p>
        </p:txBody>
      </p:sp>
      <p:grpSp>
        <p:nvGrpSpPr>
          <p:cNvPr id="20" name="组合 19"/>
          <p:cNvGrpSpPr/>
          <p:nvPr/>
        </p:nvGrpSpPr>
        <p:grpSpPr>
          <a:xfrm>
            <a:off x="6424679" y="4542361"/>
            <a:ext cx="4867275" cy="655955"/>
            <a:chOff x="5402407" y="1253593"/>
            <a:chExt cx="4867485" cy="655847"/>
          </a:xfrm>
        </p:grpSpPr>
        <p:sp>
          <p:nvSpPr>
            <p:cNvPr id="21" name="文本框 20"/>
            <p:cNvSpPr txBox="1"/>
            <p:nvPr/>
          </p:nvSpPr>
          <p:spPr>
            <a:xfrm>
              <a:off x="5402407" y="1253593"/>
              <a:ext cx="3474114" cy="46029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noProof="0" dirty="0">
                  <a:ln>
                    <a:noFill/>
                  </a:ln>
                  <a:solidFill>
                    <a:schemeClr val="accent4">
                      <a:lumMod val="40000"/>
                      <a:lumOff val="60000"/>
                    </a:schemeClr>
                  </a:solidFill>
                  <a:effectLst/>
                  <a:uLnTx/>
                  <a:uFillTx/>
                  <a:latin typeface="微软雅黑" panose="020B0503020204020204" charset="-122"/>
                  <a:ea typeface="微软雅黑" panose="020B0503020204020204" charset="-122"/>
                  <a:sym typeface="+mn-ea"/>
                </a:rPr>
                <a:t>抽取模块</a:t>
              </a:r>
              <a:endParaRPr kumimoji="0" lang="zh-CN" altLang="en-US" sz="2400" b="1" i="0" u="none" strike="noStrike" kern="1200" cap="none" spc="0" normalizeH="0" baseline="0" noProof="0" dirty="0">
                <a:ln>
                  <a:noFill/>
                </a:ln>
                <a:solidFill>
                  <a:schemeClr val="accent4">
                    <a:lumMod val="40000"/>
                    <a:lumOff val="60000"/>
                  </a:schemeClr>
                </a:solidFill>
                <a:effectLst/>
                <a:uLnTx/>
                <a:uFillTx/>
                <a:latin typeface="微软雅黑" panose="020B0503020204020204" charset="-122"/>
                <a:ea typeface="微软雅黑" panose="020B0503020204020204" charset="-122"/>
              </a:endParaRPr>
            </a:p>
          </p:txBody>
        </p:sp>
        <p:sp>
          <p:nvSpPr>
            <p:cNvPr id="22" name="文本框 21"/>
            <p:cNvSpPr txBox="1"/>
            <p:nvPr/>
          </p:nvSpPr>
          <p:spPr>
            <a:xfrm>
              <a:off x="5402408" y="1616731"/>
              <a:ext cx="4867484" cy="292709"/>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sz="1200" dirty="0">
                  <a:solidFill>
                    <a:schemeClr val="accent4">
                      <a:lumMod val="40000"/>
                      <a:lumOff val="60000"/>
                    </a:schemeClr>
                  </a:solidFill>
                  <a:latin typeface="Century Gothic" panose="020B0502020202020204" pitchFamily="34" charset="0"/>
                  <a:ea typeface="微软雅黑" panose="020B0503020204020204" charset="-122"/>
                </a:rPr>
                <a:t>Extraction module</a:t>
              </a:r>
              <a:endParaRPr lang="en-US" altLang="zh-CN" sz="1200" dirty="0">
                <a:solidFill>
                  <a:schemeClr val="accent4">
                    <a:lumMod val="40000"/>
                    <a:lumOff val="60000"/>
                  </a:schemeClr>
                </a:solidFill>
                <a:latin typeface="Century Gothic" panose="020B0502020202020204" pitchFamily="34" charset="0"/>
                <a:ea typeface="微软雅黑" panose="020B0503020204020204" charset="-122"/>
              </a:endParaRPr>
            </a:p>
          </p:txBody>
        </p:sp>
      </p:grpSp>
      <p:sp>
        <p:nvSpPr>
          <p:cNvPr id="23" name="圆角矩形 45"/>
          <p:cNvSpPr/>
          <p:nvPr/>
        </p:nvSpPr>
        <p:spPr>
          <a:xfrm rot="2700000">
            <a:off x="5897620" y="3768062"/>
            <a:ext cx="401955" cy="401320"/>
          </a:xfrm>
          <a:prstGeom prst="roundRect">
            <a:avLst/>
          </a:prstGeom>
          <a:solidFill>
            <a:schemeClr val="accent2"/>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sp>
        <p:nvSpPr>
          <p:cNvPr id="24" name="文本框 23"/>
          <p:cNvSpPr txBox="1"/>
          <p:nvPr/>
        </p:nvSpPr>
        <p:spPr>
          <a:xfrm>
            <a:off x="5943658" y="3783937"/>
            <a:ext cx="309880" cy="368300"/>
          </a:xfrm>
          <a:prstGeom prst="rect">
            <a:avLst/>
          </a:prstGeom>
          <a:noFill/>
        </p:spPr>
        <p:txBody>
          <a:bodyPr wrap="square" rtlCol="0">
            <a:spAutoFit/>
          </a:bodyPr>
          <a:lstStyle/>
          <a:p>
            <a:pPr algn="ctr"/>
            <a:r>
              <a:rPr lang="en-US" altLang="zh-CN" i="1" dirty="0">
                <a:solidFill>
                  <a:schemeClr val="bg1"/>
                </a:solidFill>
                <a:latin typeface="Century Gothic" panose="020B0502020202020204" pitchFamily="34" charset="0"/>
              </a:rPr>
              <a:t>4</a:t>
            </a:r>
            <a:endParaRPr lang="zh-CN" altLang="en-US" i="1" dirty="0">
              <a:solidFill>
                <a:schemeClr val="bg1"/>
              </a:solidFill>
              <a:latin typeface="Century Gothic" panose="020B0502020202020204" pitchFamily="34" charset="0"/>
            </a:endParaRPr>
          </a:p>
        </p:txBody>
      </p:sp>
      <p:sp>
        <p:nvSpPr>
          <p:cNvPr id="28" name="圆角矩形 30"/>
          <p:cNvSpPr/>
          <p:nvPr/>
        </p:nvSpPr>
        <p:spPr>
          <a:xfrm rot="2700000">
            <a:off x="5914452" y="4662428"/>
            <a:ext cx="401955" cy="401320"/>
          </a:xfrm>
          <a:prstGeom prst="roundRect">
            <a:avLst/>
          </a:prstGeom>
          <a:solidFill>
            <a:schemeClr val="accent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sp>
        <p:nvSpPr>
          <p:cNvPr id="29" name="文本框 28"/>
          <p:cNvSpPr txBox="1"/>
          <p:nvPr/>
        </p:nvSpPr>
        <p:spPr>
          <a:xfrm>
            <a:off x="5960490" y="4678938"/>
            <a:ext cx="309880" cy="368300"/>
          </a:xfrm>
          <a:prstGeom prst="rect">
            <a:avLst/>
          </a:prstGeom>
          <a:noFill/>
        </p:spPr>
        <p:txBody>
          <a:bodyPr wrap="square" rtlCol="0">
            <a:spAutoFit/>
          </a:bodyPr>
          <a:lstStyle/>
          <a:p>
            <a:pPr algn="ctr"/>
            <a:r>
              <a:rPr lang="en-US" altLang="zh-CN" i="1" dirty="0">
                <a:solidFill>
                  <a:schemeClr val="bg1"/>
                </a:solidFill>
                <a:latin typeface="Century Gothic" panose="020B0502020202020204" pitchFamily="34" charset="0"/>
              </a:rPr>
              <a:t>5</a:t>
            </a:r>
            <a:endParaRPr lang="zh-CN" altLang="en-US" i="1" dirty="0">
              <a:solidFill>
                <a:schemeClr val="bg1"/>
              </a:solidFill>
              <a:latin typeface="Century Gothic" panose="020B0502020202020204" pitchFamily="34" charset="0"/>
            </a:endParaRPr>
          </a:p>
        </p:txBody>
      </p:sp>
      <p:grpSp>
        <p:nvGrpSpPr>
          <p:cNvPr id="30" name="组合 29"/>
          <p:cNvGrpSpPr/>
          <p:nvPr/>
        </p:nvGrpSpPr>
        <p:grpSpPr>
          <a:xfrm>
            <a:off x="6391017" y="918028"/>
            <a:ext cx="4867274" cy="656568"/>
            <a:chOff x="5393991" y="1253593"/>
            <a:chExt cx="4867484" cy="656460"/>
          </a:xfrm>
        </p:grpSpPr>
        <p:sp>
          <p:nvSpPr>
            <p:cNvPr id="31" name="文本框 30"/>
            <p:cNvSpPr txBox="1"/>
            <p:nvPr/>
          </p:nvSpPr>
          <p:spPr>
            <a:xfrm>
              <a:off x="5402407" y="1253593"/>
              <a:ext cx="3474114" cy="46029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noProof="0" dirty="0">
                  <a:ln>
                    <a:noFill/>
                  </a:ln>
                  <a:solidFill>
                    <a:schemeClr val="accent4">
                      <a:lumMod val="40000"/>
                      <a:lumOff val="60000"/>
                    </a:schemeClr>
                  </a:solidFill>
                  <a:effectLst/>
                  <a:uLnTx/>
                  <a:uFillTx/>
                  <a:latin typeface="微软雅黑" panose="020B0503020204020204" charset="-122"/>
                  <a:ea typeface="微软雅黑" panose="020B0503020204020204" charset="-122"/>
                  <a:sym typeface="+mn-ea"/>
                </a:rPr>
                <a:t>队伍介绍</a:t>
              </a:r>
              <a:endParaRPr kumimoji="0" lang="zh-CN" altLang="en-US" sz="2400" b="1" i="0" u="none" strike="noStrike" kern="1200" cap="none" spc="0" normalizeH="0" baseline="0" noProof="0" dirty="0">
                <a:ln>
                  <a:noFill/>
                </a:ln>
                <a:solidFill>
                  <a:schemeClr val="accent4">
                    <a:lumMod val="40000"/>
                    <a:lumOff val="60000"/>
                  </a:schemeClr>
                </a:solidFill>
                <a:effectLst/>
                <a:uLnTx/>
                <a:uFillTx/>
                <a:latin typeface="微软雅黑" panose="020B0503020204020204" charset="-122"/>
                <a:ea typeface="微软雅黑" panose="020B0503020204020204" charset="-122"/>
              </a:endParaRPr>
            </a:p>
          </p:txBody>
        </p:sp>
        <p:sp>
          <p:nvSpPr>
            <p:cNvPr id="32" name="文本框 31"/>
            <p:cNvSpPr txBox="1"/>
            <p:nvPr/>
          </p:nvSpPr>
          <p:spPr>
            <a:xfrm>
              <a:off x="5393991" y="1617344"/>
              <a:ext cx="4867484" cy="292709"/>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sz="1200" dirty="0">
                  <a:solidFill>
                    <a:schemeClr val="accent4">
                      <a:lumMod val="40000"/>
                      <a:lumOff val="60000"/>
                    </a:schemeClr>
                  </a:solidFill>
                  <a:latin typeface="Century Gothic" panose="020B0502020202020204" pitchFamily="34" charset="0"/>
                  <a:ea typeface="微软雅黑" panose="020B0503020204020204" charset="-122"/>
                </a:rPr>
                <a:t>Team introduction</a:t>
              </a:r>
              <a:endParaRPr kumimoji="0" lang="en-US" altLang="zh-CN" sz="1200" b="0" i="0" u="none" strike="noStrike" kern="1200" cap="none" spc="0" normalizeH="0" baseline="0" noProof="0" dirty="0">
                <a:ln>
                  <a:noFill/>
                </a:ln>
                <a:solidFill>
                  <a:schemeClr val="accent4">
                    <a:lumMod val="40000"/>
                    <a:lumOff val="60000"/>
                  </a:schemeClr>
                </a:solidFill>
                <a:effectLst/>
                <a:uLnTx/>
                <a:uFillTx/>
                <a:latin typeface="Century Gothic" panose="020B0502020202020204" pitchFamily="34" charset="0"/>
                <a:ea typeface="微软雅黑" panose="020B0503020204020204" charset="-122"/>
              </a:endParaRPr>
            </a:p>
          </p:txBody>
        </p:sp>
      </p:grpSp>
      <p:grpSp>
        <p:nvGrpSpPr>
          <p:cNvPr id="38" name="组合 37"/>
          <p:cNvGrpSpPr/>
          <p:nvPr/>
        </p:nvGrpSpPr>
        <p:grpSpPr>
          <a:xfrm>
            <a:off x="6391016" y="5544454"/>
            <a:ext cx="4867275" cy="655955"/>
            <a:chOff x="5402407" y="1253593"/>
            <a:chExt cx="4867485" cy="655847"/>
          </a:xfrm>
        </p:grpSpPr>
        <p:sp>
          <p:nvSpPr>
            <p:cNvPr id="39" name="文本框 38"/>
            <p:cNvSpPr txBox="1"/>
            <p:nvPr/>
          </p:nvSpPr>
          <p:spPr>
            <a:xfrm>
              <a:off x="5402407" y="1253593"/>
              <a:ext cx="3474114" cy="46029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0" normalizeH="0" baseline="0">
                  <a:solidFill>
                    <a:schemeClr val="accent4">
                      <a:lumMod val="40000"/>
                      <a:lumOff val="60000"/>
                    </a:schemeClr>
                  </a:solidFill>
                  <a:latin typeface="微软雅黑" panose="020B0503020204020204" charset="-122"/>
                  <a:ea typeface="微软雅黑" panose="020B0503020204020204" charset="-122"/>
                  <a:cs typeface="+mn-cs"/>
                  <a:sym typeface="+mn-ea"/>
                </a:rPr>
                <a:t>应用价值</a:t>
              </a:r>
              <a:endParaRPr kumimoji="0" lang="zh-CN" altLang="en-US" sz="2400" b="1" i="0" u="none" strike="noStrike" kern="1200" cap="none" spc="0" normalizeH="0" baseline="0" noProof="0" dirty="0">
                <a:ln>
                  <a:noFill/>
                </a:ln>
                <a:solidFill>
                  <a:schemeClr val="accent4">
                    <a:lumMod val="40000"/>
                    <a:lumOff val="60000"/>
                  </a:schemeClr>
                </a:solidFill>
                <a:effectLst/>
                <a:uLnTx/>
                <a:uFillTx/>
                <a:latin typeface="微软雅黑" panose="020B0503020204020204" charset="-122"/>
                <a:ea typeface="微软雅黑" panose="020B0503020204020204" charset="-122"/>
                <a:cs typeface="+mn-cs"/>
              </a:endParaRPr>
            </a:p>
          </p:txBody>
        </p:sp>
        <p:sp>
          <p:nvSpPr>
            <p:cNvPr id="40" name="文本框 39"/>
            <p:cNvSpPr txBox="1"/>
            <p:nvPr/>
          </p:nvSpPr>
          <p:spPr>
            <a:xfrm>
              <a:off x="5402408" y="1616731"/>
              <a:ext cx="4867484" cy="292709"/>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sz="1200">
                  <a:solidFill>
                    <a:schemeClr val="accent4">
                      <a:lumMod val="40000"/>
                      <a:lumOff val="60000"/>
                    </a:schemeClr>
                  </a:solidFill>
                  <a:latin typeface="Century Gothic" panose="020B0502020202020204" pitchFamily="34" charset="0"/>
                  <a:ea typeface="微软雅黑" panose="020B0503020204020204" charset="-122"/>
                </a:rPr>
                <a:t>Application value</a:t>
              </a:r>
              <a:endParaRPr kumimoji="0" lang="en-US" altLang="zh-CN" sz="1200" b="0" i="0" u="none" strike="noStrike" kern="1200" cap="none" spc="0" normalizeH="0" baseline="0" noProof="0" dirty="0">
                <a:ln>
                  <a:noFill/>
                </a:ln>
                <a:solidFill>
                  <a:schemeClr val="accent4">
                    <a:lumMod val="40000"/>
                    <a:lumOff val="60000"/>
                  </a:schemeClr>
                </a:solidFill>
                <a:effectLst/>
                <a:uLnTx/>
                <a:uFillTx/>
                <a:latin typeface="Century Gothic" panose="020B0502020202020204" pitchFamily="34" charset="0"/>
                <a:ea typeface="微软雅黑" panose="020B0503020204020204" charset="-122"/>
              </a:endParaRPr>
            </a:p>
          </p:txBody>
        </p:sp>
      </p:grpSp>
      <p:sp>
        <p:nvSpPr>
          <p:cNvPr id="41" name="圆角矩形 45"/>
          <p:cNvSpPr/>
          <p:nvPr/>
        </p:nvSpPr>
        <p:spPr>
          <a:xfrm rot="2700000">
            <a:off x="5897620" y="5555745"/>
            <a:ext cx="401955" cy="401320"/>
          </a:xfrm>
          <a:prstGeom prst="roundRect">
            <a:avLst/>
          </a:prstGeom>
          <a:solidFill>
            <a:schemeClr val="accent2"/>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sp>
        <p:nvSpPr>
          <p:cNvPr id="42" name="文本框 41"/>
          <p:cNvSpPr txBox="1"/>
          <p:nvPr/>
        </p:nvSpPr>
        <p:spPr>
          <a:xfrm>
            <a:off x="5943658" y="5571620"/>
            <a:ext cx="309880" cy="368300"/>
          </a:xfrm>
          <a:prstGeom prst="rect">
            <a:avLst/>
          </a:prstGeom>
          <a:noFill/>
        </p:spPr>
        <p:txBody>
          <a:bodyPr wrap="square" rtlCol="0">
            <a:spAutoFit/>
          </a:bodyPr>
          <a:lstStyle/>
          <a:p>
            <a:pPr algn="ctr"/>
            <a:r>
              <a:rPr lang="en-US" altLang="zh-CN" i="1" dirty="0">
                <a:solidFill>
                  <a:schemeClr val="bg1"/>
                </a:solidFill>
                <a:latin typeface="Century Gothic" panose="020B0502020202020204" pitchFamily="34" charset="0"/>
              </a:rPr>
              <a:t>6</a:t>
            </a:r>
            <a:endParaRPr lang="zh-CN" altLang="en-US" i="1" dirty="0">
              <a:solidFill>
                <a:schemeClr val="bg1"/>
              </a:solidFill>
              <a:latin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66354" y="1963579"/>
            <a:ext cx="9570129" cy="4801314"/>
          </a:xfrm>
          <a:prstGeom prst="rect">
            <a:avLst/>
          </a:prstGeom>
          <a:noFill/>
        </p:spPr>
        <p:txBody>
          <a:bodyPr wrap="square" rtlCol="0">
            <a:spAutoFit/>
          </a:bodyPr>
          <a:lstStyle/>
          <a:p>
            <a:pPr marL="342900" indent="-342900">
              <a:buFont typeface="Arial" panose="020B0604020202020204" pitchFamily="34" charset="0"/>
              <a:buChar char="•"/>
            </a:pPr>
            <a:r>
              <a:rPr lang="zh-CN" altLang="en-US" sz="2400" spc="150" dirty="0">
                <a:solidFill>
                  <a:schemeClr val="accent4">
                    <a:lumMod val="40000"/>
                    <a:lumOff val="60000"/>
                  </a:schemeClr>
                </a:solidFill>
                <a:effectLst>
                  <a:outerShdw blurRad="38100" dist="38100" dir="2700000" algn="tl">
                    <a:srgbClr val="000000">
                      <a:alpha val="43137"/>
                    </a:srgbClr>
                  </a:outerShdw>
                </a:effectLst>
              </a:rPr>
              <a:t>该模型能够以</a:t>
            </a:r>
            <a:r>
              <a:rPr lang="en-US" altLang="zh-CN" sz="2400" spc="150" smtClean="0">
                <a:solidFill>
                  <a:schemeClr val="accent4">
                    <a:lumMod val="40000"/>
                    <a:lumOff val="60000"/>
                  </a:schemeClr>
                </a:solidFill>
                <a:effectLst>
                  <a:outerShdw blurRad="38100" dist="38100" dir="2700000" algn="tl">
                    <a:srgbClr val="000000">
                      <a:alpha val="43137"/>
                    </a:srgbClr>
                  </a:outerShdw>
                </a:effectLst>
              </a:rPr>
              <a:t>SOTA</a:t>
            </a:r>
            <a:r>
              <a:rPr lang="zh-CN" altLang="en-US" sz="2400" spc="150" dirty="0">
                <a:solidFill>
                  <a:schemeClr val="accent4">
                    <a:lumMod val="40000"/>
                    <a:lumOff val="60000"/>
                  </a:schemeClr>
                </a:solidFill>
                <a:effectLst>
                  <a:outerShdw blurRad="38100" dist="38100" dir="2700000" algn="tl">
                    <a:srgbClr val="000000">
                      <a:alpha val="43137"/>
                    </a:srgbClr>
                  </a:outerShdw>
                </a:effectLst>
              </a:rPr>
              <a:t>级别的性能针对用户有关疫情政策的问题从政策语料库中搜索提取出相应的政策内容来回馈给用户</a:t>
            </a:r>
            <a:endParaRPr lang="en-US" altLang="zh-CN" sz="2400" spc="150" dirty="0">
              <a:solidFill>
                <a:schemeClr val="accent4">
                  <a:lumMod val="40000"/>
                  <a:lumOff val="60000"/>
                </a:schemeClr>
              </a:solidFill>
              <a:effectLst>
                <a:outerShdw blurRad="38100" dist="38100" dir="2700000" algn="tl">
                  <a:srgbClr val="000000">
                    <a:alpha val="43137"/>
                  </a:srgbClr>
                </a:outerShdw>
              </a:effectLst>
            </a:endParaRPr>
          </a:p>
          <a:p>
            <a:pPr marL="342900" indent="-342900">
              <a:buFont typeface="Arial" panose="020B0604020202020204" pitchFamily="34" charset="0"/>
              <a:buChar char="•"/>
            </a:pPr>
            <a:endParaRPr lang="en-US" altLang="zh-CN" sz="2400" spc="150" dirty="0">
              <a:solidFill>
                <a:schemeClr val="accent4">
                  <a:lumMod val="40000"/>
                  <a:lumOff val="60000"/>
                </a:schemeClr>
              </a:solidFill>
              <a:effectLst>
                <a:outerShdw blurRad="38100" dist="38100" dir="2700000" algn="tl">
                  <a:srgbClr val="000000">
                    <a:alpha val="43137"/>
                  </a:srgbClr>
                </a:outerShdw>
              </a:effectLst>
            </a:endParaRPr>
          </a:p>
          <a:p>
            <a:pPr marL="342900" indent="-342900">
              <a:buFont typeface="Arial" panose="020B0604020202020204" pitchFamily="34" charset="0"/>
              <a:buChar char="•"/>
            </a:pPr>
            <a:r>
              <a:rPr lang="zh-CN" altLang="en-US" sz="2400" spc="150" dirty="0">
                <a:solidFill>
                  <a:schemeClr val="accent4">
                    <a:lumMod val="40000"/>
                    <a:lumOff val="60000"/>
                  </a:schemeClr>
                </a:solidFill>
                <a:effectLst>
                  <a:outerShdw blurRad="38100" dist="38100" dir="2700000" algn="tl">
                    <a:srgbClr val="000000">
                      <a:alpha val="43137"/>
                    </a:srgbClr>
                  </a:outerShdw>
                </a:effectLst>
              </a:rPr>
              <a:t>该模型单模模型占用小，模型运行速度快，便于部署，成本低</a:t>
            </a:r>
            <a:endParaRPr lang="en-US" altLang="zh-CN" sz="2400" spc="150" dirty="0">
              <a:solidFill>
                <a:schemeClr val="accent4">
                  <a:lumMod val="40000"/>
                  <a:lumOff val="60000"/>
                </a:schemeClr>
              </a:solidFill>
              <a:effectLst>
                <a:outerShdw blurRad="38100" dist="38100" dir="2700000" algn="tl">
                  <a:srgbClr val="000000">
                    <a:alpha val="43137"/>
                  </a:srgbClr>
                </a:outerShdw>
              </a:effectLst>
            </a:endParaRPr>
          </a:p>
          <a:p>
            <a:endParaRPr lang="en-US" altLang="zh-CN" sz="2400" spc="150" dirty="0">
              <a:solidFill>
                <a:schemeClr val="accent4">
                  <a:lumMod val="40000"/>
                  <a:lumOff val="60000"/>
                </a:schemeClr>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zh-CN" altLang="en-US" sz="2400" spc="150" dirty="0" smtClean="0">
                <a:solidFill>
                  <a:schemeClr val="accent4">
                    <a:lumMod val="40000"/>
                    <a:lumOff val="60000"/>
                  </a:schemeClr>
                </a:solidFill>
                <a:effectLst>
                  <a:outerShdw blurRad="38100" dist="38100" dir="2700000" algn="tl">
                    <a:srgbClr val="000000">
                      <a:alpha val="43137"/>
                    </a:srgbClr>
                  </a:outerShdw>
                </a:effectLst>
              </a:rPr>
              <a:t>该</a:t>
            </a:r>
            <a:r>
              <a:rPr lang="zh-CN" altLang="en-US" sz="2400" spc="150" dirty="0">
                <a:solidFill>
                  <a:schemeClr val="accent4">
                    <a:lumMod val="40000"/>
                    <a:lumOff val="60000"/>
                  </a:schemeClr>
                </a:solidFill>
                <a:effectLst>
                  <a:outerShdw blurRad="38100" dist="38100" dir="2700000" algn="tl">
                    <a:srgbClr val="000000">
                      <a:alpha val="43137"/>
                    </a:srgbClr>
                  </a:outerShdw>
                </a:effectLst>
              </a:rPr>
              <a:t>模型泛化能力强，结合预训练模型和正负样本增强技术，该模型对于不同风格的用户问题都能给出比较好的答案</a:t>
            </a:r>
            <a:endParaRPr lang="en-US" altLang="zh-CN" sz="2400" spc="150" dirty="0">
              <a:solidFill>
                <a:schemeClr val="accent4">
                  <a:lumMod val="40000"/>
                  <a:lumOff val="60000"/>
                </a:schemeClr>
              </a:solidFill>
              <a:effectLst>
                <a:outerShdw blurRad="38100" dist="38100" dir="2700000" algn="tl">
                  <a:srgbClr val="000000">
                    <a:alpha val="43137"/>
                  </a:srgbClr>
                </a:outerShdw>
              </a:effectLst>
            </a:endParaRPr>
          </a:p>
          <a:p>
            <a:pPr marL="285750" indent="-285750">
              <a:buFont typeface="Arial" panose="020B0604020202020204" pitchFamily="34" charset="0"/>
              <a:buChar char="•"/>
            </a:pPr>
            <a:endParaRPr lang="en-US" altLang="zh-CN" sz="2400" spc="150" dirty="0">
              <a:solidFill>
                <a:schemeClr val="accent4">
                  <a:lumMod val="40000"/>
                  <a:lumOff val="60000"/>
                </a:schemeClr>
              </a:solidFill>
              <a:effectLst>
                <a:outerShdw blurRad="38100" dist="38100" dir="2700000" algn="tl">
                  <a:srgbClr val="000000">
                    <a:alpha val="43137"/>
                  </a:srgbClr>
                </a:outerShdw>
              </a:effectLst>
            </a:endParaRPr>
          </a:p>
          <a:p>
            <a:pPr marL="285750" indent="-285750">
              <a:buFont typeface="Arial" panose="020B0604020202020204" pitchFamily="34" charset="0"/>
              <a:buChar char="•"/>
            </a:pPr>
            <a:endParaRPr lang="en-US" altLang="zh-CN" sz="2400" spc="150" dirty="0">
              <a:solidFill>
                <a:schemeClr val="accent4">
                  <a:lumMod val="40000"/>
                  <a:lumOff val="60000"/>
                </a:schemeClr>
              </a:solidFill>
              <a:effectLst>
                <a:outerShdw blurRad="38100" dist="38100" dir="2700000" algn="tl">
                  <a:srgbClr val="000000">
                    <a:alpha val="43137"/>
                  </a:srgbClr>
                </a:outerShdw>
              </a:effectLst>
            </a:endParaRPr>
          </a:p>
          <a:p>
            <a:pPr marL="285750" indent="-285750">
              <a:buFont typeface="Arial" panose="020B0604020202020204" pitchFamily="34" charset="0"/>
              <a:buChar char="•"/>
            </a:pPr>
            <a:endParaRPr lang="en-US" altLang="zh-CN" sz="2400" spc="150" dirty="0">
              <a:solidFill>
                <a:schemeClr val="accent4">
                  <a:lumMod val="40000"/>
                  <a:lumOff val="60000"/>
                </a:schemeClr>
              </a:solidFill>
              <a:effectLst>
                <a:outerShdw blurRad="38100" dist="38100" dir="2700000" algn="tl">
                  <a:srgbClr val="000000">
                    <a:alpha val="43137"/>
                  </a:srgbClr>
                </a:outerShdw>
              </a:effectLst>
            </a:endParaRPr>
          </a:p>
          <a:p>
            <a:pPr marL="285750" indent="-285750">
              <a:buFont typeface="Arial" panose="020B0604020202020204" pitchFamily="34" charset="0"/>
              <a:buChar char="•"/>
            </a:pPr>
            <a:endParaRPr lang="en-US" altLang="zh-CN" sz="2400" spc="150" dirty="0">
              <a:solidFill>
                <a:schemeClr val="accent4">
                  <a:lumMod val="40000"/>
                  <a:lumOff val="60000"/>
                </a:schemeClr>
              </a:solidFill>
              <a:effectLst>
                <a:outerShdw blurRad="38100" dist="38100" dir="2700000" algn="tl">
                  <a:srgbClr val="000000">
                    <a:alpha val="43137"/>
                  </a:srgbClr>
                </a:outerShdw>
              </a:effectLst>
            </a:endParaRPr>
          </a:p>
          <a:p>
            <a:endParaRPr lang="en-US" altLang="zh-CN" sz="2400" spc="150" dirty="0">
              <a:solidFill>
                <a:schemeClr val="accent4">
                  <a:lumMod val="40000"/>
                  <a:lumOff val="60000"/>
                </a:schemeClr>
              </a:solidFill>
              <a:effectLst>
                <a:outerShdw blurRad="38100" dist="38100" dir="2700000" algn="tl">
                  <a:srgbClr val="000000">
                    <a:alpha val="43137"/>
                  </a:srgbClr>
                </a:outerShdw>
              </a:effectLst>
            </a:endParaRPr>
          </a:p>
          <a:p>
            <a:pPr marL="285750" indent="-285750">
              <a:buFont typeface="Arial" panose="020B0604020202020204" pitchFamily="34" charset="0"/>
              <a:buChar char="•"/>
            </a:pPr>
            <a:endParaRPr lang="zh-CN" altLang="en-US" dirty="0"/>
          </a:p>
        </p:txBody>
      </p:sp>
      <p:cxnSp>
        <p:nvCxnSpPr>
          <p:cNvPr id="3" name="直接连接符 2"/>
          <p:cNvCxnSpPr/>
          <p:nvPr/>
        </p:nvCxnSpPr>
        <p:spPr>
          <a:xfrm>
            <a:off x="0" y="683120"/>
            <a:ext cx="4536000" cy="0"/>
          </a:xfrm>
          <a:prstGeom prst="line">
            <a:avLst/>
          </a:prstGeom>
          <a:ln w="28575">
            <a:solidFill>
              <a:schemeClr val="accent4">
                <a:lumMod val="20000"/>
                <a:lumOff val="8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7656000" y="683120"/>
            <a:ext cx="4536000" cy="0"/>
          </a:xfrm>
          <a:prstGeom prst="line">
            <a:avLst/>
          </a:prstGeom>
          <a:ln w="28575">
            <a:solidFill>
              <a:schemeClr val="accent4">
                <a:lumMod val="20000"/>
                <a:lumOff val="80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6" name="标题 1"/>
          <p:cNvSpPr txBox="1"/>
          <p:nvPr/>
        </p:nvSpPr>
        <p:spPr>
          <a:xfrm>
            <a:off x="5030988" y="359120"/>
            <a:ext cx="2130023" cy="648000"/>
          </a:xfr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r>
              <a:rPr lang="zh-CN" altLang="en-US" sz="3600" dirty="0">
                <a:solidFill>
                  <a:srgbClr val="FED7A0"/>
                </a:solidFill>
                <a:latin typeface="+mn-lt"/>
                <a:ea typeface="+mn-ea"/>
                <a:cs typeface="+mn-cs"/>
              </a:rPr>
              <a:t>应用</a:t>
            </a:r>
            <a:r>
              <a:rPr lang="zh-CN" altLang="en-US" sz="3600" dirty="0" smtClean="0">
                <a:solidFill>
                  <a:srgbClr val="FED7A0"/>
                </a:solidFill>
                <a:latin typeface="+mn-lt"/>
                <a:ea typeface="+mn-ea"/>
                <a:cs typeface="+mn-cs"/>
              </a:rPr>
              <a:t>价值</a:t>
            </a:r>
            <a:endParaRPr lang="zh-CN" altLang="en-US" sz="3600" dirty="0">
              <a:solidFill>
                <a:srgbClr val="FED7A0"/>
              </a:solidFill>
              <a:latin typeface="+mn-lt"/>
              <a:ea typeface="+mn-ea"/>
              <a:cs typeface="+mn-cs"/>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a:xfrm>
            <a:off x="3361084" y="1542489"/>
            <a:ext cx="5299710" cy="2125980"/>
          </a:xfrm>
          <a:noFill/>
          <a:ln>
            <a:noFill/>
          </a:ln>
        </p:spPr>
        <p:txBody>
          <a:bodyPr anchor="t"/>
          <a:lstStyle/>
          <a:p>
            <a:r>
              <a:rPr lang="en-US" altLang="zh-CN" sz="8000" b="1" dirty="0">
                <a:solidFill>
                  <a:srgbClr val="FED7A0"/>
                </a:solidFill>
              </a:rPr>
              <a:t>THANKS</a:t>
            </a:r>
            <a:endParaRPr lang="en-US" altLang="zh-CN" sz="8000" b="1" dirty="0">
              <a:solidFill>
                <a:srgbClr val="FED7A0"/>
              </a:solidFill>
            </a:endParaRPr>
          </a:p>
        </p:txBody>
      </p:sp>
      <p:sp>
        <p:nvSpPr>
          <p:cNvPr id="5" name="标题 1"/>
          <p:cNvSpPr txBox="1"/>
          <p:nvPr/>
        </p:nvSpPr>
        <p:spPr>
          <a:xfrm>
            <a:off x="-1023077" y="6001075"/>
            <a:ext cx="5299710" cy="2125980"/>
          </a:xfrm>
          <a:noFill/>
          <a:ln>
            <a:noFill/>
          </a:ln>
        </p:spPr>
        <p:txBody>
          <a:bodyPr lIns="101600" tIns="38100" rIns="25400" bIns="38100" anchor="t" anchorCtr="0">
            <a:noAutofit/>
          </a:bodyPr>
          <a:lstStyle>
            <a:lvl1pPr algn="ctr" defTabSz="914400" rtl="0" eaLnBrk="1" fontAlgn="auto" latinLnBrk="0" hangingPunct="1">
              <a:lnSpc>
                <a:spcPct val="100000"/>
              </a:lnSpc>
              <a:spcBef>
                <a:spcPct val="0"/>
              </a:spcBef>
              <a:buNone/>
              <a:defRPr sz="5400" b="0" u="none" strike="noStrike" kern="1200" cap="none" spc="600" normalizeH="0">
                <a:solidFill>
                  <a:schemeClr val="tx1"/>
                </a:solidFill>
                <a:effectLst>
                  <a:outerShdw blurRad="38100" dist="38100" dir="2700000" algn="tl">
                    <a:srgbClr val="000000">
                      <a:alpha val="43137"/>
                    </a:srgbClr>
                  </a:outerShdw>
                </a:effectLst>
                <a:uFillTx/>
                <a:latin typeface="+mj-lt"/>
                <a:ea typeface="+mj-ea"/>
                <a:cs typeface="+mj-cs"/>
              </a:defRPr>
            </a:lvl1pPr>
          </a:lstStyle>
          <a:p>
            <a:r>
              <a:rPr lang="zh-CN" altLang="en-US" sz="2000" b="1" dirty="0">
                <a:solidFill>
                  <a:srgbClr val="FED7A0"/>
                </a:solidFill>
              </a:rPr>
              <a:t>与我联系</a:t>
            </a:r>
            <a:endParaRPr lang="en-US" altLang="zh-CN" sz="2000" b="1" dirty="0">
              <a:solidFill>
                <a:srgbClr val="FED7A0"/>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5520580" y="2572543"/>
            <a:ext cx="4867274" cy="1248757"/>
            <a:chOff x="5332067" y="1218430"/>
            <a:chExt cx="4867484" cy="1248553"/>
          </a:xfrm>
        </p:grpSpPr>
        <p:sp>
          <p:nvSpPr>
            <p:cNvPr id="26" name="文本框 25"/>
            <p:cNvSpPr txBox="1"/>
            <p:nvPr/>
          </p:nvSpPr>
          <p:spPr>
            <a:xfrm>
              <a:off x="5332067" y="1218430"/>
              <a:ext cx="3474114" cy="7693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400" b="1" noProof="0" dirty="0">
                  <a:solidFill>
                    <a:schemeClr val="accent4">
                      <a:lumMod val="40000"/>
                      <a:lumOff val="60000"/>
                    </a:schemeClr>
                  </a:solidFill>
                  <a:latin typeface="微软雅黑" panose="020B0503020204020204" charset="-122"/>
                  <a:ea typeface="微软雅黑" panose="020B0503020204020204" charset="-122"/>
                </a:rPr>
                <a:t>队伍介绍</a:t>
              </a:r>
              <a:endParaRPr kumimoji="0" lang="zh-CN" altLang="en-US" sz="4400" b="1" i="0" u="none" strike="noStrike" kern="1200" cap="none" spc="0" normalizeH="0" baseline="0" noProof="0" dirty="0">
                <a:ln>
                  <a:noFill/>
                </a:ln>
                <a:solidFill>
                  <a:schemeClr val="accent4">
                    <a:lumMod val="40000"/>
                    <a:lumOff val="60000"/>
                  </a:schemeClr>
                </a:solidFill>
                <a:effectLst/>
                <a:uLnTx/>
                <a:uFillTx/>
                <a:latin typeface="微软雅黑" panose="020B0503020204020204" charset="-122"/>
                <a:ea typeface="微软雅黑" panose="020B0503020204020204" charset="-122"/>
              </a:endParaRPr>
            </a:p>
          </p:txBody>
        </p:sp>
        <p:sp>
          <p:nvSpPr>
            <p:cNvPr id="28" name="文本框 27"/>
            <p:cNvSpPr txBox="1"/>
            <p:nvPr/>
          </p:nvSpPr>
          <p:spPr>
            <a:xfrm>
              <a:off x="5332067" y="2040846"/>
              <a:ext cx="4867484" cy="426137"/>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sz="2000" dirty="0">
                  <a:solidFill>
                    <a:schemeClr val="accent4">
                      <a:lumMod val="40000"/>
                      <a:lumOff val="60000"/>
                    </a:schemeClr>
                  </a:solidFill>
                  <a:latin typeface="Century Gothic" panose="020B0502020202020204" pitchFamily="34" charset="0"/>
                  <a:ea typeface="微软雅黑" panose="020B0503020204020204" charset="-122"/>
                </a:rPr>
                <a:t>Team introduction</a:t>
              </a:r>
              <a:endParaRPr lang="en-US" altLang="zh-CN" sz="2000" dirty="0">
                <a:solidFill>
                  <a:schemeClr val="accent4">
                    <a:lumMod val="40000"/>
                    <a:lumOff val="60000"/>
                  </a:schemeClr>
                </a:solidFill>
                <a:latin typeface="Century Gothic" panose="020B0502020202020204" pitchFamily="34" charset="0"/>
                <a:ea typeface="微软雅黑" panose="020B0503020204020204" charset="-122"/>
              </a:endParaRPr>
            </a:p>
          </p:txBody>
        </p:sp>
      </p:grpSp>
      <p:sp>
        <p:nvSpPr>
          <p:cNvPr id="30" name="圆角矩形 14"/>
          <p:cNvSpPr/>
          <p:nvPr/>
        </p:nvSpPr>
        <p:spPr>
          <a:xfrm rot="2700000">
            <a:off x="4062987" y="2649912"/>
            <a:ext cx="1129215" cy="1124817"/>
          </a:xfrm>
          <a:prstGeom prst="roundRect">
            <a:avLst>
              <a:gd name="adj" fmla="val 6165"/>
            </a:avLst>
          </a:prstGeom>
          <a:solidFill>
            <a:schemeClr val="accent2"/>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sp>
        <p:nvSpPr>
          <p:cNvPr id="31" name="文本框 30"/>
          <p:cNvSpPr txBox="1"/>
          <p:nvPr/>
        </p:nvSpPr>
        <p:spPr>
          <a:xfrm>
            <a:off x="4472654" y="2750655"/>
            <a:ext cx="309880" cy="923330"/>
          </a:xfrm>
          <a:prstGeom prst="rect">
            <a:avLst/>
          </a:prstGeom>
          <a:noFill/>
        </p:spPr>
        <p:txBody>
          <a:bodyPr wrap="square" rtlCol="0">
            <a:spAutoFit/>
          </a:bodyPr>
          <a:lstStyle/>
          <a:p>
            <a:pPr algn="ctr"/>
            <a:r>
              <a:rPr lang="en-US" altLang="zh-CN" sz="5400" b="1" i="1" dirty="0">
                <a:solidFill>
                  <a:schemeClr val="bg1"/>
                </a:solidFill>
                <a:latin typeface="Century Gothic" panose="020B0502020202020204" pitchFamily="34" charset="0"/>
              </a:rPr>
              <a:t>1</a:t>
            </a:r>
            <a:endParaRPr lang="zh-CN" altLang="en-US" sz="5400" b="1" i="1" dirty="0">
              <a:solidFill>
                <a:schemeClr val="bg1"/>
              </a:solidFill>
              <a:latin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06039" y="359120"/>
            <a:ext cx="2179922" cy="648000"/>
          </a:xfrm>
        </p:spPr>
        <p:txBody>
          <a:bodyPr/>
          <a:lstStyle/>
          <a:p>
            <a:r>
              <a:rPr lang="zh-CN" altLang="en-US" sz="3600" dirty="0">
                <a:solidFill>
                  <a:srgbClr val="FED7A0"/>
                </a:solidFill>
                <a:latin typeface="+mn-lt"/>
                <a:ea typeface="+mn-ea"/>
                <a:cs typeface="+mn-cs"/>
              </a:rPr>
              <a:t>队伍介绍</a:t>
            </a:r>
            <a:endParaRPr lang="zh-CN" altLang="en-US" sz="3600" dirty="0">
              <a:solidFill>
                <a:srgbClr val="FED7A0"/>
              </a:solidFill>
              <a:latin typeface="+mn-lt"/>
              <a:ea typeface="+mn-ea"/>
              <a:cs typeface="+mn-cs"/>
            </a:endParaRPr>
          </a:p>
        </p:txBody>
      </p:sp>
      <p:cxnSp>
        <p:nvCxnSpPr>
          <p:cNvPr id="13" name="直接连接符 12"/>
          <p:cNvCxnSpPr/>
          <p:nvPr/>
        </p:nvCxnSpPr>
        <p:spPr>
          <a:xfrm>
            <a:off x="7656000" y="683120"/>
            <a:ext cx="4536000" cy="0"/>
          </a:xfrm>
          <a:prstGeom prst="line">
            <a:avLst/>
          </a:prstGeom>
          <a:ln w="28575">
            <a:solidFill>
              <a:schemeClr val="accent4">
                <a:lumMod val="20000"/>
                <a:lumOff val="8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0" y="683120"/>
            <a:ext cx="4536000" cy="0"/>
          </a:xfrm>
          <a:prstGeom prst="line">
            <a:avLst/>
          </a:prstGeom>
          <a:ln w="28575">
            <a:solidFill>
              <a:schemeClr val="accent4">
                <a:lumMod val="20000"/>
                <a:lumOff val="80000"/>
              </a:schemeClr>
            </a:solidFill>
            <a:tailEnd type="oval"/>
          </a:ln>
        </p:spPr>
        <p:style>
          <a:lnRef idx="1">
            <a:schemeClr val="accent1"/>
          </a:lnRef>
          <a:fillRef idx="0">
            <a:schemeClr val="accent1"/>
          </a:fillRef>
          <a:effectRef idx="0">
            <a:schemeClr val="accent1"/>
          </a:effectRef>
          <a:fontRef idx="minor">
            <a:schemeClr val="tx1"/>
          </a:fontRef>
        </p:style>
      </p:cxnSp>
      <p:sp>
        <p:nvSpPr>
          <p:cNvPr id="17" name="AutoShape 5"/>
          <p:cNvSpPr/>
          <p:nvPr/>
        </p:nvSpPr>
        <p:spPr bwMode="auto">
          <a:xfrm>
            <a:off x="514702" y="1040093"/>
            <a:ext cx="382116" cy="370140"/>
          </a:xfrm>
          <a:prstGeom prst="roundRect">
            <a:avLst>
              <a:gd name="adj" fmla="val 20315"/>
            </a:avLst>
          </a:prstGeom>
          <a:solidFill>
            <a:srgbClr val="FED7A0"/>
          </a:solidFill>
          <a:ln>
            <a:noFill/>
          </a:ln>
        </p:spPr>
        <p:txBody>
          <a:bodyPr lIns="26781" tIns="26781" rIns="26781" bIns="26781" anchor="ctr"/>
          <a:lstStyle>
            <a:lvl1pPr defTabSz="584200" eaLnBrk="0">
              <a:defRPr sz="2500" b="1">
                <a:solidFill>
                  <a:srgbClr val="FFFFFF"/>
                </a:solidFill>
                <a:latin typeface="Lato" charset="0"/>
                <a:ea typeface="MS PGothic" panose="020B0600070205080204" pitchFamily="34" charset="-128"/>
                <a:sym typeface="Lato" charset="0"/>
              </a:defRPr>
            </a:lvl1pPr>
            <a:lvl2pPr marL="742950" indent="-285750" defTabSz="584200" eaLnBrk="0">
              <a:defRPr sz="2500" b="1">
                <a:solidFill>
                  <a:srgbClr val="FFFFFF"/>
                </a:solidFill>
                <a:latin typeface="Lato" charset="0"/>
                <a:ea typeface="MS PGothic" panose="020B0600070205080204" pitchFamily="34" charset="-128"/>
                <a:sym typeface="Lato" charset="0"/>
              </a:defRPr>
            </a:lvl2pPr>
            <a:lvl3pPr marL="1143000" indent="-228600" defTabSz="584200" eaLnBrk="0">
              <a:defRPr sz="2500" b="1">
                <a:solidFill>
                  <a:srgbClr val="FFFFFF"/>
                </a:solidFill>
                <a:latin typeface="Lato" charset="0"/>
                <a:ea typeface="MS PGothic" panose="020B0600070205080204" pitchFamily="34" charset="-128"/>
                <a:sym typeface="Lato" charset="0"/>
              </a:defRPr>
            </a:lvl3pPr>
            <a:lvl4pPr marL="1600200" indent="-228600" defTabSz="584200" eaLnBrk="0">
              <a:defRPr sz="2500" b="1">
                <a:solidFill>
                  <a:srgbClr val="FFFFFF"/>
                </a:solidFill>
                <a:latin typeface="Lato" charset="0"/>
                <a:ea typeface="MS PGothic" panose="020B0600070205080204" pitchFamily="34" charset="-128"/>
                <a:sym typeface="Lato" charset="0"/>
              </a:defRPr>
            </a:lvl4pPr>
            <a:lvl5pPr marL="2057400" indent="-228600" defTabSz="584200" eaLnBrk="0">
              <a:defRPr sz="2500" b="1">
                <a:solidFill>
                  <a:srgbClr val="FFFFFF"/>
                </a:solidFill>
                <a:latin typeface="Lato" charset="0"/>
                <a:ea typeface="MS PGothic" panose="020B0600070205080204" pitchFamily="34" charset="-128"/>
                <a:sym typeface="Lato" charset="0"/>
              </a:defRPr>
            </a:lvl5pPr>
            <a:lvl6pPr marL="25146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5842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00000"/>
              </a:lnSpc>
            </a:pPr>
            <a:endParaRPr lang="en-US" sz="1200" b="0">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nvSpPr>
        <p:spPr>
          <a:xfrm>
            <a:off x="993533" y="1040093"/>
            <a:ext cx="3273955" cy="398780"/>
          </a:xfrm>
          <a:prstGeom prst="rect">
            <a:avLst/>
          </a:prstGeom>
          <a:noFill/>
        </p:spPr>
        <p:txBody>
          <a:bodyPr wrap="square" rtlCol="0">
            <a:spAutoFit/>
          </a:bodyPr>
          <a:lstStyle/>
          <a:p>
            <a:r>
              <a:rPr lang="zh-CN" altLang="en-US" sz="2000" spc="200" noProof="1">
                <a:solidFill>
                  <a:srgbClr val="FED7A0"/>
                </a:solidFill>
                <a:sym typeface="+mn-ea"/>
              </a:rPr>
              <a:t>自行添加</a:t>
            </a:r>
            <a:endParaRPr lang="zh-CN" altLang="en-US" sz="2000" spc="200" noProof="1">
              <a:solidFill>
                <a:srgbClr val="FED7A0"/>
              </a:solidFill>
              <a:sym typeface="+mn-ea"/>
            </a:endParaRPr>
          </a:p>
        </p:txBody>
      </p:sp>
      <p:sp>
        <p:nvSpPr>
          <p:cNvPr id="24" name="文本框 23"/>
          <p:cNvSpPr txBox="1"/>
          <p:nvPr/>
        </p:nvSpPr>
        <p:spPr>
          <a:xfrm>
            <a:off x="1932841" y="3774196"/>
            <a:ext cx="9768256" cy="368300"/>
          </a:xfrm>
          <a:prstGeom prst="rect">
            <a:avLst/>
          </a:prstGeom>
          <a:noFill/>
        </p:spPr>
        <p:txBody>
          <a:bodyPr wrap="square" rtlCol="0">
            <a:spAutoFit/>
          </a:bodyPr>
          <a:lstStyle/>
          <a:p>
            <a:r>
              <a:rPr lang="zh-CN" altLang="en-US" spc="200" dirty="0">
                <a:solidFill>
                  <a:srgbClr val="FED7A0"/>
                </a:solidFill>
              </a:rPr>
              <a:t>      </a:t>
            </a:r>
            <a:endParaRPr lang="zh-CN" altLang="en-US" sz="1600" spc="200" dirty="0">
              <a:solidFill>
                <a:srgbClr val="FED7A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5520580" y="2572543"/>
            <a:ext cx="4867274" cy="1248757"/>
            <a:chOff x="5332067" y="1218430"/>
            <a:chExt cx="4867484" cy="1248553"/>
          </a:xfrm>
        </p:grpSpPr>
        <p:sp>
          <p:nvSpPr>
            <p:cNvPr id="26" name="文本框 25"/>
            <p:cNvSpPr txBox="1"/>
            <p:nvPr/>
          </p:nvSpPr>
          <p:spPr>
            <a:xfrm>
              <a:off x="5332067" y="1218430"/>
              <a:ext cx="3474114" cy="7693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400" b="1" dirty="0">
                  <a:solidFill>
                    <a:schemeClr val="accent4">
                      <a:lumMod val="40000"/>
                      <a:lumOff val="60000"/>
                    </a:schemeClr>
                  </a:solidFill>
                  <a:latin typeface="微软雅黑" panose="020B0503020204020204" charset="-122"/>
                  <a:ea typeface="微软雅黑" panose="020B0503020204020204" charset="-122"/>
                </a:rPr>
                <a:t>赛题介绍</a:t>
              </a:r>
              <a:endParaRPr kumimoji="0" lang="zh-CN" altLang="en-US" sz="4400" b="1" i="0" u="none" strike="noStrike" kern="1200" cap="none" spc="0" normalizeH="0" baseline="0" noProof="0" dirty="0">
                <a:ln>
                  <a:noFill/>
                </a:ln>
                <a:solidFill>
                  <a:schemeClr val="accent4">
                    <a:lumMod val="40000"/>
                    <a:lumOff val="60000"/>
                  </a:schemeClr>
                </a:solidFill>
                <a:effectLst/>
                <a:uLnTx/>
                <a:uFillTx/>
                <a:latin typeface="微软雅黑" panose="020B0503020204020204" charset="-122"/>
                <a:ea typeface="微软雅黑" panose="020B0503020204020204" charset="-122"/>
              </a:endParaRPr>
            </a:p>
          </p:txBody>
        </p:sp>
        <p:sp>
          <p:nvSpPr>
            <p:cNvPr id="28" name="文本框 27"/>
            <p:cNvSpPr txBox="1"/>
            <p:nvPr/>
          </p:nvSpPr>
          <p:spPr>
            <a:xfrm>
              <a:off x="5332067" y="2040846"/>
              <a:ext cx="4867484" cy="426137"/>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sz="2000" dirty="0">
                  <a:solidFill>
                    <a:schemeClr val="accent4">
                      <a:lumMod val="40000"/>
                      <a:lumOff val="60000"/>
                    </a:schemeClr>
                  </a:solidFill>
                  <a:latin typeface="Century Gothic" panose="020B0502020202020204" pitchFamily="34" charset="0"/>
                  <a:ea typeface="微软雅黑" panose="020B0503020204020204" charset="-122"/>
                </a:rPr>
                <a:t>Topic introduction</a:t>
              </a:r>
              <a:endParaRPr lang="en-US" altLang="zh-CN" sz="2000" dirty="0">
                <a:solidFill>
                  <a:schemeClr val="accent4">
                    <a:lumMod val="40000"/>
                    <a:lumOff val="60000"/>
                  </a:schemeClr>
                </a:solidFill>
                <a:latin typeface="Century Gothic" panose="020B0502020202020204" pitchFamily="34" charset="0"/>
                <a:ea typeface="微软雅黑" panose="020B0503020204020204" charset="-122"/>
              </a:endParaRPr>
            </a:p>
          </p:txBody>
        </p:sp>
      </p:grpSp>
      <p:sp>
        <p:nvSpPr>
          <p:cNvPr id="30" name="圆角矩形 14"/>
          <p:cNvSpPr/>
          <p:nvPr/>
        </p:nvSpPr>
        <p:spPr>
          <a:xfrm rot="2700000">
            <a:off x="4062987" y="2649912"/>
            <a:ext cx="1129215" cy="1124817"/>
          </a:xfrm>
          <a:prstGeom prst="roundRect">
            <a:avLst>
              <a:gd name="adj" fmla="val 6165"/>
            </a:avLst>
          </a:prstGeom>
          <a:solidFill>
            <a:schemeClr val="accent2"/>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sp>
        <p:nvSpPr>
          <p:cNvPr id="31" name="文本框 30"/>
          <p:cNvSpPr txBox="1"/>
          <p:nvPr/>
        </p:nvSpPr>
        <p:spPr>
          <a:xfrm>
            <a:off x="4472654" y="2750655"/>
            <a:ext cx="309880" cy="923330"/>
          </a:xfrm>
          <a:prstGeom prst="rect">
            <a:avLst/>
          </a:prstGeom>
          <a:noFill/>
        </p:spPr>
        <p:txBody>
          <a:bodyPr wrap="square" rtlCol="0">
            <a:spAutoFit/>
          </a:bodyPr>
          <a:lstStyle/>
          <a:p>
            <a:pPr algn="ctr"/>
            <a:r>
              <a:rPr lang="en-US" altLang="zh-CN" sz="5400" b="1" i="1" dirty="0">
                <a:solidFill>
                  <a:schemeClr val="bg1"/>
                </a:solidFill>
                <a:latin typeface="Century Gothic" panose="020B0502020202020204" pitchFamily="34" charset="0"/>
              </a:rPr>
              <a:t>2</a:t>
            </a:r>
            <a:endParaRPr lang="zh-CN" altLang="en-US" sz="5400" b="1" i="1" dirty="0">
              <a:solidFill>
                <a:schemeClr val="bg1"/>
              </a:solidFill>
              <a:latin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30988" y="359120"/>
            <a:ext cx="2130023" cy="648000"/>
          </a:xfrm>
        </p:spPr>
        <p:txBody>
          <a:bodyPr/>
          <a:lstStyle/>
          <a:p>
            <a:r>
              <a:rPr lang="zh-CN" altLang="en-US" sz="3600" dirty="0">
                <a:solidFill>
                  <a:srgbClr val="FED7A0"/>
                </a:solidFill>
                <a:latin typeface="+mn-lt"/>
                <a:ea typeface="+mn-ea"/>
                <a:cs typeface="+mn-cs"/>
              </a:rPr>
              <a:t>赛题分析</a:t>
            </a:r>
            <a:endParaRPr lang="zh-CN" altLang="en-US" sz="3600" dirty="0">
              <a:solidFill>
                <a:srgbClr val="FED7A0"/>
              </a:solidFill>
              <a:latin typeface="+mn-lt"/>
              <a:ea typeface="+mn-ea"/>
              <a:cs typeface="+mn-cs"/>
            </a:endParaRPr>
          </a:p>
        </p:txBody>
      </p:sp>
      <mc:AlternateContent xmlns:mc="http://schemas.openxmlformats.org/markup-compatibility/2006">
        <mc:Choice xmlns:a14="http://schemas.microsoft.com/office/drawing/2010/main" Requires="a14">
          <p:sp>
            <p:nvSpPr>
              <p:cNvPr id="3" name="内容占位符 2">
                <a:extLst>
                  <a:ext uri="{FF2B5EF4-FFF2-40B4-BE49-F238E27FC236}">
                    <ele attr="{6B0E7465-75B8-45B7-92E1-A0A79F1FD706}"/>
                  </a:ext>
                </a:extLst>
              </p:cNvPr>
              <p:cNvSpPr>
                <a:spLocks noGrp="1"/>
              </p:cNvSpPr>
              <p:nvPr>
                <p:ph idx="1"/>
              </p:nvPr>
            </p:nvSpPr>
            <p:spPr/>
            <p:txBody>
              <a:bodyPr/>
              <a:lstStyle/>
              <a:p>
                <a:r>
                  <a:rPr lang="zh-CN" altLang="en-US" sz="2000" b="1" dirty="0">
                    <a:solidFill>
                      <a:schemeClr val="accent4">
                        <a:lumMod val="40000"/>
                        <a:lumOff val="60000"/>
                      </a:schemeClr>
                    </a:solidFill>
                  </a:rPr>
                  <a:t>赛题说明</a:t>
                </a:r>
                <a:endParaRPr lang="en-US" altLang="zh-CN" sz="2000" b="1" dirty="0">
                  <a:solidFill>
                    <a:schemeClr val="accent4">
                      <a:lumMod val="40000"/>
                      <a:lumOff val="60000"/>
                    </a:schemeClr>
                  </a:solidFill>
                </a:endParaRPr>
              </a:p>
              <a:p>
                <a:pPr marL="0" indent="0">
                  <a:buNone/>
                </a:pPr>
                <a:r>
                  <a:rPr lang="zh-CN" altLang="en-US" sz="1800" dirty="0">
                    <a:solidFill>
                      <a:schemeClr val="accent4">
                        <a:lumMod val="40000"/>
                        <a:lumOff val="60000"/>
                      </a:schemeClr>
                    </a:solidFill>
                  </a:rPr>
                  <a:t>任务将提供以疫情为主的政策数据集、用户问题以及标注好的答案片段用以训练模型，评测阶段则是在测试集上进行。</a:t>
                </a:r>
                <a:endParaRPr lang="en-US" altLang="zh-CN" sz="1800" dirty="0">
                  <a:solidFill>
                    <a:schemeClr val="accent4">
                      <a:lumMod val="40000"/>
                      <a:lumOff val="60000"/>
                    </a:schemeClr>
                  </a:solidFill>
                </a:endParaRPr>
              </a:p>
              <a:p>
                <a:pPr marL="0" indent="0">
                  <a:buNone/>
                </a:pPr>
                <a:endParaRPr lang="en-US" altLang="zh-CN" sz="1800" dirty="0">
                  <a:solidFill>
                    <a:schemeClr val="accent4">
                      <a:lumMod val="40000"/>
                      <a:lumOff val="60000"/>
                    </a:schemeClr>
                  </a:solidFill>
                </a:endParaRPr>
              </a:p>
              <a:p>
                <a:pPr marL="0" indent="0">
                  <a:buNone/>
                </a:pPr>
                <a:endParaRPr lang="en-US" altLang="zh-CN" sz="1800" dirty="0">
                  <a:solidFill>
                    <a:schemeClr val="accent4">
                      <a:lumMod val="40000"/>
                      <a:lumOff val="60000"/>
                    </a:schemeClr>
                  </a:solidFill>
                </a:endParaRPr>
              </a:p>
              <a:p>
                <a:endParaRPr lang="en-US" altLang="zh-CN" sz="1800" b="1" dirty="0">
                  <a:solidFill>
                    <a:schemeClr val="accent4">
                      <a:lumMod val="40000"/>
                      <a:lumOff val="60000"/>
                    </a:schemeClr>
                  </a:solidFill>
                </a:endParaRPr>
              </a:p>
              <a:p>
                <a:endParaRPr lang="en-US" altLang="zh-CN" sz="1800" b="1" dirty="0">
                  <a:solidFill>
                    <a:schemeClr val="accent4">
                      <a:lumMod val="40000"/>
                      <a:lumOff val="60000"/>
                    </a:schemeClr>
                  </a:solidFill>
                </a:endParaRPr>
              </a:p>
              <a:p>
                <a:r>
                  <a:rPr lang="zh-CN" altLang="en-US" sz="1800" b="1" dirty="0">
                    <a:solidFill>
                      <a:schemeClr val="accent4">
                        <a:lumMod val="40000"/>
                        <a:lumOff val="60000"/>
                      </a:schemeClr>
                    </a:solidFill>
                  </a:rPr>
                  <a:t>评测标准</a:t>
                </a:r>
                <a:endParaRPr lang="en-US" altLang="zh-CN" sz="1800" b="1" dirty="0">
                  <a:solidFill>
                    <a:schemeClr val="accent4">
                      <a:lumMod val="40000"/>
                      <a:lumOff val="60000"/>
                    </a:schemeClr>
                  </a:solidFill>
                </a:endParaRPr>
              </a:p>
              <a:p>
                <a:pPr marL="0" indent="0">
                  <a:buNone/>
                </a:pPr>
                <a:r>
                  <a:rPr lang="zh-CN" altLang="en-US" sz="2000" dirty="0">
                    <a:solidFill>
                      <a:schemeClr val="accent4">
                        <a:lumMod val="40000"/>
                        <a:lumOff val="60000"/>
                      </a:schemeClr>
                    </a:solidFill>
                  </a:rPr>
                  <a:t>预测答案文本为</a:t>
                </a:r>
                <a14:m>
                  <m:oMath xmlns:m="http://schemas.openxmlformats.org/officeDocument/2006/math">
                    <m:r>
                      <a:rPr lang="en-US" altLang="zh-CN" sz="2000" i="1" dirty="0">
                        <a:solidFill>
                          <a:schemeClr val="accent4">
                            <a:lumMod val="40000"/>
                            <a:lumOff val="60000"/>
                          </a:schemeClr>
                        </a:solidFill>
                        <a:latin typeface="Cambria Math" panose="02040503050406030204" pitchFamily="18" charset="0"/>
                      </a:rPr>
                      <m:t>𝐴</m:t>
                    </m:r>
                  </m:oMath>
                </a14:m>
                <a:r>
                  <a:rPr lang="zh-CN" altLang="en-US" sz="2000" dirty="0">
                    <a:solidFill>
                      <a:schemeClr val="accent4">
                        <a:lumMod val="40000"/>
                        <a:lumOff val="60000"/>
                      </a:schemeClr>
                    </a:solidFill>
                  </a:rPr>
                  <a:t>，真实答案文本为</a:t>
                </a:r>
                <a14:m>
                  <m:oMath xmlns:m="http://schemas.openxmlformats.org/officeDocument/2006/math">
                    <m:sSup>
                      <m:sSupPr>
                        <m:ctrlPr>
                          <a:rPr lang="en-US" altLang="zh-CN" sz="2000" i="1" smtClean="0">
                            <a:solidFill>
                              <a:schemeClr val="accent4">
                                <a:lumMod val="40000"/>
                                <a:lumOff val="60000"/>
                              </a:schemeClr>
                            </a:solidFill>
                            <a:latin typeface="Cambria Math" panose="02040503050406030204" pitchFamily="18" charset="0"/>
                          </a:rPr>
                        </m:ctrlPr>
                      </m:sSupPr>
                      <m:e>
                        <m:r>
                          <a:rPr lang="en-US" altLang="zh-CN" sz="2000" b="0" i="1" smtClean="0">
                            <a:solidFill>
                              <a:schemeClr val="accent4">
                                <a:lumMod val="40000"/>
                                <a:lumOff val="60000"/>
                              </a:schemeClr>
                            </a:solidFill>
                            <a:latin typeface="Cambria Math" panose="02040503050406030204" pitchFamily="18" charset="0"/>
                          </a:rPr>
                          <m:t>𝐴</m:t>
                        </m:r>
                      </m:e>
                      <m:sup>
                        <m:r>
                          <a:rPr lang="en-US" altLang="zh-CN" sz="2000" b="0" i="1" smtClean="0">
                            <a:solidFill>
                              <a:schemeClr val="accent4">
                                <a:lumMod val="40000"/>
                                <a:lumOff val="60000"/>
                              </a:schemeClr>
                            </a:solidFill>
                            <a:latin typeface="Cambria Math" panose="02040503050406030204" pitchFamily="18" charset="0"/>
                          </a:rPr>
                          <m:t>∗</m:t>
                        </m:r>
                      </m:sup>
                    </m:sSup>
                    <m:r>
                      <a:rPr lang="zh-CN" altLang="en-US" sz="2000" i="1">
                        <a:solidFill>
                          <a:schemeClr val="accent4">
                            <a:lumMod val="40000"/>
                            <a:lumOff val="60000"/>
                          </a:schemeClr>
                        </a:solidFill>
                        <a:latin typeface="Cambria Math" panose="02040503050406030204" pitchFamily="18" charset="0"/>
                      </a:rPr>
                      <m:t>，</m:t>
                    </m:r>
                  </m:oMath>
                </a14:m>
                <a:r>
                  <a:rPr lang="zh-CN" altLang="en-US" sz="2000" dirty="0">
                    <a:solidFill>
                      <a:schemeClr val="accent4">
                        <a:lumMod val="40000"/>
                        <a:lumOff val="60000"/>
                      </a:schemeClr>
                    </a:solidFill>
                  </a:rPr>
                  <a:t>采用</a:t>
                </a:r>
                <a:r>
                  <a:rPr lang="en-US" altLang="zh-CN" sz="2000" dirty="0">
                    <a:solidFill>
                      <a:schemeClr val="accent4">
                        <a:lumMod val="40000"/>
                        <a:lumOff val="60000"/>
                      </a:schemeClr>
                    </a:solidFill>
                  </a:rPr>
                  <a:t>ROUGE-L</a:t>
                </a:r>
                <a:r>
                  <a:rPr lang="zh-CN" altLang="en-US" sz="2000" dirty="0">
                    <a:solidFill>
                      <a:schemeClr val="accent4">
                        <a:lumMod val="40000"/>
                        <a:lumOff val="60000"/>
                      </a:schemeClr>
                    </a:solidFill>
                  </a:rPr>
                  <a:t>评价答案正确性：</a:t>
                </a:r>
                <a:endParaRPr lang="en-US" altLang="zh-CN" sz="2000" dirty="0">
                  <a:solidFill>
                    <a:schemeClr val="accent4">
                      <a:lumMod val="40000"/>
                      <a:lumOff val="60000"/>
                    </a:schemeClr>
                  </a:solidFill>
                </a:endParaRPr>
              </a:p>
              <a:p>
                <a:pPr marL="0" indent="0" algn="ctr">
                  <a:buNone/>
                </a:pPr>
                <a14:m>
                  <m:oMath xmlns:m="http://schemas.openxmlformats.org/officeDocument/2006/math">
                    <m:sSub>
                      <m:sSubPr>
                        <m:ctrlPr>
                          <a:rPr lang="en-US" altLang="zh-CN" sz="2000" i="1" smtClean="0">
                            <a:solidFill>
                              <a:schemeClr val="accent4">
                                <a:lumMod val="40000"/>
                                <a:lumOff val="60000"/>
                              </a:schemeClr>
                            </a:solidFill>
                            <a:latin typeface="Cambria Math" panose="02040503050406030204" pitchFamily="18" charset="0"/>
                          </a:rPr>
                        </m:ctrlPr>
                      </m:sSubPr>
                      <m:e>
                        <m:r>
                          <a:rPr lang="en-US" altLang="zh-CN" sz="2000" b="0" i="1" smtClean="0">
                            <a:solidFill>
                              <a:schemeClr val="accent4">
                                <a:lumMod val="40000"/>
                                <a:lumOff val="60000"/>
                              </a:schemeClr>
                            </a:solidFill>
                            <a:latin typeface="Cambria Math" panose="02040503050406030204" pitchFamily="18" charset="0"/>
                          </a:rPr>
                          <m:t>𝑅</m:t>
                        </m:r>
                      </m:e>
                      <m:sub>
                        <m:r>
                          <a:rPr lang="en-US" altLang="zh-CN" sz="2000" b="0" i="1" smtClean="0">
                            <a:solidFill>
                              <a:schemeClr val="accent4">
                                <a:lumMod val="40000"/>
                                <a:lumOff val="60000"/>
                              </a:schemeClr>
                            </a:solidFill>
                            <a:latin typeface="Cambria Math" panose="02040503050406030204" pitchFamily="18" charset="0"/>
                          </a:rPr>
                          <m:t>𝑙𝑐𝑠</m:t>
                        </m:r>
                      </m:sub>
                    </m:sSub>
                    <m:r>
                      <a:rPr lang="en-US" altLang="zh-CN" sz="2000" i="1">
                        <a:solidFill>
                          <a:schemeClr val="accent4">
                            <a:lumMod val="40000"/>
                            <a:lumOff val="60000"/>
                          </a:schemeClr>
                        </a:solidFill>
                        <a:latin typeface="Cambria Math" panose="02040503050406030204" pitchFamily="18" charset="0"/>
                      </a:rPr>
                      <m:t>=</m:t>
                    </m:r>
                    <m:f>
                      <m:fPr>
                        <m:ctrlPr>
                          <a:rPr lang="en-US" altLang="zh-CN" sz="2000" i="1" smtClean="0">
                            <a:solidFill>
                              <a:schemeClr val="accent4">
                                <a:lumMod val="40000"/>
                                <a:lumOff val="60000"/>
                              </a:schemeClr>
                            </a:solidFill>
                            <a:latin typeface="Cambria Math" panose="02040503050406030204" pitchFamily="18" charset="0"/>
                          </a:rPr>
                        </m:ctrlPr>
                      </m:fPr>
                      <m:num>
                        <m:r>
                          <a:rPr lang="en-US" altLang="zh-CN" sz="2000" b="0" i="1" smtClean="0">
                            <a:solidFill>
                              <a:schemeClr val="accent4">
                                <a:lumMod val="40000"/>
                                <a:lumOff val="60000"/>
                              </a:schemeClr>
                            </a:solidFill>
                            <a:latin typeface="Cambria Math" panose="02040503050406030204" pitchFamily="18" charset="0"/>
                          </a:rPr>
                          <m:t>𝐿𝐶𝑆</m:t>
                        </m:r>
                        <m:r>
                          <a:rPr lang="en-US" altLang="zh-CN" sz="2000" b="0" i="1" smtClean="0">
                            <a:solidFill>
                              <a:schemeClr val="accent4">
                                <a:lumMod val="40000"/>
                                <a:lumOff val="60000"/>
                              </a:schemeClr>
                            </a:solidFill>
                            <a:latin typeface="Cambria Math" panose="02040503050406030204" pitchFamily="18" charset="0"/>
                          </a:rPr>
                          <m:t>(</m:t>
                        </m:r>
                        <m:sSup>
                          <m:sSupPr>
                            <m:ctrlPr>
                              <a:rPr lang="en-US" altLang="zh-CN" sz="2000" i="1">
                                <a:solidFill>
                                  <a:schemeClr val="accent4">
                                    <a:lumMod val="40000"/>
                                    <a:lumOff val="60000"/>
                                  </a:schemeClr>
                                </a:solidFill>
                                <a:latin typeface="Cambria Math" panose="02040503050406030204" pitchFamily="18" charset="0"/>
                              </a:rPr>
                            </m:ctrlPr>
                          </m:sSupPr>
                          <m:e>
                            <m:r>
                              <a:rPr lang="en-US" altLang="zh-CN" sz="2000" i="1">
                                <a:solidFill>
                                  <a:schemeClr val="accent4">
                                    <a:lumMod val="40000"/>
                                    <a:lumOff val="60000"/>
                                  </a:schemeClr>
                                </a:solidFill>
                                <a:latin typeface="Cambria Math" panose="02040503050406030204" pitchFamily="18" charset="0"/>
                              </a:rPr>
                              <m:t>𝐴</m:t>
                            </m:r>
                          </m:e>
                          <m:sup>
                            <m:r>
                              <a:rPr lang="en-US" altLang="zh-CN" sz="2000" i="1">
                                <a:solidFill>
                                  <a:schemeClr val="accent4">
                                    <a:lumMod val="40000"/>
                                    <a:lumOff val="60000"/>
                                  </a:schemeClr>
                                </a:solidFill>
                                <a:latin typeface="Cambria Math" panose="02040503050406030204" pitchFamily="18" charset="0"/>
                              </a:rPr>
                              <m:t>∗</m:t>
                            </m:r>
                          </m:sup>
                        </m:sSup>
                        <m:r>
                          <a:rPr lang="en-US" altLang="zh-CN" sz="2000" b="0" i="1" smtClean="0">
                            <a:solidFill>
                              <a:schemeClr val="accent4">
                                <a:lumMod val="40000"/>
                                <a:lumOff val="60000"/>
                              </a:schemeClr>
                            </a:solidFill>
                            <a:latin typeface="Cambria Math" panose="02040503050406030204" pitchFamily="18" charset="0"/>
                          </a:rPr>
                          <m:t>,</m:t>
                        </m:r>
                        <m:r>
                          <a:rPr lang="en-US" altLang="zh-CN" sz="2000" i="1" dirty="0">
                            <a:solidFill>
                              <a:schemeClr val="accent4">
                                <a:lumMod val="40000"/>
                                <a:lumOff val="60000"/>
                              </a:schemeClr>
                            </a:solidFill>
                            <a:latin typeface="Cambria Math" panose="02040503050406030204" pitchFamily="18" charset="0"/>
                          </a:rPr>
                          <m:t>𝐴</m:t>
                        </m:r>
                        <m:r>
                          <a:rPr lang="en-US" altLang="zh-CN" sz="2000" b="0" i="1" smtClean="0">
                            <a:solidFill>
                              <a:schemeClr val="accent4">
                                <a:lumMod val="40000"/>
                                <a:lumOff val="60000"/>
                              </a:schemeClr>
                            </a:solidFill>
                            <a:latin typeface="Cambria Math" panose="02040503050406030204" pitchFamily="18" charset="0"/>
                          </a:rPr>
                          <m:t>)</m:t>
                        </m:r>
                      </m:num>
                      <m:den>
                        <m:r>
                          <a:rPr lang="en-US" altLang="zh-CN" sz="2000" b="0" i="1" smtClean="0">
                            <a:solidFill>
                              <a:schemeClr val="accent4">
                                <a:lumMod val="40000"/>
                                <a:lumOff val="60000"/>
                              </a:schemeClr>
                            </a:solidFill>
                            <a:latin typeface="Cambria Math" panose="02040503050406030204" pitchFamily="18" charset="0"/>
                          </a:rPr>
                          <m:t>|</m:t>
                        </m:r>
                        <m:sSup>
                          <m:sSupPr>
                            <m:ctrlPr>
                              <a:rPr lang="en-US" altLang="zh-CN" sz="2000" i="1">
                                <a:solidFill>
                                  <a:schemeClr val="accent4">
                                    <a:lumMod val="40000"/>
                                    <a:lumOff val="60000"/>
                                  </a:schemeClr>
                                </a:solidFill>
                                <a:latin typeface="Cambria Math" panose="02040503050406030204" pitchFamily="18" charset="0"/>
                              </a:rPr>
                            </m:ctrlPr>
                          </m:sSupPr>
                          <m:e>
                            <m:r>
                              <a:rPr lang="en-US" altLang="zh-CN" sz="2000" i="1">
                                <a:solidFill>
                                  <a:schemeClr val="accent4">
                                    <a:lumMod val="40000"/>
                                    <a:lumOff val="60000"/>
                                  </a:schemeClr>
                                </a:solidFill>
                                <a:latin typeface="Cambria Math" panose="02040503050406030204" pitchFamily="18" charset="0"/>
                              </a:rPr>
                              <m:t>𝐴</m:t>
                            </m:r>
                          </m:e>
                          <m:sup>
                            <m:r>
                              <a:rPr lang="en-US" altLang="zh-CN" sz="2000" i="1">
                                <a:solidFill>
                                  <a:schemeClr val="accent4">
                                    <a:lumMod val="40000"/>
                                    <a:lumOff val="60000"/>
                                  </a:schemeClr>
                                </a:solidFill>
                                <a:latin typeface="Cambria Math" panose="02040503050406030204" pitchFamily="18" charset="0"/>
                              </a:rPr>
                              <m:t>∗</m:t>
                            </m:r>
                          </m:sup>
                        </m:sSup>
                        <m:r>
                          <a:rPr lang="en-US" altLang="zh-CN" sz="2000" b="0" i="1" smtClean="0">
                            <a:solidFill>
                              <a:schemeClr val="accent4">
                                <a:lumMod val="40000"/>
                                <a:lumOff val="60000"/>
                              </a:schemeClr>
                            </a:solidFill>
                            <a:latin typeface="Cambria Math" panose="02040503050406030204" pitchFamily="18" charset="0"/>
                          </a:rPr>
                          <m:t>|</m:t>
                        </m:r>
                      </m:den>
                    </m:f>
                  </m:oMath>
                </a14:m>
                <a:r>
                  <a:rPr lang="en-US" altLang="zh-CN" sz="2000" dirty="0">
                    <a:solidFill>
                      <a:schemeClr val="accent4">
                        <a:lumMod val="40000"/>
                        <a:lumOff val="60000"/>
                      </a:schemeClr>
                    </a:solidFill>
                  </a:rPr>
                  <a:t> </a:t>
                </a:r>
                <a:r>
                  <a:rPr lang="zh-CN" altLang="en-US" sz="2000" dirty="0">
                    <a:solidFill>
                      <a:schemeClr val="accent4">
                        <a:lumMod val="40000"/>
                        <a:lumOff val="60000"/>
                      </a:schemeClr>
                    </a:solidFill>
                  </a:rPr>
                  <a:t>，</a:t>
                </a:r>
                <a14:m>
                  <m:oMath xmlns:m="http://schemas.openxmlformats.org/officeDocument/2006/math">
                    <m:sSub>
                      <m:sSubPr>
                        <m:ctrlPr>
                          <a:rPr lang="en-US" altLang="zh-CN" sz="2000" i="1">
                            <a:solidFill>
                              <a:schemeClr val="accent4">
                                <a:lumMod val="40000"/>
                                <a:lumOff val="60000"/>
                              </a:schemeClr>
                            </a:solidFill>
                            <a:latin typeface="Cambria Math" panose="02040503050406030204" pitchFamily="18" charset="0"/>
                          </a:rPr>
                        </m:ctrlPr>
                      </m:sSubPr>
                      <m:e>
                        <m:r>
                          <a:rPr lang="en-US" altLang="zh-CN" sz="2000" b="0" i="1" smtClean="0">
                            <a:solidFill>
                              <a:schemeClr val="accent4">
                                <a:lumMod val="40000"/>
                                <a:lumOff val="60000"/>
                              </a:schemeClr>
                            </a:solidFill>
                            <a:latin typeface="Cambria Math" panose="02040503050406030204" pitchFamily="18" charset="0"/>
                          </a:rPr>
                          <m:t>𝑃</m:t>
                        </m:r>
                      </m:e>
                      <m:sub>
                        <m:r>
                          <a:rPr lang="en-US" altLang="zh-CN" sz="2000" i="1">
                            <a:solidFill>
                              <a:schemeClr val="accent4">
                                <a:lumMod val="40000"/>
                                <a:lumOff val="60000"/>
                              </a:schemeClr>
                            </a:solidFill>
                            <a:latin typeface="Cambria Math" panose="02040503050406030204" pitchFamily="18" charset="0"/>
                          </a:rPr>
                          <m:t>𝑙𝑐𝑠</m:t>
                        </m:r>
                      </m:sub>
                    </m:sSub>
                    <m:r>
                      <a:rPr lang="en-US" altLang="zh-CN" sz="2000" i="1">
                        <a:solidFill>
                          <a:schemeClr val="accent4">
                            <a:lumMod val="40000"/>
                            <a:lumOff val="60000"/>
                          </a:schemeClr>
                        </a:solidFill>
                        <a:latin typeface="Cambria Math" panose="02040503050406030204" pitchFamily="18" charset="0"/>
                      </a:rPr>
                      <m:t>=</m:t>
                    </m:r>
                    <m:f>
                      <m:fPr>
                        <m:ctrlPr>
                          <a:rPr lang="en-US" altLang="zh-CN" sz="2000" i="1">
                            <a:solidFill>
                              <a:schemeClr val="accent4">
                                <a:lumMod val="40000"/>
                                <a:lumOff val="60000"/>
                              </a:schemeClr>
                            </a:solidFill>
                            <a:latin typeface="Cambria Math" panose="02040503050406030204" pitchFamily="18" charset="0"/>
                          </a:rPr>
                        </m:ctrlPr>
                      </m:fPr>
                      <m:num>
                        <m:r>
                          <a:rPr lang="en-US" altLang="zh-CN" sz="2000" i="1">
                            <a:solidFill>
                              <a:schemeClr val="accent4">
                                <a:lumMod val="40000"/>
                                <a:lumOff val="60000"/>
                              </a:schemeClr>
                            </a:solidFill>
                            <a:latin typeface="Cambria Math" panose="02040503050406030204" pitchFamily="18" charset="0"/>
                          </a:rPr>
                          <m:t>𝐿𝐶𝑆</m:t>
                        </m:r>
                        <m:r>
                          <a:rPr lang="en-US" altLang="zh-CN" sz="2000" i="1">
                            <a:solidFill>
                              <a:schemeClr val="accent4">
                                <a:lumMod val="40000"/>
                                <a:lumOff val="60000"/>
                              </a:schemeClr>
                            </a:solidFill>
                            <a:latin typeface="Cambria Math" panose="02040503050406030204" pitchFamily="18" charset="0"/>
                          </a:rPr>
                          <m:t>(</m:t>
                        </m:r>
                        <m:sSup>
                          <m:sSupPr>
                            <m:ctrlPr>
                              <a:rPr lang="en-US" altLang="zh-CN" sz="2000" i="1">
                                <a:solidFill>
                                  <a:schemeClr val="accent4">
                                    <a:lumMod val="40000"/>
                                    <a:lumOff val="60000"/>
                                  </a:schemeClr>
                                </a:solidFill>
                                <a:latin typeface="Cambria Math" panose="02040503050406030204" pitchFamily="18" charset="0"/>
                              </a:rPr>
                            </m:ctrlPr>
                          </m:sSupPr>
                          <m:e>
                            <m:r>
                              <a:rPr lang="en-US" altLang="zh-CN" sz="2000" i="1">
                                <a:solidFill>
                                  <a:schemeClr val="accent4">
                                    <a:lumMod val="40000"/>
                                    <a:lumOff val="60000"/>
                                  </a:schemeClr>
                                </a:solidFill>
                                <a:latin typeface="Cambria Math" panose="02040503050406030204" pitchFamily="18" charset="0"/>
                              </a:rPr>
                              <m:t>𝐴</m:t>
                            </m:r>
                          </m:e>
                          <m:sup>
                            <m:r>
                              <a:rPr lang="en-US" altLang="zh-CN" sz="2000" i="1">
                                <a:solidFill>
                                  <a:schemeClr val="accent4">
                                    <a:lumMod val="40000"/>
                                    <a:lumOff val="60000"/>
                                  </a:schemeClr>
                                </a:solidFill>
                                <a:latin typeface="Cambria Math" panose="02040503050406030204" pitchFamily="18" charset="0"/>
                              </a:rPr>
                              <m:t>∗</m:t>
                            </m:r>
                          </m:sup>
                        </m:sSup>
                        <m:r>
                          <a:rPr lang="en-US" altLang="zh-CN" sz="2000" i="1">
                            <a:solidFill>
                              <a:schemeClr val="accent4">
                                <a:lumMod val="40000"/>
                                <a:lumOff val="60000"/>
                              </a:schemeClr>
                            </a:solidFill>
                            <a:latin typeface="Cambria Math" panose="02040503050406030204" pitchFamily="18" charset="0"/>
                          </a:rPr>
                          <m:t>,</m:t>
                        </m:r>
                        <m:r>
                          <a:rPr lang="en-US" altLang="zh-CN" sz="2000" i="1" dirty="0">
                            <a:solidFill>
                              <a:schemeClr val="accent4">
                                <a:lumMod val="40000"/>
                                <a:lumOff val="60000"/>
                              </a:schemeClr>
                            </a:solidFill>
                            <a:latin typeface="Cambria Math" panose="02040503050406030204" pitchFamily="18" charset="0"/>
                          </a:rPr>
                          <m:t>𝐴</m:t>
                        </m:r>
                        <m:r>
                          <a:rPr lang="en-US" altLang="zh-CN" sz="2000" i="1">
                            <a:solidFill>
                              <a:schemeClr val="accent4">
                                <a:lumMod val="40000"/>
                                <a:lumOff val="60000"/>
                              </a:schemeClr>
                            </a:solidFill>
                            <a:latin typeface="Cambria Math" panose="02040503050406030204" pitchFamily="18" charset="0"/>
                          </a:rPr>
                          <m:t>)</m:t>
                        </m:r>
                      </m:num>
                      <m:den>
                        <m:r>
                          <a:rPr lang="en-US" altLang="zh-CN" sz="2000" i="1">
                            <a:solidFill>
                              <a:schemeClr val="accent4">
                                <a:lumMod val="40000"/>
                                <a:lumOff val="60000"/>
                              </a:schemeClr>
                            </a:solidFill>
                            <a:latin typeface="Cambria Math" panose="02040503050406030204" pitchFamily="18" charset="0"/>
                          </a:rPr>
                          <m:t>|</m:t>
                        </m:r>
                        <m:r>
                          <a:rPr lang="en-US" altLang="zh-CN" sz="2000" b="0" i="1" smtClean="0">
                            <a:solidFill>
                              <a:schemeClr val="accent4">
                                <a:lumMod val="40000"/>
                                <a:lumOff val="60000"/>
                              </a:schemeClr>
                            </a:solidFill>
                            <a:latin typeface="Cambria Math" panose="02040503050406030204" pitchFamily="18" charset="0"/>
                          </a:rPr>
                          <m:t>𝐴</m:t>
                        </m:r>
                        <m:r>
                          <a:rPr lang="en-US" altLang="zh-CN" sz="2000" i="1">
                            <a:solidFill>
                              <a:schemeClr val="accent4">
                                <a:lumMod val="40000"/>
                                <a:lumOff val="60000"/>
                              </a:schemeClr>
                            </a:solidFill>
                            <a:latin typeface="Cambria Math" panose="02040503050406030204" pitchFamily="18" charset="0"/>
                          </a:rPr>
                          <m:t>|</m:t>
                        </m:r>
                      </m:den>
                    </m:f>
                  </m:oMath>
                </a14:m>
                <a:r>
                  <a:rPr lang="zh-CN" altLang="en-US" sz="2000" dirty="0">
                    <a:solidFill>
                      <a:schemeClr val="accent4">
                        <a:lumMod val="40000"/>
                        <a:lumOff val="60000"/>
                      </a:schemeClr>
                    </a:solidFill>
                  </a:rPr>
                  <a:t>，</a:t>
                </a:r>
                <a14:m>
                  <m:oMath xmlns:m="http://schemas.openxmlformats.org/officeDocument/2006/math">
                    <m:r>
                      <a:rPr lang="en-US" altLang="zh-CN" sz="2000" b="0" i="1" dirty="0" smtClean="0">
                        <a:solidFill>
                          <a:schemeClr val="accent4">
                            <a:lumMod val="40000"/>
                            <a:lumOff val="60000"/>
                          </a:schemeClr>
                        </a:solidFill>
                        <a:latin typeface="Cambria Math" panose="02040503050406030204" pitchFamily="18" charset="0"/>
                      </a:rPr>
                      <m:t>𝑅𝑂𝑈𝐺𝐸</m:t>
                    </m:r>
                    <m:r>
                      <a:rPr lang="en-US" altLang="zh-CN" sz="2000" b="0" i="1" dirty="0" smtClean="0">
                        <a:solidFill>
                          <a:schemeClr val="accent4">
                            <a:lumMod val="40000"/>
                            <a:lumOff val="60000"/>
                          </a:schemeClr>
                        </a:solidFill>
                        <a:latin typeface="Cambria Math" panose="02040503050406030204" pitchFamily="18" charset="0"/>
                      </a:rPr>
                      <m:t>−</m:t>
                    </m:r>
                    <m:r>
                      <a:rPr lang="en-US" altLang="zh-CN" sz="2000" b="0" i="1" dirty="0" smtClean="0">
                        <a:solidFill>
                          <a:schemeClr val="accent4">
                            <a:lumMod val="40000"/>
                            <a:lumOff val="60000"/>
                          </a:schemeClr>
                        </a:solidFill>
                        <a:latin typeface="Cambria Math" panose="02040503050406030204" pitchFamily="18" charset="0"/>
                      </a:rPr>
                      <m:t>𝐿</m:t>
                    </m:r>
                    <m:r>
                      <a:rPr lang="en-US" altLang="zh-CN" sz="2000" b="0" i="1" dirty="0" smtClean="0">
                        <a:solidFill>
                          <a:schemeClr val="accent4">
                            <a:lumMod val="40000"/>
                            <a:lumOff val="60000"/>
                          </a:schemeClr>
                        </a:solidFill>
                        <a:latin typeface="Cambria Math" panose="02040503050406030204" pitchFamily="18" charset="0"/>
                      </a:rPr>
                      <m:t>=</m:t>
                    </m:r>
                    <m:f>
                      <m:fPr>
                        <m:ctrlPr>
                          <a:rPr lang="en-US" altLang="zh-CN" sz="2000" b="0" i="1" dirty="0" smtClean="0">
                            <a:solidFill>
                              <a:schemeClr val="accent4">
                                <a:lumMod val="40000"/>
                                <a:lumOff val="60000"/>
                              </a:schemeClr>
                            </a:solidFill>
                            <a:latin typeface="Cambria Math" panose="02040503050406030204" pitchFamily="18" charset="0"/>
                          </a:rPr>
                        </m:ctrlPr>
                      </m:fPr>
                      <m:num>
                        <m:r>
                          <a:rPr lang="en-US" altLang="zh-CN" sz="2000" b="0" i="1" dirty="0" smtClean="0">
                            <a:solidFill>
                              <a:schemeClr val="accent4">
                                <a:lumMod val="40000"/>
                                <a:lumOff val="60000"/>
                              </a:schemeClr>
                            </a:solidFill>
                            <a:latin typeface="Cambria Math" panose="02040503050406030204" pitchFamily="18" charset="0"/>
                          </a:rPr>
                          <m:t>(1+</m:t>
                        </m:r>
                        <m:sSup>
                          <m:sSupPr>
                            <m:ctrlPr>
                              <a:rPr lang="en-US" altLang="zh-CN" sz="2000" b="0" i="1" dirty="0" smtClean="0">
                                <a:solidFill>
                                  <a:schemeClr val="accent4">
                                    <a:lumMod val="40000"/>
                                    <a:lumOff val="60000"/>
                                  </a:schemeClr>
                                </a:solidFill>
                                <a:latin typeface="Cambria Math" panose="02040503050406030204" pitchFamily="18" charset="0"/>
                              </a:rPr>
                            </m:ctrlPr>
                          </m:sSupPr>
                          <m:e>
                            <m:r>
                              <a:rPr lang="zh-CN" altLang="en-US" sz="2000" b="0" i="1" dirty="0" smtClean="0">
                                <a:solidFill>
                                  <a:schemeClr val="accent4">
                                    <a:lumMod val="40000"/>
                                    <a:lumOff val="60000"/>
                                  </a:schemeClr>
                                </a:solidFill>
                                <a:latin typeface="Cambria Math" panose="02040503050406030204" pitchFamily="18" charset="0"/>
                              </a:rPr>
                              <m:t>𝛽</m:t>
                            </m:r>
                          </m:e>
                          <m:sup>
                            <m:r>
                              <a:rPr lang="en-US" altLang="zh-CN" sz="2000" b="0" i="1" dirty="0" smtClean="0">
                                <a:solidFill>
                                  <a:schemeClr val="accent4">
                                    <a:lumMod val="40000"/>
                                    <a:lumOff val="60000"/>
                                  </a:schemeClr>
                                </a:solidFill>
                                <a:latin typeface="Cambria Math" panose="02040503050406030204" pitchFamily="18" charset="0"/>
                              </a:rPr>
                              <m:t>2</m:t>
                            </m:r>
                          </m:sup>
                        </m:sSup>
                        <m:r>
                          <a:rPr lang="en-US" altLang="zh-CN" sz="2000" b="0" i="1" dirty="0" smtClean="0">
                            <a:solidFill>
                              <a:schemeClr val="accent4">
                                <a:lumMod val="40000"/>
                                <a:lumOff val="60000"/>
                              </a:schemeClr>
                            </a:solidFill>
                            <a:latin typeface="Cambria Math" panose="02040503050406030204" pitchFamily="18" charset="0"/>
                          </a:rPr>
                          <m:t>)</m:t>
                        </m:r>
                        <m:sSub>
                          <m:sSubPr>
                            <m:ctrlPr>
                              <a:rPr lang="en-US" altLang="zh-CN" sz="2000" b="0" i="1" dirty="0" smtClean="0">
                                <a:solidFill>
                                  <a:schemeClr val="accent4">
                                    <a:lumMod val="40000"/>
                                    <a:lumOff val="60000"/>
                                  </a:schemeClr>
                                </a:solidFill>
                                <a:latin typeface="Cambria Math" panose="02040503050406030204" pitchFamily="18" charset="0"/>
                              </a:rPr>
                            </m:ctrlPr>
                          </m:sSubPr>
                          <m:e>
                            <m:r>
                              <a:rPr lang="en-US" altLang="zh-CN" sz="2000" b="0" i="1" dirty="0" smtClean="0">
                                <a:solidFill>
                                  <a:schemeClr val="accent4">
                                    <a:lumMod val="40000"/>
                                    <a:lumOff val="60000"/>
                                  </a:schemeClr>
                                </a:solidFill>
                                <a:latin typeface="Cambria Math" panose="02040503050406030204" pitchFamily="18" charset="0"/>
                              </a:rPr>
                              <m:t>𝑅</m:t>
                            </m:r>
                          </m:e>
                          <m:sub>
                            <m:r>
                              <a:rPr lang="en-US" altLang="zh-CN" sz="2000" b="0" i="1" dirty="0" smtClean="0">
                                <a:solidFill>
                                  <a:schemeClr val="accent4">
                                    <a:lumMod val="40000"/>
                                    <a:lumOff val="60000"/>
                                  </a:schemeClr>
                                </a:solidFill>
                                <a:latin typeface="Cambria Math" panose="02040503050406030204" pitchFamily="18" charset="0"/>
                              </a:rPr>
                              <m:t>𝑙𝑐𝑠</m:t>
                            </m:r>
                          </m:sub>
                        </m:sSub>
                        <m:sSub>
                          <m:sSubPr>
                            <m:ctrlPr>
                              <a:rPr lang="en-US" altLang="zh-CN" sz="2000" i="1" dirty="0">
                                <a:solidFill>
                                  <a:schemeClr val="accent4">
                                    <a:lumMod val="40000"/>
                                    <a:lumOff val="60000"/>
                                  </a:schemeClr>
                                </a:solidFill>
                                <a:latin typeface="Cambria Math" panose="02040503050406030204" pitchFamily="18" charset="0"/>
                              </a:rPr>
                            </m:ctrlPr>
                          </m:sSubPr>
                          <m:e>
                            <m:r>
                              <a:rPr lang="en-US" altLang="zh-CN" sz="2000" b="0" i="1" dirty="0" smtClean="0">
                                <a:solidFill>
                                  <a:schemeClr val="accent4">
                                    <a:lumMod val="40000"/>
                                    <a:lumOff val="60000"/>
                                  </a:schemeClr>
                                </a:solidFill>
                                <a:latin typeface="Cambria Math" panose="02040503050406030204" pitchFamily="18" charset="0"/>
                              </a:rPr>
                              <m:t>𝑃</m:t>
                            </m:r>
                          </m:e>
                          <m:sub>
                            <m:r>
                              <a:rPr lang="en-US" altLang="zh-CN" sz="2000" i="1" dirty="0">
                                <a:solidFill>
                                  <a:schemeClr val="accent4">
                                    <a:lumMod val="40000"/>
                                    <a:lumOff val="60000"/>
                                  </a:schemeClr>
                                </a:solidFill>
                                <a:latin typeface="Cambria Math" panose="02040503050406030204" pitchFamily="18" charset="0"/>
                              </a:rPr>
                              <m:t>𝑙𝑐𝑠</m:t>
                            </m:r>
                          </m:sub>
                        </m:sSub>
                      </m:num>
                      <m:den>
                        <m:sSub>
                          <m:sSubPr>
                            <m:ctrlPr>
                              <a:rPr lang="en-US" altLang="zh-CN" sz="2000" i="1" dirty="0">
                                <a:solidFill>
                                  <a:schemeClr val="accent4">
                                    <a:lumMod val="40000"/>
                                    <a:lumOff val="60000"/>
                                  </a:schemeClr>
                                </a:solidFill>
                                <a:latin typeface="Cambria Math" panose="02040503050406030204" pitchFamily="18" charset="0"/>
                              </a:rPr>
                            </m:ctrlPr>
                          </m:sSubPr>
                          <m:e>
                            <m:r>
                              <a:rPr lang="en-US" altLang="zh-CN" sz="2000" i="1" dirty="0">
                                <a:solidFill>
                                  <a:schemeClr val="accent4">
                                    <a:lumMod val="40000"/>
                                    <a:lumOff val="60000"/>
                                  </a:schemeClr>
                                </a:solidFill>
                                <a:latin typeface="Cambria Math" panose="02040503050406030204" pitchFamily="18" charset="0"/>
                              </a:rPr>
                              <m:t>𝑅</m:t>
                            </m:r>
                          </m:e>
                          <m:sub>
                            <m:r>
                              <a:rPr lang="en-US" altLang="zh-CN" sz="2000" i="1" dirty="0">
                                <a:solidFill>
                                  <a:schemeClr val="accent4">
                                    <a:lumMod val="40000"/>
                                    <a:lumOff val="60000"/>
                                  </a:schemeClr>
                                </a:solidFill>
                                <a:latin typeface="Cambria Math" panose="02040503050406030204" pitchFamily="18" charset="0"/>
                              </a:rPr>
                              <m:t>𝑙𝑐𝑠</m:t>
                            </m:r>
                          </m:sub>
                        </m:sSub>
                        <m:r>
                          <a:rPr lang="en-US" altLang="zh-CN" sz="2000" b="0" i="1" dirty="0" smtClean="0">
                            <a:solidFill>
                              <a:schemeClr val="accent4">
                                <a:lumMod val="40000"/>
                                <a:lumOff val="60000"/>
                              </a:schemeClr>
                            </a:solidFill>
                            <a:latin typeface="Cambria Math" panose="02040503050406030204" pitchFamily="18" charset="0"/>
                          </a:rPr>
                          <m:t>+</m:t>
                        </m:r>
                        <m:sSup>
                          <m:sSupPr>
                            <m:ctrlPr>
                              <a:rPr lang="en-US" altLang="zh-CN" sz="2000" i="1" dirty="0">
                                <a:solidFill>
                                  <a:schemeClr val="accent4">
                                    <a:lumMod val="40000"/>
                                    <a:lumOff val="60000"/>
                                  </a:schemeClr>
                                </a:solidFill>
                                <a:latin typeface="Cambria Math" panose="02040503050406030204" pitchFamily="18" charset="0"/>
                              </a:rPr>
                            </m:ctrlPr>
                          </m:sSupPr>
                          <m:e>
                            <m:r>
                              <a:rPr lang="zh-CN" altLang="en-US" sz="2000" i="1" dirty="0">
                                <a:solidFill>
                                  <a:schemeClr val="accent4">
                                    <a:lumMod val="40000"/>
                                    <a:lumOff val="60000"/>
                                  </a:schemeClr>
                                </a:solidFill>
                                <a:latin typeface="Cambria Math" panose="02040503050406030204" pitchFamily="18" charset="0"/>
                              </a:rPr>
                              <m:t>𝛽</m:t>
                            </m:r>
                          </m:e>
                          <m:sup>
                            <m:r>
                              <a:rPr lang="en-US" altLang="zh-CN" sz="2000" i="1" dirty="0">
                                <a:solidFill>
                                  <a:schemeClr val="accent4">
                                    <a:lumMod val="40000"/>
                                    <a:lumOff val="60000"/>
                                  </a:schemeClr>
                                </a:solidFill>
                                <a:latin typeface="Cambria Math" panose="02040503050406030204" pitchFamily="18" charset="0"/>
                              </a:rPr>
                              <m:t>2</m:t>
                            </m:r>
                          </m:sup>
                        </m:sSup>
                        <m:sSub>
                          <m:sSubPr>
                            <m:ctrlPr>
                              <a:rPr lang="en-US" altLang="zh-CN" sz="2000" i="1" dirty="0">
                                <a:solidFill>
                                  <a:schemeClr val="accent4">
                                    <a:lumMod val="40000"/>
                                    <a:lumOff val="60000"/>
                                  </a:schemeClr>
                                </a:solidFill>
                                <a:latin typeface="Cambria Math" panose="02040503050406030204" pitchFamily="18" charset="0"/>
                              </a:rPr>
                            </m:ctrlPr>
                          </m:sSubPr>
                          <m:e>
                            <m:r>
                              <a:rPr lang="en-US" altLang="zh-CN" sz="2000" b="0" i="1" dirty="0" smtClean="0">
                                <a:solidFill>
                                  <a:schemeClr val="accent4">
                                    <a:lumMod val="40000"/>
                                    <a:lumOff val="60000"/>
                                  </a:schemeClr>
                                </a:solidFill>
                                <a:latin typeface="Cambria Math" panose="02040503050406030204" pitchFamily="18" charset="0"/>
                              </a:rPr>
                              <m:t>𝑃</m:t>
                            </m:r>
                          </m:e>
                          <m:sub>
                            <m:r>
                              <a:rPr lang="en-US" altLang="zh-CN" sz="2000" i="1" dirty="0">
                                <a:solidFill>
                                  <a:schemeClr val="accent4">
                                    <a:lumMod val="40000"/>
                                    <a:lumOff val="60000"/>
                                  </a:schemeClr>
                                </a:solidFill>
                                <a:latin typeface="Cambria Math" panose="02040503050406030204" pitchFamily="18" charset="0"/>
                              </a:rPr>
                              <m:t>𝑙𝑐𝑠</m:t>
                            </m:r>
                          </m:sub>
                        </m:sSub>
                      </m:den>
                    </m:f>
                  </m:oMath>
                </a14:m>
                <a:endParaRPr lang="en-US" altLang="zh-CN" sz="2000" dirty="0">
                  <a:solidFill>
                    <a:schemeClr val="accent4">
                      <a:lumMod val="40000"/>
                      <a:lumOff val="60000"/>
                    </a:schemeClr>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a:stretch>
              </a:blipFill>
            </p:spPr>
            <p:txBody>
              <a:bodyPr/>
              <a:lstStyle/>
              <a:p>
                <a:r>
                  <a:rPr lang="zh-CN" altLang="en-US">
                    <a:noFill/>
                  </a:rPr>
                  <a:t> </a:t>
                </a:r>
                <a:endParaRPr lang="zh-CN" altLang="en-US">
                  <a:noFill/>
                </a:endParaRPr>
              </a:p>
            </p:txBody>
          </p:sp>
        </mc:Fallback>
      </mc:AlternateContent>
      <p:cxnSp>
        <p:nvCxnSpPr>
          <p:cNvPr id="6" name="直接连接符 5"/>
          <p:cNvCxnSpPr/>
          <p:nvPr/>
        </p:nvCxnSpPr>
        <p:spPr>
          <a:xfrm>
            <a:off x="7656000" y="683120"/>
            <a:ext cx="4536000" cy="0"/>
          </a:xfrm>
          <a:prstGeom prst="line">
            <a:avLst/>
          </a:prstGeom>
          <a:ln w="28575">
            <a:solidFill>
              <a:schemeClr val="accent4">
                <a:lumMod val="20000"/>
                <a:lumOff val="8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683120"/>
            <a:ext cx="4536000" cy="0"/>
          </a:xfrm>
          <a:prstGeom prst="line">
            <a:avLst/>
          </a:prstGeom>
          <a:ln w="28575">
            <a:solidFill>
              <a:schemeClr val="accent4">
                <a:lumMod val="20000"/>
                <a:lumOff val="8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8" name="表格 7"/>
          <p:cNvGraphicFramePr>
            <a:graphicFrameLocks noGrp="1"/>
          </p:cNvGraphicFramePr>
          <p:nvPr/>
        </p:nvGraphicFramePr>
        <p:xfrm>
          <a:off x="2171699" y="2699704"/>
          <a:ext cx="8015416" cy="1737360"/>
        </p:xfrm>
        <a:graphic>
          <a:graphicData uri="http://schemas.openxmlformats.org/drawingml/2006/table">
            <a:tbl>
              <a:tblPr firstRow="1" bandRow="1">
                <a:tableStyleId>{69CF1AB2-1976-4502-BF36-3FF5EA218861}</a:tableStyleId>
              </a:tblPr>
              <a:tblGrid>
                <a:gridCol w="2003854"/>
                <a:gridCol w="2003854"/>
                <a:gridCol w="2003854"/>
                <a:gridCol w="2003854"/>
              </a:tblGrid>
              <a:tr h="318013">
                <a:tc>
                  <a:txBody>
                    <a:bodyPr/>
                    <a:lstStyle/>
                    <a:p>
                      <a:endParaRPr lang="zh-CN" altLang="en-US" dirty="0"/>
                    </a:p>
                  </a:txBody>
                  <a:tcPr/>
                </a:tc>
                <a:tc>
                  <a:txBody>
                    <a:bodyPr/>
                    <a:lstStyle/>
                    <a:p>
                      <a:pPr algn="ctr"/>
                      <a:r>
                        <a:rPr lang="en-US" altLang="zh-CN" b="0" dirty="0"/>
                        <a:t>Question</a:t>
                      </a:r>
                      <a:endParaRPr lang="zh-CN" altLang="en-US" b="0" dirty="0"/>
                    </a:p>
                  </a:txBody>
                  <a:tcPr/>
                </a:tc>
                <a:tc>
                  <a:txBody>
                    <a:bodyPr/>
                    <a:lstStyle/>
                    <a:p>
                      <a:pPr algn="ctr"/>
                      <a:r>
                        <a:rPr lang="en-US" altLang="zh-CN" b="0" dirty="0"/>
                        <a:t>Docid</a:t>
                      </a:r>
                      <a:endParaRPr lang="zh-CN" altLang="en-US" b="0" dirty="0"/>
                    </a:p>
                  </a:txBody>
                  <a:tcPr/>
                </a:tc>
                <a:tc>
                  <a:txBody>
                    <a:bodyPr/>
                    <a:lstStyle/>
                    <a:p>
                      <a:pPr algn="ctr"/>
                      <a:r>
                        <a:rPr lang="en-US" altLang="zh-CN" b="0" dirty="0"/>
                        <a:t>Answer</a:t>
                      </a:r>
                      <a:endParaRPr lang="zh-CN" altLang="en-US" b="0" dirty="0"/>
                    </a:p>
                  </a:txBody>
                  <a:tcPr/>
                </a:tc>
              </a:tr>
              <a:tr h="392071">
                <a:tc>
                  <a:txBody>
                    <a:bodyPr/>
                    <a:lstStyle/>
                    <a:p>
                      <a:pPr algn="ctr"/>
                      <a:r>
                        <a:rPr lang="en-US" altLang="zh-CN" dirty="0"/>
                        <a:t>1</a:t>
                      </a:r>
                      <a:endParaRPr lang="zh-CN" altLang="en-US" dirty="0"/>
                    </a:p>
                  </a:txBody>
                  <a:tcPr/>
                </a:tc>
                <a:tc>
                  <a:txBody>
                    <a:bodyPr/>
                    <a:lstStyle/>
                    <a:p>
                      <a:pPr algn="ctr"/>
                      <a:r>
                        <a:rPr lang="zh-CN" altLang="zh-CN" sz="1200" b="0" kern="1200" dirty="0">
                          <a:solidFill>
                            <a:schemeClr val="dk1"/>
                          </a:solidFill>
                          <a:effectLst/>
                          <a:latin typeface="+mn-lt"/>
                          <a:ea typeface="+mn-ea"/>
                          <a:cs typeface="+mn-cs"/>
                        </a:rPr>
                        <a:t>如何处置哄抬物价、造假等行为？</a:t>
                      </a:r>
                      <a:endParaRPr lang="zh-CN" altLang="en-US" sz="1200" b="0" dirty="0"/>
                    </a:p>
                  </a:txBody>
                  <a:tcPr/>
                </a:tc>
                <a:tc>
                  <a:txBody>
                    <a:bodyPr/>
                    <a:lstStyle/>
                    <a:p>
                      <a:pPr algn="ctr">
                        <a:lnSpc>
                          <a:spcPct val="150000"/>
                        </a:lnSpc>
                      </a:pPr>
                      <a:r>
                        <a:rPr lang="en-US" altLang="zh-CN" sz="1200" b="0" dirty="0"/>
                        <a:t>…...</a:t>
                      </a:r>
                      <a:endParaRPr lang="zh-CN" altLang="en-US" sz="1200" b="0" dirty="0"/>
                    </a:p>
                  </a:txBody>
                  <a:tcPr/>
                </a:tc>
                <a:tc>
                  <a:txBody>
                    <a:bodyPr/>
                    <a:lstStyle/>
                    <a:p>
                      <a:pPr algn="ctr">
                        <a:lnSpc>
                          <a:spcPct val="200000"/>
                        </a:lnSpc>
                        <a:spcAft>
                          <a:spcPts val="0"/>
                        </a:spcAft>
                      </a:pPr>
                      <a:r>
                        <a:rPr lang="zh-CN" sz="1200" b="0" kern="1200" dirty="0">
                          <a:solidFill>
                            <a:schemeClr val="dk1"/>
                          </a:solidFill>
                          <a:latin typeface="+mn-lt"/>
                          <a:ea typeface="+mn-ea"/>
                          <a:cs typeface="+mn-cs"/>
                        </a:rPr>
                        <a:t>给予处罚和刑事拘留</a:t>
                      </a:r>
                      <a:endParaRPr lang="zh-CN" sz="1200" b="0" kern="1200" dirty="0">
                        <a:solidFill>
                          <a:schemeClr val="dk1"/>
                        </a:solidFill>
                        <a:latin typeface="+mn-lt"/>
                        <a:ea typeface="+mn-ea"/>
                        <a:cs typeface="+mn-cs"/>
                      </a:endParaRPr>
                    </a:p>
                  </a:txBody>
                  <a:tcPr marL="68580" marR="68580" marT="0" marB="0"/>
                </a:tc>
              </a:tr>
              <a:tr h="392071">
                <a:tc>
                  <a:txBody>
                    <a:bodyPr/>
                    <a:lstStyle/>
                    <a:p>
                      <a:pPr algn="ctr"/>
                      <a:r>
                        <a:rPr lang="en-US" altLang="zh-CN" dirty="0"/>
                        <a:t>2</a:t>
                      </a:r>
                      <a:endParaRPr lang="zh-CN" altLang="en-US" dirty="0"/>
                    </a:p>
                  </a:txBody>
                  <a:tcPr/>
                </a:tc>
                <a:tc>
                  <a:txBody>
                    <a:bodyPr/>
                    <a:lstStyle/>
                    <a:p>
                      <a:pPr algn="ctr"/>
                      <a:r>
                        <a:rPr lang="zh-CN" altLang="zh-CN" sz="1200" b="0" kern="1200" dirty="0">
                          <a:solidFill>
                            <a:schemeClr val="dk1"/>
                          </a:solidFill>
                          <a:effectLst/>
                          <a:latin typeface="+mn-lt"/>
                          <a:ea typeface="+mn-ea"/>
                          <a:cs typeface="+mn-cs"/>
                        </a:rPr>
                        <a:t>新疆采取什么举措解就业难题？</a:t>
                      </a:r>
                      <a:endParaRPr lang="zh-CN" altLang="en-US" sz="1200" b="0" dirty="0"/>
                    </a:p>
                  </a:txBody>
                  <a:tcPr/>
                </a:tc>
                <a:tc>
                  <a:txBody>
                    <a:bodyPr/>
                    <a:lstStyle/>
                    <a:p>
                      <a:pPr algn="ctr">
                        <a:lnSpc>
                          <a:spcPct val="150000"/>
                        </a:lnSpc>
                      </a:pPr>
                      <a:r>
                        <a:rPr lang="en-US" altLang="zh-CN" sz="1200" b="0" dirty="0"/>
                        <a:t>……</a:t>
                      </a:r>
                      <a:endParaRPr lang="zh-CN" altLang="en-US" sz="1200" b="0" dirty="0"/>
                    </a:p>
                  </a:txBody>
                  <a:tcPr/>
                </a:tc>
                <a:tc>
                  <a:txBody>
                    <a:bodyPr/>
                    <a:lstStyle/>
                    <a:p>
                      <a:pPr algn="ctr">
                        <a:lnSpc>
                          <a:spcPct val="200000"/>
                        </a:lnSpc>
                      </a:pPr>
                      <a:r>
                        <a:rPr lang="zh-CN" altLang="zh-CN" sz="1200" b="0" kern="1200" dirty="0">
                          <a:solidFill>
                            <a:schemeClr val="dk1"/>
                          </a:solidFill>
                          <a:effectLst/>
                          <a:latin typeface="+mn-lt"/>
                          <a:ea typeface="+mn-ea"/>
                          <a:cs typeface="+mn-cs"/>
                        </a:rPr>
                        <a:t>“线上”举措</a:t>
                      </a:r>
                      <a:endParaRPr lang="zh-CN" altLang="en-US" sz="1200" b="0" dirty="0"/>
                    </a:p>
                  </a:txBody>
                  <a:tcPr/>
                </a:tc>
              </a:tr>
              <a:tr h="392071">
                <a:tc>
                  <a:txBody>
                    <a:bodyPr/>
                    <a:lstStyle/>
                    <a:p>
                      <a:pPr algn="ctr"/>
                      <a:r>
                        <a:rPr lang="en-US" altLang="zh-CN" dirty="0"/>
                        <a:t>3</a:t>
                      </a:r>
                      <a:endParaRPr lang="zh-CN" altLang="en-US" dirty="0"/>
                    </a:p>
                  </a:txBody>
                  <a:tcPr/>
                </a:tc>
                <a:tc>
                  <a:txBody>
                    <a:bodyPr/>
                    <a:lstStyle/>
                    <a:p>
                      <a:pPr algn="ctr"/>
                      <a:r>
                        <a:rPr lang="zh-CN" altLang="en-US" sz="1200" b="0" dirty="0"/>
                        <a:t>工业和信息化部到哪家企业进行督导检查？</a:t>
                      </a:r>
                      <a:endParaRPr lang="zh-CN" altLang="en-US" sz="1200" b="0" dirty="0"/>
                    </a:p>
                  </a:txBody>
                  <a:tcPr/>
                </a:tc>
                <a:tc>
                  <a:txBody>
                    <a:bodyPr/>
                    <a:lstStyle/>
                    <a:p>
                      <a:pPr algn="ctr">
                        <a:lnSpc>
                          <a:spcPct val="150000"/>
                        </a:lnSpc>
                      </a:pPr>
                      <a:r>
                        <a:rPr lang="en-US" altLang="zh-CN" sz="1200" b="0" dirty="0"/>
                        <a:t>……</a:t>
                      </a:r>
                      <a:endParaRPr lang="zh-CN" altLang="en-US" sz="1200" b="0" dirty="0"/>
                    </a:p>
                  </a:txBody>
                  <a:tcPr/>
                </a:tc>
                <a:tc>
                  <a:txBody>
                    <a:bodyPr/>
                    <a:lstStyle/>
                    <a:p>
                      <a:pPr algn="ctr"/>
                      <a:r>
                        <a:rPr lang="zh-CN" altLang="en-US" sz="1200" b="0" dirty="0"/>
                        <a:t>北京北铃专用汽车有限公司</a:t>
                      </a:r>
                      <a:endParaRPr lang="zh-CN" altLang="en-US" sz="1200" b="0"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87454" y="1229903"/>
            <a:ext cx="2492990" cy="523220"/>
          </a:xfrm>
          <a:prstGeom prst="rect">
            <a:avLst/>
          </a:prstGeom>
          <a:noFill/>
        </p:spPr>
        <p:txBody>
          <a:bodyPr wrap="none" rtlCol="0">
            <a:spAutoFit/>
          </a:bodyPr>
          <a:lstStyle/>
          <a:p>
            <a:r>
              <a:rPr lang="zh-CN" altLang="en-US" sz="2800" b="1" spc="200" dirty="0">
                <a:solidFill>
                  <a:schemeClr val="accent4">
                    <a:lumMod val="40000"/>
                    <a:lumOff val="60000"/>
                  </a:schemeClr>
                </a:solidFill>
              </a:rPr>
              <a:t>政策文件特点</a:t>
            </a:r>
            <a:endParaRPr lang="zh-CN" altLang="en-US" sz="2800" b="1" spc="200" dirty="0">
              <a:solidFill>
                <a:schemeClr val="accent4">
                  <a:lumMod val="40000"/>
                  <a:lumOff val="60000"/>
                </a:schemeClr>
              </a:solidFill>
            </a:endParaRPr>
          </a:p>
        </p:txBody>
      </p:sp>
      <p:cxnSp>
        <p:nvCxnSpPr>
          <p:cNvPr id="6" name="直接连接符 5"/>
          <p:cNvCxnSpPr/>
          <p:nvPr/>
        </p:nvCxnSpPr>
        <p:spPr>
          <a:xfrm>
            <a:off x="7656000" y="683120"/>
            <a:ext cx="4536000" cy="0"/>
          </a:xfrm>
          <a:prstGeom prst="line">
            <a:avLst/>
          </a:prstGeom>
          <a:ln w="28575">
            <a:solidFill>
              <a:schemeClr val="accent4">
                <a:lumMod val="20000"/>
                <a:lumOff val="8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683120"/>
            <a:ext cx="4536000" cy="0"/>
          </a:xfrm>
          <a:prstGeom prst="line">
            <a:avLst/>
          </a:prstGeom>
          <a:ln w="28575">
            <a:solidFill>
              <a:schemeClr val="accent4">
                <a:lumMod val="20000"/>
                <a:lumOff val="80000"/>
              </a:schemeClr>
            </a:solidFill>
            <a:tail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062357" y="359954"/>
            <a:ext cx="2067286" cy="646331"/>
          </a:xfrm>
          <a:prstGeom prst="rect">
            <a:avLst/>
          </a:prstGeom>
          <a:noFill/>
        </p:spPr>
        <p:txBody>
          <a:bodyPr wrap="square" rtlCol="0">
            <a:spAutoFit/>
          </a:bodyPr>
          <a:lstStyle/>
          <a:p>
            <a:r>
              <a:rPr lang="en-US" altLang="en-US" sz="3600" b="1" dirty="0">
                <a:solidFill>
                  <a:srgbClr val="FED7A0"/>
                </a:solidFill>
              </a:rPr>
              <a:t>数据分析</a:t>
            </a:r>
            <a:endParaRPr lang="zh-CN" altLang="en-US" sz="3600" b="1" dirty="0">
              <a:solidFill>
                <a:srgbClr val="FED7A0"/>
              </a:solidFill>
            </a:endParaRPr>
          </a:p>
        </p:txBody>
      </p:sp>
      <p:sp>
        <p:nvSpPr>
          <p:cNvPr id="2" name="文本框 1"/>
          <p:cNvSpPr txBox="1"/>
          <p:nvPr/>
        </p:nvSpPr>
        <p:spPr>
          <a:xfrm>
            <a:off x="2268000" y="2039816"/>
            <a:ext cx="6392008" cy="4524315"/>
          </a:xfrm>
          <a:prstGeom prst="rect">
            <a:avLst/>
          </a:prstGeom>
          <a:noFill/>
        </p:spPr>
        <p:txBody>
          <a:bodyPr wrap="square" rtlCol="0">
            <a:spAutoFit/>
          </a:bodyPr>
          <a:lstStyle/>
          <a:p>
            <a:pPr marL="342900" indent="-342900">
              <a:lnSpc>
                <a:spcPct val="300000"/>
              </a:lnSpc>
              <a:buFont typeface="Arial" panose="020B0604020202020204" pitchFamily="34" charset="0"/>
              <a:buChar char="•"/>
            </a:pPr>
            <a:r>
              <a:rPr lang="zh-CN" altLang="en-US" sz="2400" spc="200" dirty="0">
                <a:solidFill>
                  <a:schemeClr val="accent4">
                    <a:lumMod val="40000"/>
                    <a:lumOff val="60000"/>
                  </a:schemeClr>
                </a:solidFill>
              </a:rPr>
              <a:t>政策文件</a:t>
            </a:r>
            <a:r>
              <a:rPr lang="zh-CN" altLang="en-US" sz="2400" spc="200" dirty="0" smtClean="0">
                <a:solidFill>
                  <a:schemeClr val="accent4">
                    <a:lumMod val="40000"/>
                    <a:lumOff val="60000"/>
                  </a:schemeClr>
                </a:solidFill>
              </a:rPr>
              <a:t>重复</a:t>
            </a:r>
            <a:endParaRPr lang="en-US" altLang="zh-CN" sz="2400" spc="200" dirty="0">
              <a:solidFill>
                <a:schemeClr val="accent4">
                  <a:lumMod val="40000"/>
                  <a:lumOff val="60000"/>
                </a:schemeClr>
              </a:solidFill>
            </a:endParaRPr>
          </a:p>
          <a:p>
            <a:pPr marL="342900" indent="-342900">
              <a:lnSpc>
                <a:spcPct val="300000"/>
              </a:lnSpc>
              <a:buFont typeface="Arial" panose="020B0604020202020204" pitchFamily="34" charset="0"/>
              <a:buChar char="•"/>
            </a:pPr>
            <a:r>
              <a:rPr lang="zh-CN" altLang="en-US" sz="2400" spc="150" noProof="1">
                <a:solidFill>
                  <a:schemeClr val="accent4">
                    <a:lumMod val="40000"/>
                    <a:lumOff val="60000"/>
                  </a:schemeClr>
                </a:solidFill>
                <a:sym typeface="+mn-ea"/>
              </a:rPr>
              <a:t>存在</a:t>
            </a:r>
            <a:r>
              <a:rPr lang="en-US" altLang="en-US" sz="2400" spc="150" noProof="1">
                <a:solidFill>
                  <a:schemeClr val="accent4">
                    <a:lumMod val="40000"/>
                    <a:lumOff val="60000"/>
                  </a:schemeClr>
                </a:solidFill>
                <a:sym typeface="+mn-ea"/>
              </a:rPr>
              <a:t>长度较长的名词</a:t>
            </a:r>
            <a:r>
              <a:rPr lang="zh-CN" altLang="en-US" sz="2400" spc="150" noProof="1">
                <a:solidFill>
                  <a:schemeClr val="accent4">
                    <a:lumMod val="40000"/>
                    <a:lumOff val="60000"/>
                  </a:schemeClr>
                </a:solidFill>
                <a:sym typeface="+mn-ea"/>
              </a:rPr>
              <a:t>短语</a:t>
            </a:r>
            <a:endParaRPr lang="en-US" altLang="zh-CN" sz="2400" spc="150" noProof="1">
              <a:solidFill>
                <a:schemeClr val="accent4">
                  <a:lumMod val="40000"/>
                  <a:lumOff val="60000"/>
                </a:schemeClr>
              </a:solidFill>
              <a:sym typeface="+mn-ea"/>
            </a:endParaRPr>
          </a:p>
          <a:p>
            <a:pPr marL="342900" indent="-342900">
              <a:lnSpc>
                <a:spcPct val="300000"/>
              </a:lnSpc>
              <a:buFont typeface="Arial" panose="020B0604020202020204" pitchFamily="34" charset="0"/>
              <a:buChar char="•"/>
            </a:pPr>
            <a:r>
              <a:rPr lang="zh-CN" altLang="en-US" sz="2400" spc="150" noProof="1">
                <a:solidFill>
                  <a:schemeClr val="accent4">
                    <a:lumMod val="40000"/>
                    <a:lumOff val="60000"/>
                  </a:schemeClr>
                </a:solidFill>
                <a:sym typeface="+mn-ea"/>
              </a:rPr>
              <a:t>答案片段</a:t>
            </a:r>
            <a:r>
              <a:rPr lang="zh-CN" altLang="en-US" sz="2400" spc="150" noProof="1" smtClean="0">
                <a:solidFill>
                  <a:schemeClr val="accent4">
                    <a:lumMod val="40000"/>
                    <a:lumOff val="60000"/>
                  </a:schemeClr>
                </a:solidFill>
                <a:sym typeface="+mn-ea"/>
              </a:rPr>
              <a:t>可能重复出现在政策</a:t>
            </a:r>
            <a:r>
              <a:rPr lang="zh-CN" altLang="en-US" sz="2400" spc="150" noProof="1">
                <a:solidFill>
                  <a:schemeClr val="accent4">
                    <a:lumMod val="40000"/>
                    <a:lumOff val="60000"/>
                  </a:schemeClr>
                </a:solidFill>
                <a:sym typeface="+mn-ea"/>
              </a:rPr>
              <a:t>当中</a:t>
            </a:r>
            <a:endParaRPr lang="en-US" altLang="en-US" sz="2400" spc="150" noProof="1">
              <a:solidFill>
                <a:schemeClr val="accent4">
                  <a:lumMod val="40000"/>
                  <a:lumOff val="60000"/>
                </a:schemeClr>
              </a:solidFill>
              <a:sym typeface="+mn-ea"/>
            </a:endParaRPr>
          </a:p>
          <a:p>
            <a:pPr marL="342900" indent="-342900">
              <a:lnSpc>
                <a:spcPct val="300000"/>
              </a:lnSpc>
              <a:buFont typeface="Arial" panose="020B0604020202020204" pitchFamily="34" charset="0"/>
              <a:buChar char="•"/>
            </a:pPr>
            <a:endParaRPr lang="zh-CN" altLang="en-US" sz="2400" spc="200" dirty="0">
              <a:solidFill>
                <a:schemeClr val="accent4">
                  <a:lumMod val="40000"/>
                  <a:lumOff val="60000"/>
                </a:schemeClr>
              </a:solidFill>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5520580" y="2572543"/>
            <a:ext cx="4867274" cy="1248757"/>
            <a:chOff x="5332067" y="1218430"/>
            <a:chExt cx="4867484" cy="1248553"/>
          </a:xfrm>
        </p:grpSpPr>
        <p:sp>
          <p:nvSpPr>
            <p:cNvPr id="26" name="文本框 25"/>
            <p:cNvSpPr txBox="1"/>
            <p:nvPr/>
          </p:nvSpPr>
          <p:spPr>
            <a:xfrm>
              <a:off x="5332067" y="1218430"/>
              <a:ext cx="3474114" cy="76931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400" b="1" dirty="0">
                  <a:solidFill>
                    <a:schemeClr val="accent4">
                      <a:lumMod val="40000"/>
                      <a:lumOff val="60000"/>
                    </a:schemeClr>
                  </a:solidFill>
                  <a:latin typeface="微软雅黑" panose="020B0503020204020204" charset="-122"/>
                  <a:ea typeface="微软雅黑" panose="020B0503020204020204" charset="-122"/>
                </a:rPr>
                <a:t>整体</a:t>
              </a:r>
              <a:r>
                <a:rPr lang="zh-CN" altLang="en-US" sz="4400" b="1" noProof="0" dirty="0">
                  <a:solidFill>
                    <a:schemeClr val="accent4">
                      <a:lumMod val="40000"/>
                      <a:lumOff val="60000"/>
                    </a:schemeClr>
                  </a:solidFill>
                  <a:latin typeface="微软雅黑" panose="020B0503020204020204" charset="-122"/>
                  <a:ea typeface="微软雅黑" panose="020B0503020204020204" charset="-122"/>
                </a:rPr>
                <a:t>结构</a:t>
              </a:r>
              <a:endParaRPr kumimoji="0" lang="zh-CN" altLang="en-US" sz="4400" b="1" i="0" u="none" strike="noStrike" kern="1200" cap="none" spc="0" normalizeH="0" baseline="0" noProof="0" dirty="0">
                <a:ln>
                  <a:noFill/>
                </a:ln>
                <a:solidFill>
                  <a:schemeClr val="accent4">
                    <a:lumMod val="40000"/>
                    <a:lumOff val="60000"/>
                  </a:schemeClr>
                </a:solidFill>
                <a:effectLst/>
                <a:uLnTx/>
                <a:uFillTx/>
                <a:latin typeface="微软雅黑" panose="020B0503020204020204" charset="-122"/>
                <a:ea typeface="微软雅黑" panose="020B0503020204020204" charset="-122"/>
              </a:endParaRPr>
            </a:p>
          </p:txBody>
        </p:sp>
        <p:sp>
          <p:nvSpPr>
            <p:cNvPr id="28" name="文本框 27"/>
            <p:cNvSpPr txBox="1"/>
            <p:nvPr/>
          </p:nvSpPr>
          <p:spPr>
            <a:xfrm>
              <a:off x="5332067" y="2040846"/>
              <a:ext cx="4867484" cy="426137"/>
            </a:xfrm>
            <a:prstGeom prst="rect">
              <a:avLst/>
            </a:prstGeom>
            <a:noFill/>
          </p:spPr>
          <p:txBody>
            <a:bodyPr wrap="square" rtlCol="0">
              <a:spAutoFit/>
              <a:scene3d>
                <a:camera prst="orthographicFront"/>
                <a:lightRig rig="threePt" dir="t"/>
              </a:scene3d>
              <a:sp3d contourW="12700"/>
            </a:bodyPr>
            <a:lstStyle/>
            <a:p>
              <a:pPr>
                <a:lnSpc>
                  <a:spcPct val="120000"/>
                </a:lnSpc>
                <a:defRPr/>
              </a:pPr>
              <a:r>
                <a:rPr lang="en-US" altLang="zh-CN" sz="2000" dirty="0">
                  <a:solidFill>
                    <a:schemeClr val="accent4">
                      <a:lumMod val="40000"/>
                      <a:lumOff val="60000"/>
                    </a:schemeClr>
                  </a:solidFill>
                  <a:latin typeface="Century Gothic" panose="020B0502020202020204" pitchFamily="34" charset="0"/>
                  <a:ea typeface="微软雅黑" panose="020B0503020204020204" charset="-122"/>
                </a:rPr>
                <a:t>Architecture</a:t>
              </a:r>
              <a:endParaRPr lang="en-US" altLang="zh-CN" sz="2000" dirty="0">
                <a:solidFill>
                  <a:schemeClr val="accent4">
                    <a:lumMod val="40000"/>
                    <a:lumOff val="60000"/>
                  </a:schemeClr>
                </a:solidFill>
                <a:latin typeface="Century Gothic" panose="020B0502020202020204" pitchFamily="34" charset="0"/>
                <a:ea typeface="微软雅黑" panose="020B0503020204020204" charset="-122"/>
              </a:endParaRPr>
            </a:p>
          </p:txBody>
        </p:sp>
      </p:grpSp>
      <p:sp>
        <p:nvSpPr>
          <p:cNvPr id="30" name="圆角矩形 14"/>
          <p:cNvSpPr/>
          <p:nvPr/>
        </p:nvSpPr>
        <p:spPr>
          <a:xfrm rot="2700000">
            <a:off x="4062987" y="2649912"/>
            <a:ext cx="1129215" cy="1124817"/>
          </a:xfrm>
          <a:prstGeom prst="roundRect">
            <a:avLst>
              <a:gd name="adj" fmla="val 6165"/>
            </a:avLst>
          </a:prstGeom>
          <a:solidFill>
            <a:schemeClr val="accent2"/>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sp>
        <p:nvSpPr>
          <p:cNvPr id="31" name="文本框 30"/>
          <p:cNvSpPr txBox="1"/>
          <p:nvPr/>
        </p:nvSpPr>
        <p:spPr>
          <a:xfrm>
            <a:off x="4472654" y="2750655"/>
            <a:ext cx="309880" cy="923330"/>
          </a:xfrm>
          <a:prstGeom prst="rect">
            <a:avLst/>
          </a:prstGeom>
          <a:noFill/>
        </p:spPr>
        <p:txBody>
          <a:bodyPr wrap="square" rtlCol="0">
            <a:spAutoFit/>
          </a:bodyPr>
          <a:lstStyle/>
          <a:p>
            <a:pPr algn="ctr"/>
            <a:r>
              <a:rPr lang="en-US" altLang="zh-CN" sz="5400" b="1" i="1" dirty="0">
                <a:solidFill>
                  <a:schemeClr val="bg1"/>
                </a:solidFill>
                <a:latin typeface="Century Gothic" panose="020B0502020202020204" pitchFamily="34" charset="0"/>
              </a:rPr>
              <a:t>3</a:t>
            </a:r>
            <a:endParaRPr lang="zh-CN" altLang="en-US" sz="5400" b="1" i="1" dirty="0">
              <a:solidFill>
                <a:schemeClr val="bg1"/>
              </a:solidFill>
              <a:latin typeface="Century Gothic" panose="020B0502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400" b="1" dirty="0">
                <a:solidFill>
                  <a:schemeClr val="accent4">
                    <a:lumMod val="40000"/>
                    <a:lumOff val="60000"/>
                  </a:schemeClr>
                </a:solidFill>
                <a:effectLst>
                  <a:outerShdw blurRad="38100" dist="38100" dir="2700000" algn="tl">
                    <a:srgbClr val="000000">
                      <a:alpha val="43137"/>
                    </a:srgbClr>
                  </a:outerShdw>
                </a:effectLst>
              </a:rPr>
              <a:t>整体框架</a:t>
            </a:r>
            <a:endParaRPr lang="zh-CN" altLang="en-US" sz="2400" b="1" dirty="0">
              <a:solidFill>
                <a:schemeClr val="accent4">
                  <a:lumMod val="40000"/>
                  <a:lumOff val="60000"/>
                </a:schemeClr>
              </a:solidFill>
              <a:effectLst>
                <a:outerShdw blurRad="38100" dist="38100" dir="2700000" algn="tl">
                  <a:srgbClr val="000000">
                    <a:alpha val="43137"/>
                  </a:srgbClr>
                </a:outerShdw>
              </a:effectLst>
            </a:endParaRPr>
          </a:p>
        </p:txBody>
      </p:sp>
      <p:cxnSp>
        <p:nvCxnSpPr>
          <p:cNvPr id="6" name="直接连接符 5"/>
          <p:cNvCxnSpPr/>
          <p:nvPr/>
        </p:nvCxnSpPr>
        <p:spPr>
          <a:xfrm>
            <a:off x="7656000" y="683120"/>
            <a:ext cx="4536000" cy="0"/>
          </a:xfrm>
          <a:prstGeom prst="line">
            <a:avLst/>
          </a:prstGeom>
          <a:ln w="28575">
            <a:solidFill>
              <a:schemeClr val="accent4">
                <a:lumMod val="20000"/>
                <a:lumOff val="80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683120"/>
            <a:ext cx="4536000" cy="0"/>
          </a:xfrm>
          <a:prstGeom prst="line">
            <a:avLst/>
          </a:prstGeom>
          <a:ln w="28575">
            <a:solidFill>
              <a:schemeClr val="accent4">
                <a:lumMod val="20000"/>
                <a:lumOff val="80000"/>
              </a:schemeClr>
            </a:solidFill>
            <a:tailEnd type="ova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1"/>
          <a:stretch>
            <a:fillRect/>
          </a:stretch>
        </p:blipFill>
        <p:spPr>
          <a:xfrm>
            <a:off x="1250121" y="2884259"/>
            <a:ext cx="10150516" cy="2150533"/>
          </a:xfrm>
          <a:prstGeom prst="rect">
            <a:avLst/>
          </a:prstGeom>
        </p:spPr>
      </p:pic>
      <p:sp>
        <p:nvSpPr>
          <p:cNvPr id="4" name="矩形: 圆角 3"/>
          <p:cNvSpPr/>
          <p:nvPr/>
        </p:nvSpPr>
        <p:spPr>
          <a:xfrm>
            <a:off x="1115736" y="2386589"/>
            <a:ext cx="2122414" cy="3145871"/>
          </a:xfrm>
          <a:prstGeom prst="roundRect">
            <a:avLst/>
          </a:prstGeom>
          <a:noFill/>
          <a:ln>
            <a:solidFill>
              <a:schemeClr val="accent4">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3937235" y="2389531"/>
            <a:ext cx="2997665" cy="3138880"/>
          </a:xfrm>
          <a:prstGeom prst="roundRect">
            <a:avLst/>
          </a:prstGeom>
          <a:noFill/>
          <a:ln>
            <a:solidFill>
              <a:schemeClr val="accent4">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a:off x="7399090" y="2382540"/>
            <a:ext cx="1768678" cy="3145871"/>
          </a:xfrm>
          <a:prstGeom prst="roundRect">
            <a:avLst/>
          </a:prstGeom>
          <a:noFill/>
          <a:ln>
            <a:solidFill>
              <a:schemeClr val="accent4">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640047" y="2466947"/>
            <a:ext cx="1073791" cy="338554"/>
          </a:xfrm>
          <a:prstGeom prst="rect">
            <a:avLst/>
          </a:prstGeom>
          <a:noFill/>
        </p:spPr>
        <p:txBody>
          <a:bodyPr wrap="square" rtlCol="0">
            <a:spAutoFit/>
          </a:bodyPr>
          <a:lstStyle/>
          <a:p>
            <a:r>
              <a:rPr lang="zh-CN" altLang="en-US" sz="1600" dirty="0">
                <a:solidFill>
                  <a:schemeClr val="accent4">
                    <a:lumMod val="40000"/>
                    <a:lumOff val="60000"/>
                  </a:schemeClr>
                </a:solidFill>
              </a:rPr>
              <a:t>数据处理</a:t>
            </a:r>
            <a:endParaRPr lang="zh-CN" altLang="en-US" sz="1600" dirty="0">
              <a:solidFill>
                <a:schemeClr val="accent4">
                  <a:lumMod val="40000"/>
                  <a:lumOff val="60000"/>
                </a:schemeClr>
              </a:solidFill>
            </a:endParaRPr>
          </a:p>
        </p:txBody>
      </p:sp>
      <p:sp>
        <p:nvSpPr>
          <p:cNvPr id="11" name="文本框 10"/>
          <p:cNvSpPr txBox="1"/>
          <p:nvPr/>
        </p:nvSpPr>
        <p:spPr>
          <a:xfrm>
            <a:off x="4994864" y="2466947"/>
            <a:ext cx="1073791" cy="338554"/>
          </a:xfrm>
          <a:prstGeom prst="rect">
            <a:avLst/>
          </a:prstGeom>
          <a:noFill/>
        </p:spPr>
        <p:txBody>
          <a:bodyPr wrap="square" rtlCol="0">
            <a:spAutoFit/>
          </a:bodyPr>
          <a:lstStyle/>
          <a:p>
            <a:r>
              <a:rPr lang="zh-CN" altLang="en-US" sz="1600" dirty="0">
                <a:solidFill>
                  <a:schemeClr val="accent4">
                    <a:lumMod val="40000"/>
                    <a:lumOff val="60000"/>
                  </a:schemeClr>
                </a:solidFill>
              </a:rPr>
              <a:t>召回模块</a:t>
            </a:r>
            <a:endParaRPr lang="zh-CN" altLang="en-US" sz="1600" dirty="0">
              <a:solidFill>
                <a:schemeClr val="accent4">
                  <a:lumMod val="40000"/>
                  <a:lumOff val="60000"/>
                </a:schemeClr>
              </a:solidFill>
            </a:endParaRPr>
          </a:p>
        </p:txBody>
      </p:sp>
      <p:sp>
        <p:nvSpPr>
          <p:cNvPr id="12" name="文本框 11"/>
          <p:cNvSpPr txBox="1"/>
          <p:nvPr/>
        </p:nvSpPr>
        <p:spPr>
          <a:xfrm>
            <a:off x="7806655" y="2466147"/>
            <a:ext cx="1073791" cy="338554"/>
          </a:xfrm>
          <a:prstGeom prst="rect">
            <a:avLst/>
          </a:prstGeom>
          <a:noFill/>
        </p:spPr>
        <p:txBody>
          <a:bodyPr wrap="square" rtlCol="0">
            <a:spAutoFit/>
          </a:bodyPr>
          <a:lstStyle/>
          <a:p>
            <a:r>
              <a:rPr lang="zh-CN" altLang="en-US" sz="1600" dirty="0">
                <a:solidFill>
                  <a:schemeClr val="accent4">
                    <a:lumMod val="40000"/>
                    <a:lumOff val="60000"/>
                  </a:schemeClr>
                </a:solidFill>
              </a:rPr>
              <a:t>抽取模块</a:t>
            </a:r>
            <a:endParaRPr lang="zh-CN" altLang="en-US" sz="1600" dirty="0">
              <a:solidFill>
                <a:schemeClr val="accent4">
                  <a:lumMod val="40000"/>
                  <a:lumOff val="60000"/>
                </a:schemeClr>
              </a:solidFill>
            </a:endParaRPr>
          </a:p>
        </p:txBody>
      </p:sp>
      <p:sp>
        <p:nvSpPr>
          <p:cNvPr id="13" name="标题 1"/>
          <p:cNvSpPr txBox="1"/>
          <p:nvPr/>
        </p:nvSpPr>
        <p:spPr>
          <a:xfrm>
            <a:off x="5030988" y="359120"/>
            <a:ext cx="2130023" cy="648000"/>
          </a:xfrm>
        </p:spPr>
        <p:txBody>
          <a:bodyPr vert="horz" lIns="101600" tIns="38100" rIns="76200" bIns="38100" rtlCol="0" anchor="ctr" anchorCtr="0">
            <a:noAutofit/>
          </a:bodyPr>
          <a:lstStyle>
            <a:lvl1pPr marL="0" marR="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r>
              <a:rPr lang="zh-CN" altLang="en-US" sz="3600" dirty="0">
                <a:solidFill>
                  <a:srgbClr val="FED7A0"/>
                </a:solidFill>
                <a:latin typeface="+mn-lt"/>
                <a:ea typeface="+mn-ea"/>
                <a:cs typeface="+mn-cs"/>
              </a:rPr>
              <a:t>整体架构</a:t>
            </a:r>
            <a:endParaRPr lang="zh-CN" altLang="en-US" sz="3600" dirty="0">
              <a:solidFill>
                <a:srgbClr val="FED7A0"/>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56.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7.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8.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59.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TIMING" val="|0.9|15.8|10.5"/>
</p:tagLst>
</file>

<file path=ppt/tags/tag61.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1842</Words>
  <Application>WPS 演示</Application>
  <PresentationFormat>宽屏</PresentationFormat>
  <Paragraphs>353</Paragraphs>
  <Slides>21</Slides>
  <Notes>21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宋体</vt:lpstr>
      <vt:lpstr>Wingdings</vt:lpstr>
      <vt:lpstr>微软雅黑</vt:lpstr>
      <vt:lpstr>Century Gothic</vt:lpstr>
      <vt:lpstr>Lato</vt:lpstr>
      <vt:lpstr>Segoe Print</vt:lpstr>
      <vt:lpstr>MS PGothic</vt:lpstr>
      <vt:lpstr>Arial Unicode MS</vt:lpstr>
      <vt:lpstr>Consolas</vt:lpstr>
      <vt:lpstr>Calibri</vt:lpstr>
      <vt:lpstr>Office 主题​​</vt:lpstr>
      <vt:lpstr>PowerPoint 演示文稿</vt:lpstr>
      <vt:lpstr>PowerPoint 演示文稿</vt:lpstr>
      <vt:lpstr>PowerPoint 演示文稿</vt:lpstr>
      <vt:lpstr>队伍介绍</vt:lpstr>
      <vt:lpstr>PowerPoint 演示文稿</vt:lpstr>
      <vt:lpstr>赛题分析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抽取模块</vt:lpstr>
      <vt:lpstr>抽取模块</vt:lpstr>
      <vt:lpstr>抽取模块</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luhua</dc:creator>
  <cp:lastModifiedBy>F.xYz</cp:lastModifiedBy>
  <cp:revision>361</cp:revision>
  <dcterms:created xsi:type="dcterms:W3CDTF">2020-03-20T06:41:00Z</dcterms:created>
  <dcterms:modified xsi:type="dcterms:W3CDTF">2021-05-31T01:18:39Z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