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  <p:sldMasterId id="2147484100" r:id="rId2"/>
    <p:sldMasterId id="2147484142" r:id="rId3"/>
  </p:sldMasterIdLst>
  <p:notesMasterIdLst>
    <p:notesMasterId r:id="rId26"/>
  </p:notesMasterIdLst>
  <p:sldIdLst>
    <p:sldId id="256" r:id="rId4"/>
    <p:sldId id="257" r:id="rId5"/>
    <p:sldId id="258" r:id="rId6"/>
    <p:sldId id="278" r:id="rId7"/>
    <p:sldId id="260" r:id="rId8"/>
    <p:sldId id="277" r:id="rId9"/>
    <p:sldId id="261" r:id="rId10"/>
    <p:sldId id="262" r:id="rId11"/>
    <p:sldId id="264" r:id="rId12"/>
    <p:sldId id="279" r:id="rId13"/>
    <p:sldId id="280" r:id="rId14"/>
    <p:sldId id="281" r:id="rId15"/>
    <p:sldId id="267" r:id="rId16"/>
    <p:sldId id="274" r:id="rId17"/>
    <p:sldId id="269" r:id="rId18"/>
    <p:sldId id="282" r:id="rId19"/>
    <p:sldId id="275" r:id="rId20"/>
    <p:sldId id="284" r:id="rId21"/>
    <p:sldId id="270" r:id="rId22"/>
    <p:sldId id="271" r:id="rId23"/>
    <p:sldId id="268" r:id="rId24"/>
    <p:sldId id="28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1218" autoAdjust="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55828-F426-4E9F-8BC2-8575673ECB8D}" type="datetimeFigureOut">
              <a:rPr lang="zh-TW" altLang="en-US" smtClean="0"/>
              <a:t>2022/1/24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ECD19-CD6B-497A-932E-D58FCEAF77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349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1.Open Knowledge Foundation</a:t>
            </a:r>
            <a:r>
              <a:rPr lang="zh-TW" altLang="en-US" dirty="0"/>
              <a:t>維護</a:t>
            </a:r>
            <a:r>
              <a:rPr lang="en-US" altLang="zh-TW" dirty="0"/>
              <a:t>2.</a:t>
            </a:r>
            <a:r>
              <a:rPr lang="zh-TW" altLang="en-US" dirty="0"/>
              <a:t>幫助管理和發佈數據</a:t>
            </a:r>
            <a:r>
              <a:rPr lang="en-US" altLang="zh-TW" dirty="0"/>
              <a:t>3.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一般被應用在可以收集到大量資料的國家、地方政府、研究機關，或是其他組織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全球的應用有將近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多個例子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被廣泛使用主要有四個原因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數據使用者指的是在組織內和組織外的任何用戶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只有包含在組織內的數據提供者，才可以將資料上傳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數據提供者行為和使用者行為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搜尋結果的呈現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2.resource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保存格式不限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舉例有名的擴展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ECD19-CD6B-497A-932E-D58FCEAF773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458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控制層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(Controller)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當用戶有個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request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下來時，控制層會將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攔截，由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模塊負責將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Middleware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應用於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，這可以因應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的不同去添加其他的功能，並去匹配是否有相應的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，在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中儲存要調用的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訊息，調用時在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模塊中去使用相應的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模塊層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(Model)</a:t>
            </a: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此層是三個層中最為複雜的，裡面包含了對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datasets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、組織和用戶執行操作的重要模塊，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Logic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模塊包含了動作功能、認證功能、後臺任務和業務邏輯，他接受了從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的調用去訪問數據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，最後這些數據會被存為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atomic values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至關係數據庫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Postgresql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內，這讓在使用面向物件的編程語言時，難以保留物件存在的概念，所以由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SQLAlchemy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[16]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去負責物件至關係數據庫的轉換，反之則使用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Dictization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模塊去轉換，搜索功能則是通過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Search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模塊，他會去調用執行實際搜索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 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Solr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視圖層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(View)</a:t>
            </a:r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模塊負責幫來自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層的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生成模板，並且導入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Jinja2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模板語言。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ECD19-CD6B-497A-932E-D58FCEAF773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892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此為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Monitor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中的一項功能，一種應用程式管理效能服務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適用於各種語言上的應用程式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需要在該應用程式中安裝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Application Insights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SDK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，此會檢測我們的應用程式，並且使用檢測金鑰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GUID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註冊後，將遙測資料回傳至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，監測的應用程式並不一定要在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上執行，也可以是本機中正在開發的應用程式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當要查看遙測資料時，登入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的入口網站，並且查找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Application Insights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資源概觀上的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LogAnalysis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[20]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LogAnalysis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主要用於查詢和圖像化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 Insights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中的數據，它使用類似於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Kusto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查詢語言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[21]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，並且只支持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read-only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的查詢，除了用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LogAnalysis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做分析和查看資料，也可以使用例如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 BI[22]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或是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 API[23]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等方式將資料做分析和匯出。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ECD19-CD6B-497A-932E-D58FCEAF773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446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Request: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為記錄該監測中的應用程式所有接收的要求，代表著外部要求對應用程式所觸發的執行順序，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Dependency: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代表外部元件和應用程式的互動狀況，如應用程式和資料庫之間所收集的資料就為該資料模型，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zh-TW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Exception: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表示應用程式在被監視期間發生的已經處理或是還沒處理的異常，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/>
          </a:p>
          <a:p>
            <a:pPr lvl="0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Trace: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它提供我們以自己熟悉的檢測架構去實作診斷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Event: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通常用於擷取使用者與應用程式的互動，有助於分析使用者模式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Metric: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則用於定期的報告檢測。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ECD19-CD6B-497A-932E-D58FCEAF773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719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對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應用程式的監測，是透過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Opencensus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Python SDK</a:t>
            </a:r>
          </a:p>
          <a:p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Opencensus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是一組開放原始碼的程式庫，協助收集遙測數據以及分散式追蹤，再將收集的資料傳至後端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Opencensus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SDK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提供給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Monitor 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三種匯出工具，分別為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Metrics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Tracing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，這三種分別對應著不同類型的遙測資料模型</a:t>
            </a:r>
            <a:endParaRPr lang="en-US" altLang="zh-TW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在其中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Opencensus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沒辦法自動傳送例外處理遙測，必須透過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來轉送，這部分需要使用者自定義追蹤以及例外狀況。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ECD19-CD6B-497A-932E-D58FCEAF773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8180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系統用</a:t>
            </a:r>
            <a:r>
              <a:rPr lang="en-US" altLang="zh-TW" dirty="0"/>
              <a:t>Nginx</a:t>
            </a:r>
            <a:r>
              <a:rPr lang="zh-TW" altLang="en-US" dirty="0"/>
              <a:t>部屬，但</a:t>
            </a:r>
            <a:r>
              <a:rPr lang="en-US" altLang="zh-TW" dirty="0"/>
              <a:t>CKAN</a:t>
            </a:r>
            <a:r>
              <a:rPr lang="zh-TW" altLang="en-US" dirty="0"/>
              <a:t>為以</a:t>
            </a:r>
            <a:r>
              <a:rPr lang="en-US" altLang="zh-TW" dirty="0"/>
              <a:t>Python</a:t>
            </a:r>
            <a:r>
              <a:rPr lang="zh-TW" altLang="en-US" dirty="0"/>
              <a:t>作為基底開發的系統，所以今天當一個用戶向</a:t>
            </a:r>
            <a:r>
              <a:rPr lang="en-US" altLang="zh-TW" dirty="0"/>
              <a:t>CKAN</a:t>
            </a:r>
            <a:r>
              <a:rPr lang="zh-TW" altLang="en-US" dirty="0"/>
              <a:t>發送一個</a:t>
            </a:r>
            <a:r>
              <a:rPr lang="en-US" altLang="zh-TW" dirty="0"/>
              <a:t>request</a:t>
            </a:r>
            <a:r>
              <a:rPr lang="zh-TW" altLang="en-US" dirty="0"/>
              <a:t>時，因為</a:t>
            </a:r>
            <a:r>
              <a:rPr lang="en-US" altLang="zh-TW" dirty="0"/>
              <a:t>Nginx</a:t>
            </a:r>
            <a:r>
              <a:rPr lang="zh-TW" altLang="en-US" dirty="0"/>
              <a:t>沒辦法實現</a:t>
            </a:r>
            <a:r>
              <a:rPr lang="en-US" altLang="zh-TW" dirty="0"/>
              <a:t>WSGI[28]</a:t>
            </a:r>
            <a:r>
              <a:rPr lang="zh-TW" altLang="en-US" dirty="0"/>
              <a:t>的規範，所以來自用戶的請求會先被封裝成</a:t>
            </a:r>
            <a:r>
              <a:rPr lang="en-US" altLang="zh-TW" dirty="0"/>
              <a:t>WSGI</a:t>
            </a:r>
            <a:r>
              <a:rPr lang="zh-TW" altLang="en-US" dirty="0"/>
              <a:t>的形式，再由</a:t>
            </a:r>
            <a:r>
              <a:rPr lang="en-US" altLang="zh-TW" dirty="0" err="1"/>
              <a:t>uWSGI</a:t>
            </a:r>
            <a:r>
              <a:rPr lang="en-US" altLang="zh-TW" dirty="0"/>
              <a:t> server</a:t>
            </a:r>
            <a:r>
              <a:rPr lang="zh-TW" altLang="en-US" dirty="0"/>
              <a:t>轉送給</a:t>
            </a:r>
            <a:r>
              <a:rPr lang="en-US" altLang="zh-TW" dirty="0"/>
              <a:t>WSGI Middleware</a:t>
            </a:r>
            <a:r>
              <a:rPr lang="zh-TW" altLang="en-US" dirty="0"/>
              <a:t>之後再轉發給</a:t>
            </a:r>
            <a:r>
              <a:rPr lang="en-US" altLang="zh-TW" dirty="0"/>
              <a:t>CKAN</a:t>
            </a:r>
            <a:r>
              <a:rPr lang="zh-TW" altLang="en-US" dirty="0"/>
              <a:t>，</a:t>
            </a:r>
            <a:r>
              <a:rPr lang="en-US" altLang="zh-TW" dirty="0"/>
              <a:t>WSGI</a:t>
            </a:r>
            <a:r>
              <a:rPr lang="zh-TW" altLang="en-US" dirty="0"/>
              <a:t>為</a:t>
            </a:r>
            <a:r>
              <a:rPr lang="en-US" altLang="zh-TW" dirty="0"/>
              <a:t>Python</a:t>
            </a:r>
            <a:r>
              <a:rPr lang="zh-TW" altLang="en-US" dirty="0"/>
              <a:t>標準的網頁伺服器介面協定，如果要用</a:t>
            </a:r>
            <a:r>
              <a:rPr lang="en-US" altLang="zh-TW" dirty="0"/>
              <a:t>Azure Application Insights </a:t>
            </a:r>
            <a:r>
              <a:rPr lang="zh-TW" altLang="en-US" dirty="0"/>
              <a:t>去遙測</a:t>
            </a:r>
            <a:r>
              <a:rPr lang="en-US" altLang="zh-TW" dirty="0"/>
              <a:t>request</a:t>
            </a:r>
            <a:r>
              <a:rPr lang="zh-TW" altLang="en-US" dirty="0"/>
              <a:t>的話，則需要設置一個屬於</a:t>
            </a:r>
            <a:r>
              <a:rPr lang="en-US" altLang="zh-TW" dirty="0"/>
              <a:t>Azure Application Insights</a:t>
            </a:r>
            <a:r>
              <a:rPr lang="zh-TW" altLang="en-US" dirty="0"/>
              <a:t>的</a:t>
            </a:r>
            <a:r>
              <a:rPr lang="en-US" altLang="zh-TW" dirty="0"/>
              <a:t>Middleware,</a:t>
            </a:r>
            <a:r>
              <a:rPr lang="zh-TW" altLang="en-US" dirty="0"/>
              <a:t>讓這個</a:t>
            </a:r>
            <a:r>
              <a:rPr lang="en-US" altLang="zh-TW" dirty="0"/>
              <a:t>Middleware</a:t>
            </a:r>
            <a:r>
              <a:rPr lang="zh-TW" altLang="en-US" dirty="0"/>
              <a:t>去監測所有來自用戶的</a:t>
            </a:r>
            <a:r>
              <a:rPr lang="en-US" altLang="zh-TW" dirty="0"/>
              <a:t>request</a:t>
            </a:r>
            <a:r>
              <a:rPr lang="zh-TW" altLang="en-US" dirty="0"/>
              <a:t>，之後上傳至</a:t>
            </a:r>
            <a:r>
              <a:rPr lang="en-US" altLang="zh-TW" dirty="0"/>
              <a:t>Azure Application Insight	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ECD19-CD6B-497A-932E-D58FCEAF773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536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</a:t>
            </a:r>
            <a:r>
              <a:rPr lang="en-US" altLang="zh-TW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Opencensus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無法自動監測例外狀況，只能使用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去傳送自訂遙測資料，這裡回傳的資料會是用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資料模型，而不是用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資料模型，因此在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CKAN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的程式內需要明確的去定義例外狀況，這樣才能在例外狀況觸發時以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Trace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資料模型回傳資料，在圖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的第一筆資料中，回傳了當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CKAN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的刪除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zh-TW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功能出現例外狀況時的顯示。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ECD19-CD6B-497A-932E-D58FCEAF7732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037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CA63-AF2D-46C9-B7A2-92F348A152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172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CA63-AF2D-46C9-B7A2-92F348A152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145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CA63-AF2D-46C9-B7A2-92F348A152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403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CA63-AF2D-46C9-B7A2-92F348A152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7830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CA63-AF2D-46C9-B7A2-92F348A152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871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CA63-AF2D-46C9-B7A2-92F348A152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686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CA63-AF2D-46C9-B7A2-92F348A152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5434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CA63-AF2D-46C9-B7A2-92F348A1522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28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CA63-AF2D-46C9-B7A2-92F348A1522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927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CA63-AF2D-46C9-B7A2-92F348A152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2294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CA63-AF2D-46C9-B7A2-92F348A152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75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CA63-AF2D-46C9-B7A2-92F348A152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8680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CA63-AF2D-46C9-B7A2-92F348A152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0346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CA63-AF2D-46C9-B7A2-92F348A152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2039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CA63-AF2D-46C9-B7A2-92F348A152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9997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2DACA63-AF2D-46C9-B7A2-92F348A152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8482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355844"/>
            <a:ext cx="2743200" cy="365125"/>
          </a:xfrm>
        </p:spPr>
        <p:txBody>
          <a:bodyPr/>
          <a:lstStyle/>
          <a:p>
            <a:fld id="{02DACA63-AF2D-46C9-B7A2-92F348A1522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EEC380F6-4005-485B-A73B-2106BDE14852}"/>
              </a:ext>
            </a:extLst>
          </p:cNvPr>
          <p:cNvCxnSpPr>
            <a:cxnSpLocks/>
          </p:cNvCxnSpPr>
          <p:nvPr userDrawn="1"/>
        </p:nvCxnSpPr>
        <p:spPr>
          <a:xfrm flipH="1">
            <a:off x="141316" y="1654235"/>
            <a:ext cx="11878888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2550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2DACA63-AF2D-46C9-B7A2-92F348A152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57777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CA63-AF2D-46C9-B7A2-92F348A152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842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CA63-AF2D-46C9-B7A2-92F348A152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9001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CA63-AF2D-46C9-B7A2-92F348A152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8861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CA63-AF2D-46C9-B7A2-92F348A152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0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CA63-AF2D-46C9-B7A2-92F348A152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94236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CA63-AF2D-46C9-B7A2-92F348A152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2737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CA63-AF2D-46C9-B7A2-92F348A152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238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CA63-AF2D-46C9-B7A2-92F348A152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8615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2DACA63-AF2D-46C9-B7A2-92F348A152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709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2DACA63-AF2D-46C9-B7A2-92F348A1522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9302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2DACA63-AF2D-46C9-B7A2-92F348A152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1986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CA63-AF2D-46C9-B7A2-92F348A152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7666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CA63-AF2D-46C9-B7A2-92F348A152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53161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CA63-AF2D-46C9-B7A2-92F348A152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6546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2DACA63-AF2D-46C9-B7A2-92F348A152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50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CA63-AF2D-46C9-B7A2-92F348A152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56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CA63-AF2D-46C9-B7A2-92F348A1522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75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CA63-AF2D-46C9-B7A2-92F348A1522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53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CA63-AF2D-46C9-B7A2-92F348A152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21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CA63-AF2D-46C9-B7A2-92F348A152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10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CA63-AF2D-46C9-B7A2-92F348A152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28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ACA63-AF2D-46C9-B7A2-92F348A152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44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ACA63-AF2D-46C9-B7A2-92F348A152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61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11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ACA63-AF2D-46C9-B7A2-92F348A152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657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44" r:id="rId2"/>
    <p:sldLayoutId id="2147484145" r:id="rId3"/>
    <p:sldLayoutId id="2147484146" r:id="rId4"/>
    <p:sldLayoutId id="2147484147" r:id="rId5"/>
    <p:sldLayoutId id="2147484148" r:id="rId6"/>
    <p:sldLayoutId id="2147484149" r:id="rId7"/>
    <p:sldLayoutId id="2147484150" r:id="rId8"/>
    <p:sldLayoutId id="2147484151" r:id="rId9"/>
    <p:sldLayoutId id="2147484152" r:id="rId10"/>
    <p:sldLayoutId id="2147484153" r:id="rId11"/>
    <p:sldLayoutId id="2147484154" r:id="rId12"/>
    <p:sldLayoutId id="2147484155" r:id="rId13"/>
    <p:sldLayoutId id="2147484156" r:id="rId14"/>
    <p:sldLayoutId id="2147484157" r:id="rId15"/>
    <p:sldLayoutId id="2147484158" r:id="rId16"/>
    <p:sldLayoutId id="2147484159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82201E-6A6D-42A9-A9A1-1D2ED6B64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278384"/>
            <a:ext cx="9583446" cy="2350117"/>
          </a:xfrm>
        </p:spPr>
        <p:txBody>
          <a:bodyPr>
            <a:normAutofit fontScale="90000"/>
          </a:bodyPr>
          <a:lstStyle/>
          <a:p>
            <a:r>
              <a:rPr lang="en-US" altLang="zh-TW" b="1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Azure Application Insights</a:t>
            </a:r>
            <a:br>
              <a:rPr lang="en-US" altLang="zh-TW" b="1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zh-TW" altLang="zh-TW" b="1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對</a:t>
            </a:r>
            <a:r>
              <a:rPr lang="en-US" altLang="zh-TW" b="1" baseline="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Ckan</a:t>
            </a:r>
            <a:r>
              <a:rPr lang="zh-TW" altLang="zh-TW" b="1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之監測</a:t>
            </a:r>
            <a:endPara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FCBDA22-BF44-4DCE-A414-82CE50BC8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392561"/>
          </a:xfrm>
        </p:spPr>
        <p:txBody>
          <a:bodyPr>
            <a:normAutofit/>
          </a:bodyPr>
          <a:lstStyle/>
          <a:p>
            <a:r>
              <a:rPr lang="zh-TW" altLang="en-US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指導教授</a:t>
            </a:r>
            <a:r>
              <a:rPr lang="en-US" altLang="zh-TW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蔡國煇</a:t>
            </a:r>
            <a:endParaRPr lang="en-US" altLang="zh-TW" baseline="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學生</a:t>
            </a:r>
            <a:r>
              <a:rPr lang="en-US" altLang="zh-TW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r>
              <a:rPr lang="zh-TW" altLang="en-US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呂姝嫻</a:t>
            </a:r>
            <a:endParaRPr lang="en-US" altLang="zh-TW" baseline="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108780-6A0F-44E8-BAFE-ADEEB0C93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9928" y="6353846"/>
            <a:ext cx="2743200" cy="365125"/>
          </a:xfrm>
        </p:spPr>
        <p:txBody>
          <a:bodyPr/>
          <a:lstStyle/>
          <a:p>
            <a:fld id="{02DACA63-AF2D-46C9-B7A2-92F348A1522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6619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CD9898-B593-4738-BFFF-4C7EF6BA2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實驗環境及系統架構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7537DF-9885-4307-A32D-9FE9FA8BC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5821532" cy="4024125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作業系統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:Ubuntu20.04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CKAN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版本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2.9.2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，並用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Nginx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部屬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安裝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Opencensus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 Azure Monitor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匯出工具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5F2CD1A-131B-4241-B7EB-C7793B0E3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887042"/>
              </p:ext>
            </p:extLst>
          </p:nvPr>
        </p:nvGraphicFramePr>
        <p:xfrm>
          <a:off x="6778931" y="2194560"/>
          <a:ext cx="4105092" cy="423448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052546">
                  <a:extLst>
                    <a:ext uri="{9D8B030D-6E8A-4147-A177-3AD203B41FA5}">
                      <a16:colId xmlns:a16="http://schemas.microsoft.com/office/drawing/2014/main" val="2983885936"/>
                    </a:ext>
                  </a:extLst>
                </a:gridCol>
                <a:gridCol w="2052546">
                  <a:extLst>
                    <a:ext uri="{9D8B030D-6E8A-4147-A177-3AD203B41FA5}">
                      <a16:colId xmlns:a16="http://schemas.microsoft.com/office/drawing/2014/main" val="3593621823"/>
                    </a:ext>
                  </a:extLst>
                </a:gridCol>
              </a:tblGrid>
              <a:tr h="2327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Package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5083" marR="5508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Description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5083" marR="55083" marT="0" marB="0"/>
                </a:tc>
                <a:extLst>
                  <a:ext uri="{0D108BD9-81ED-4DB2-BD59-A6C34878D82A}">
                    <a16:rowId xmlns:a16="http://schemas.microsoft.com/office/drawing/2014/main" val="926217815"/>
                  </a:ext>
                </a:extLst>
              </a:tr>
              <a:tr h="4654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Python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5083" marR="550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The Python programming language, v3.6 or newer (or v2.7)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5083" marR="55083" marT="0" marB="0"/>
                </a:tc>
                <a:extLst>
                  <a:ext uri="{0D108BD9-81ED-4DB2-BD59-A6C34878D82A}">
                    <a16:rowId xmlns:a16="http://schemas.microsoft.com/office/drawing/2014/main" val="1984105462"/>
                  </a:ext>
                </a:extLst>
              </a:tr>
              <a:tr h="38597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PostgreSQL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5083" marR="550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The PostgreSQL database system, v9.5 or newer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5083" marR="55083" marT="0" marB="0"/>
                </a:tc>
                <a:extLst>
                  <a:ext uri="{0D108BD9-81ED-4DB2-BD59-A6C34878D82A}">
                    <a16:rowId xmlns:a16="http://schemas.microsoft.com/office/drawing/2014/main" val="1612904096"/>
                  </a:ext>
                </a:extLst>
              </a:tr>
              <a:tr h="2692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0" dirty="0" err="1">
                          <a:effectLst/>
                        </a:rPr>
                        <a:t>libpq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5083" marR="550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The C programmer’s interface to PostgreSQL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5083" marR="55083" marT="0" marB="0"/>
                </a:tc>
                <a:extLst>
                  <a:ext uri="{0D108BD9-81ED-4DB2-BD59-A6C34878D82A}">
                    <a16:rowId xmlns:a16="http://schemas.microsoft.com/office/drawing/2014/main" val="3744217426"/>
                  </a:ext>
                </a:extLst>
              </a:tr>
              <a:tr h="4654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pip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5083" marR="550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A tool for installing and managing Python packages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5083" marR="55083" marT="0" marB="0"/>
                </a:tc>
                <a:extLst>
                  <a:ext uri="{0D108BD9-81ED-4DB2-BD59-A6C34878D82A}">
                    <a16:rowId xmlns:a16="http://schemas.microsoft.com/office/drawing/2014/main" val="3869278052"/>
                  </a:ext>
                </a:extLst>
              </a:tr>
              <a:tr h="5385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python3-venv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5083" marR="550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The Python3 virtual environment builder (or for Python 2 use ‘</a:t>
                      </a:r>
                      <a:r>
                        <a:rPr lang="en-US" sz="1050" kern="0" dirty="0" err="1">
                          <a:effectLst/>
                        </a:rPr>
                        <a:t>virtualenv</a:t>
                      </a:r>
                      <a:r>
                        <a:rPr lang="en-US" sz="1050" kern="0" dirty="0">
                          <a:effectLst/>
                        </a:rPr>
                        <a:t>’ instead)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5083" marR="55083" marT="0" marB="0"/>
                </a:tc>
                <a:extLst>
                  <a:ext uri="{0D108BD9-81ED-4DB2-BD59-A6C34878D82A}">
                    <a16:rowId xmlns:a16="http://schemas.microsoft.com/office/drawing/2014/main" val="152848375"/>
                  </a:ext>
                </a:extLst>
              </a:tr>
              <a:tr h="2692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Git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5083" marR="550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A distributed version control system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5083" marR="55083" marT="0" marB="0"/>
                </a:tc>
                <a:extLst>
                  <a:ext uri="{0D108BD9-81ED-4DB2-BD59-A6C34878D82A}">
                    <a16:rowId xmlns:a16="http://schemas.microsoft.com/office/drawing/2014/main" val="3944127454"/>
                  </a:ext>
                </a:extLst>
              </a:tr>
              <a:tr h="23274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Apache Solr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5083" marR="550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A search platform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5083" marR="55083" marT="0" marB="0"/>
                </a:tc>
                <a:extLst>
                  <a:ext uri="{0D108BD9-81ED-4DB2-BD59-A6C34878D82A}">
                    <a16:rowId xmlns:a16="http://schemas.microsoft.com/office/drawing/2014/main" val="1340058150"/>
                  </a:ext>
                </a:extLst>
              </a:tr>
              <a:tr h="2692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Jetty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5083" marR="550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An HTTP server (used for </a:t>
                      </a:r>
                      <a:r>
                        <a:rPr lang="en-US" sz="1050" kern="0" dirty="0" err="1">
                          <a:effectLst/>
                        </a:rPr>
                        <a:t>Solr</a:t>
                      </a:r>
                      <a:r>
                        <a:rPr lang="en-US" sz="1050" kern="0" dirty="0">
                          <a:effectLst/>
                        </a:rPr>
                        <a:t>).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5083" marR="55083" marT="0" marB="0"/>
                </a:tc>
                <a:extLst>
                  <a:ext uri="{0D108BD9-81ED-4DB2-BD59-A6C34878D82A}">
                    <a16:rowId xmlns:a16="http://schemas.microsoft.com/office/drawing/2014/main" val="2755572756"/>
                  </a:ext>
                </a:extLst>
              </a:tr>
              <a:tr h="2692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OpenJDK JDK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5083" marR="550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The Java Development Kit (used by Jetty)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5083" marR="55083" marT="0" marB="0"/>
                </a:tc>
                <a:extLst>
                  <a:ext uri="{0D108BD9-81ED-4DB2-BD59-A6C34878D82A}">
                    <a16:rowId xmlns:a16="http://schemas.microsoft.com/office/drawing/2014/main" val="1596837518"/>
                  </a:ext>
                </a:extLst>
              </a:tr>
              <a:tr h="2692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Redis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5083" marR="550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An in-memory data structure store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5083" marR="55083" marT="0" marB="0"/>
                </a:tc>
                <a:extLst>
                  <a:ext uri="{0D108BD9-81ED-4DB2-BD59-A6C34878D82A}">
                    <a16:rowId xmlns:a16="http://schemas.microsoft.com/office/drawing/2014/main" val="3303821704"/>
                  </a:ext>
                </a:extLst>
              </a:tr>
              <a:tr h="46548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Flask</a:t>
                      </a:r>
                      <a:endParaRPr lang="zh-TW" sz="105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5083" marR="55083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 micro web framework written in Python</a:t>
                      </a:r>
                      <a:r>
                        <a:rPr lang="en-US" sz="1050" kern="0" dirty="0">
                          <a:effectLst/>
                        </a:rPr>
                        <a:t>,v1.1.2</a:t>
                      </a:r>
                      <a:endParaRPr lang="zh-TW" sz="105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55083" marR="55083" marT="0" marB="0"/>
                </a:tc>
                <a:extLst>
                  <a:ext uri="{0D108BD9-81ED-4DB2-BD59-A6C34878D82A}">
                    <a16:rowId xmlns:a16="http://schemas.microsoft.com/office/drawing/2014/main" val="1414306579"/>
                  </a:ext>
                </a:extLst>
              </a:tr>
            </a:tbl>
          </a:graphicData>
        </a:graphic>
      </p:graphicFrame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CF5A3CD-347A-4B18-91F0-A3AD2746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CA63-AF2D-46C9-B7A2-92F348A1522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979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EDAE7D-A8C2-422E-86B3-3CA402AF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實驗環境及系統架構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55CF76-7BB3-4CE2-A832-65EB32C22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486496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系統架構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28601D-0A81-4831-B628-F2A21BD8A36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0147" y="2818217"/>
            <a:ext cx="8711704" cy="361973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0F99B84-D5DB-4788-8F71-551067A2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CA63-AF2D-46C9-B7A2-92F348A15225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052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365CAD-21BD-4A83-A57B-60586E092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實作方法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760E55-F1EC-4155-A19E-003876313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Azure Application Insights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以新增擴展的方式至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CKAN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系統中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60000"/>
              </a:lnSpc>
            </a:pP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擴展中新增一個實作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Middleware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的插件類別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>
              <a:lnSpc>
                <a:spcPct val="160000"/>
              </a:lnSpc>
            </a:pP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引用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Opencensus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匯出工具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以及註冊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Azure Application Insights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GUID</a:t>
            </a:r>
          </a:p>
          <a:p>
            <a:pPr>
              <a:lnSpc>
                <a:spcPct val="16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CKAN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setup.py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以及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ckan.ini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中加入所設置的插件名稱，這裡設置的插件名稱為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Azuremiddleware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AFCFE9-2D65-4055-9298-89076912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CA63-AF2D-46C9-B7A2-92F348A15225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8866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3D5208-4CD7-4043-B063-10C4F13BC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實驗結果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5D1B65-291F-450D-81E8-EF959328F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495374"/>
          </a:xfrm>
        </p:spPr>
        <p:txBody>
          <a:bodyPr/>
          <a:lstStyle/>
          <a:p>
            <a:r>
              <a:rPr lang="zh-TW" altLang="en-US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使用者頁面瀏覽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F67AF6F-49F4-4FAA-8B91-66532EFDAA9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02" y="2820602"/>
            <a:ext cx="10949905" cy="2719966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9B9AD0-CEAD-42CA-B0B4-FCCAE97A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CA63-AF2D-46C9-B7A2-92F348A15225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0997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D2785D0A-666E-4BB5-BB4A-58B697A52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實驗結果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2ABB717-7365-4601-87B9-29EB6E995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944" y="2302609"/>
            <a:ext cx="4382112" cy="1581371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62532B1-B693-4D80-A182-EA2895DE72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222" y="4438836"/>
            <a:ext cx="9761406" cy="1164519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A3D013D-C5AD-4F17-86BE-A19899758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CA63-AF2D-46C9-B7A2-92F348A15225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5033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FF78E3D1-1FEB-4F10-B22F-D7D87A1A5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實驗結果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59BDE1-ABEC-4934-B857-090725CAE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資料庫紀錄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2627540-5DF1-4BAD-AA22-5B18C3DACD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5079" y="3159954"/>
            <a:ext cx="10683886" cy="2825969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4F91CF1-1FB9-44A7-BC91-77502182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CA63-AF2D-46C9-B7A2-92F348A15225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577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FF78E3D1-1FEB-4F10-B22F-D7D87A1A5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實驗結果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6CC13AD7-2B81-405F-8151-1E37E6A28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84" y="2193925"/>
            <a:ext cx="10578432" cy="4024313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76EDDE-5D5E-4016-901B-5483881C1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CA63-AF2D-46C9-B7A2-92F348A15225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8876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FA8F8501-F7B6-4BA5-9934-FAA45A8A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實驗結果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7B010C-BE19-429E-B4B9-5D9478DCE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Datasets</a:t>
            </a:r>
            <a:r>
              <a:rPr lang="zh-TW" altLang="en-US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和</a:t>
            </a:r>
            <a:r>
              <a:rPr lang="en-US" altLang="zh-TW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Resources</a:t>
            </a:r>
            <a:r>
              <a:rPr lang="zh-TW" altLang="en-US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狀態紀錄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DB5466E-5584-41D8-863A-29C0B4EF8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588" y="2730623"/>
            <a:ext cx="5619750" cy="3048000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4132C2-2682-48AE-832D-9C511F83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CA63-AF2D-46C9-B7A2-92F348A15225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455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FA8F8501-F7B6-4BA5-9934-FAA45A8A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實驗結果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C9AA746-0D6F-4864-A395-45EB8E78E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70" y="5169817"/>
            <a:ext cx="8866667" cy="923810"/>
          </a:xfr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1D82C03-8C62-467F-A727-0F3C99C89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70" y="3580345"/>
            <a:ext cx="9085714" cy="98095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19735C2-A5AB-41F8-B0E9-925517DD0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70" y="2132872"/>
            <a:ext cx="9323809" cy="980952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CF9F773-6A5B-4246-B65B-B62963127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CA63-AF2D-46C9-B7A2-92F348A15225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231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73FE1AA5-6AEA-42DE-9FA8-46E7B01BB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實驗結果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076631-0F5F-4B35-B6C1-3277C0B41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系統效能監測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59A894B-3082-43F8-A5CE-9985BE83FD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7872" y="2758281"/>
            <a:ext cx="3324225" cy="265366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F616DD5-33AE-46C7-9A9F-C37394D7E43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90097" y="2758281"/>
            <a:ext cx="3223878" cy="256325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2A6DF7C-86DE-481A-B23B-1DE69C72DD2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276430" y="2758281"/>
            <a:ext cx="3201035" cy="2543175"/>
          </a:xfrm>
          <a:prstGeom prst="rect">
            <a:avLst/>
          </a:prstGeom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4C3EAFC-83DD-4036-A4A5-CCD39F62C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CA63-AF2D-46C9-B7A2-92F348A15225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706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8E6D5D-83D3-49D2-A802-C6F2741E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7F3261-3F01-4C5D-9FBB-B38E28A4B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序論</a:t>
            </a:r>
            <a:endParaRPr lang="en-US" altLang="zh-TW" baseline="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相關系統介紹</a:t>
            </a:r>
            <a:endParaRPr lang="en-US" altLang="zh-TW" baseline="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實驗環境及系統架構</a:t>
            </a:r>
            <a:endParaRPr lang="en-US" altLang="zh-TW" baseline="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實作方法</a:t>
            </a:r>
            <a:endParaRPr lang="en-US" altLang="zh-TW" baseline="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實驗結果</a:t>
            </a:r>
            <a:endParaRPr lang="en-US" altLang="zh-TW" baseline="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r>
              <a:rPr lang="zh-TW" altLang="en-US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結論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48DCC4-DA9A-4F25-829D-981347997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CA63-AF2D-46C9-B7A2-92F348A15225}" type="slidenum">
              <a:rPr lang="zh-TW" altLang="en-US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0280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B11E3C0-0229-4EEE-ABD9-56DBAC1DF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實驗結果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2D476E-9BC1-456A-92E3-D9526A26C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例外狀況</a:t>
            </a:r>
            <a:r>
              <a:rPr lang="zh-TW" altLang="en-US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紀錄</a:t>
            </a:r>
            <a:endParaRPr lang="zh-TW" altLang="zh-TW" baseline="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7C71965-7A80-40BE-A242-468490F22C1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017" y="3360148"/>
            <a:ext cx="7761966" cy="2179385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02C331-6F49-4891-87F0-1524C4A0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CA63-AF2D-46C9-B7A2-92F348A15225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013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ADB69E-5434-4178-AD46-5DC1100A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1BFF3B-028A-4538-887F-B2D61C204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zh-TW" dirty="0"/>
              <a:t>我們透過將</a:t>
            </a:r>
            <a:r>
              <a:rPr lang="en-US" altLang="zh-TW" dirty="0" err="1"/>
              <a:t>Opencensus</a:t>
            </a:r>
            <a:r>
              <a:rPr lang="en-US" altLang="zh-TW" dirty="0"/>
              <a:t> </a:t>
            </a:r>
            <a:r>
              <a:rPr lang="zh-TW" altLang="zh-TW" dirty="0"/>
              <a:t>提供給</a:t>
            </a:r>
            <a:r>
              <a:rPr lang="en-US" altLang="zh-TW" dirty="0"/>
              <a:t>Azure Monitor</a:t>
            </a:r>
            <a:r>
              <a:rPr lang="zh-TW" altLang="zh-TW" dirty="0"/>
              <a:t>的匯出工具</a:t>
            </a:r>
            <a:r>
              <a:rPr lang="en-US" altLang="zh-TW" dirty="0"/>
              <a:t>Log</a:t>
            </a:r>
            <a:r>
              <a:rPr lang="zh-TW" altLang="zh-TW" dirty="0"/>
              <a:t>和</a:t>
            </a:r>
            <a:r>
              <a:rPr lang="en-US" altLang="zh-TW" dirty="0"/>
              <a:t>Tracing</a:t>
            </a:r>
            <a:r>
              <a:rPr lang="zh-TW" altLang="zh-TW" dirty="0"/>
              <a:t>，以作為插件的方式加入至</a:t>
            </a:r>
            <a:r>
              <a:rPr lang="en-US" altLang="zh-TW" dirty="0"/>
              <a:t>CKAN</a:t>
            </a:r>
            <a:r>
              <a:rPr lang="zh-TW" altLang="zh-TW" dirty="0"/>
              <a:t>的</a:t>
            </a:r>
            <a:r>
              <a:rPr lang="en-US" altLang="zh-TW" dirty="0"/>
              <a:t>middleware</a:t>
            </a:r>
            <a:r>
              <a:rPr lang="zh-TW" altLang="zh-TW" dirty="0"/>
              <a:t>，讓它將使用者要求回傳至</a:t>
            </a:r>
            <a:r>
              <a:rPr lang="en-US" altLang="zh-TW" dirty="0"/>
              <a:t>Azure Application Insight</a:t>
            </a:r>
            <a:r>
              <a:rPr lang="zh-TW" altLang="zh-TW" dirty="0"/>
              <a:t>，以及依照</a:t>
            </a:r>
            <a:r>
              <a:rPr lang="en-US" altLang="zh-TW" dirty="0"/>
              <a:t>CKAN</a:t>
            </a:r>
            <a:r>
              <a:rPr lang="zh-TW" altLang="zh-TW" dirty="0"/>
              <a:t>功能的不同，直接將它嵌入至</a:t>
            </a:r>
            <a:r>
              <a:rPr lang="en-US" altLang="zh-TW" dirty="0"/>
              <a:t>CKAN</a:t>
            </a:r>
            <a:r>
              <a:rPr lang="zh-TW" altLang="zh-TW" dirty="0"/>
              <a:t>的</a:t>
            </a:r>
            <a:r>
              <a:rPr lang="en-US" altLang="zh-TW" dirty="0"/>
              <a:t>source code</a:t>
            </a:r>
            <a:r>
              <a:rPr lang="zh-TW" altLang="zh-TW" dirty="0"/>
              <a:t>，透過這兩種方式，可以在</a:t>
            </a:r>
            <a:r>
              <a:rPr lang="en-US" altLang="zh-TW" dirty="0"/>
              <a:t>CKAN</a:t>
            </a:r>
            <a:r>
              <a:rPr lang="zh-TW" altLang="zh-TW" dirty="0"/>
              <a:t>內監測到使用者的頁面瀏覽、資料庫執行紀錄、</a:t>
            </a:r>
            <a:r>
              <a:rPr lang="en-US" altLang="zh-TW" dirty="0"/>
              <a:t>dataset</a:t>
            </a:r>
            <a:r>
              <a:rPr lang="zh-TW" altLang="zh-TW" dirty="0"/>
              <a:t>和</a:t>
            </a:r>
            <a:r>
              <a:rPr lang="en-US" altLang="zh-TW" dirty="0"/>
              <a:t>resource</a:t>
            </a:r>
            <a:r>
              <a:rPr lang="zh-TW" altLang="zh-TW" dirty="0"/>
              <a:t>紀錄、系統的效能監控和例外狀況紀錄。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3F0FB0-0797-4A5C-B2E1-1890F384D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CA63-AF2D-46C9-B7A2-92F348A15225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644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3783C2-AE2B-4BFA-B8D3-DE3B3E96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結論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8981E7-20CD-4C6E-B645-F6D0EF334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zh-TW" dirty="0"/>
              <a:t>雖然透過</a:t>
            </a:r>
            <a:r>
              <a:rPr lang="en-US" altLang="zh-TW" dirty="0"/>
              <a:t>Azure Application Insight</a:t>
            </a:r>
            <a:r>
              <a:rPr lang="zh-TW" altLang="zh-TW" dirty="0"/>
              <a:t>可在</a:t>
            </a:r>
            <a:r>
              <a:rPr lang="en-US" altLang="zh-TW" dirty="0"/>
              <a:t>CKAN</a:t>
            </a:r>
            <a:r>
              <a:rPr lang="zh-TW" altLang="zh-TW" dirty="0"/>
              <a:t>上監測到一些重要的數據及資料，但因為</a:t>
            </a:r>
            <a:r>
              <a:rPr lang="en-US" altLang="zh-TW" dirty="0"/>
              <a:t>CKAN</a:t>
            </a:r>
            <a:r>
              <a:rPr lang="zh-TW" altLang="zh-TW" dirty="0"/>
              <a:t>並非自己所開發的系統，所以在監測時很難去掌握哪些東西需要做監控，在監控例外狀況時更因為</a:t>
            </a:r>
            <a:r>
              <a:rPr lang="en-US" altLang="zh-TW" dirty="0" err="1"/>
              <a:t>Opencensus</a:t>
            </a:r>
            <a:r>
              <a:rPr lang="zh-TW" altLang="zh-TW" dirty="0"/>
              <a:t>的關係，只能在</a:t>
            </a:r>
            <a:r>
              <a:rPr lang="en-US" altLang="zh-TW" dirty="0"/>
              <a:t>CKAN</a:t>
            </a:r>
            <a:r>
              <a:rPr lang="zh-TW" altLang="zh-TW" dirty="0"/>
              <a:t>的</a:t>
            </a:r>
            <a:r>
              <a:rPr lang="en-US" altLang="zh-TW" dirty="0"/>
              <a:t>source code</a:t>
            </a:r>
            <a:r>
              <a:rPr lang="zh-TW" altLang="zh-TW" dirty="0"/>
              <a:t>中去摸索哪裡需要加入例外事件監控，也因為對</a:t>
            </a:r>
            <a:r>
              <a:rPr lang="en-US" altLang="zh-TW" dirty="0"/>
              <a:t>CKAN</a:t>
            </a:r>
            <a:r>
              <a:rPr lang="zh-TW" altLang="zh-TW" dirty="0"/>
              <a:t>並不是非常了解其功能，所以依自己的能力無法監控其全部的功能，並期望未來能利用</a:t>
            </a:r>
            <a:r>
              <a:rPr lang="en-US" altLang="zh-TW" dirty="0"/>
              <a:t>Azure Application Insight</a:t>
            </a:r>
            <a:r>
              <a:rPr lang="zh-TW" altLang="zh-TW" dirty="0"/>
              <a:t>將</a:t>
            </a:r>
            <a:r>
              <a:rPr lang="en-US" altLang="zh-TW" dirty="0"/>
              <a:t>CKAN</a:t>
            </a:r>
            <a:r>
              <a:rPr lang="zh-TW" altLang="zh-TW" dirty="0"/>
              <a:t>做全面的監控，也期望在未來若能完整的監控</a:t>
            </a:r>
            <a:r>
              <a:rPr lang="en-US" altLang="zh-TW" dirty="0"/>
              <a:t>CKAN</a:t>
            </a:r>
            <a:r>
              <a:rPr lang="zh-TW" altLang="zh-TW" dirty="0"/>
              <a:t>，能夠去評估該監控系統，是否會因為</a:t>
            </a:r>
            <a:r>
              <a:rPr lang="en-US" altLang="zh-TW" dirty="0"/>
              <a:t>CKAN</a:t>
            </a:r>
            <a:r>
              <a:rPr lang="zh-TW" altLang="zh-TW" dirty="0"/>
              <a:t>的</a:t>
            </a:r>
            <a:r>
              <a:rPr lang="en-US" altLang="zh-TW" dirty="0"/>
              <a:t>source code </a:t>
            </a:r>
            <a:r>
              <a:rPr lang="zh-TW" altLang="zh-TW" dirty="0"/>
              <a:t>有所改動，而影響了</a:t>
            </a:r>
            <a:r>
              <a:rPr lang="en-US" altLang="zh-TW" dirty="0"/>
              <a:t>CKAN</a:t>
            </a:r>
            <a:r>
              <a:rPr lang="zh-TW" altLang="zh-TW" dirty="0"/>
              <a:t>本身的效能。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1E8A3F-B361-4BA7-89EC-B357FD16E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CA63-AF2D-46C9-B7A2-92F348A15225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416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C619AB-DC81-4013-9D0C-60DE46CCE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序論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0D3745-DBCD-42F6-8043-2A77C0239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r>
              <a:rPr lang="zh-TW" altLang="en-US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研究背景</a:t>
            </a:r>
            <a:endParaRPr lang="en-US" altLang="zh-TW" baseline="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隨著時代的變遷，人們的生活越來越離不開網際網路，如果生活中使用的應用程式發生故障，沒有做及時的處理，都會造成不小的財務損失或是相關程序上的錯誤，為了能比使用者更早發現錯誤，所以才有了應用程式效能管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(APM)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服務的出現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應用程式效能管理服務，透過跟應用程式的連結去監控應用程式，並在應用程式運行時，能夠及時回傳我們所想的監控數值，在監控數值達到一定標準時，及時發送事件給開發營運人員，讓營運方能夠預防和即時處理應用程序的故障，以此去將損失降到最小。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261BB7-25AF-4AC5-806B-5E24B53F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CA63-AF2D-46C9-B7A2-92F348A1522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13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F84BA9-43D8-44A1-B097-1B6C361F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序論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516824-9DE9-4CF1-BCD2-EF2669C3F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研究目的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希望能透過目前由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Microsoft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所提出的應用程式效能管理服務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Azure Application Insight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去監控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CKAN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，因為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現在除了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CKAN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Python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logging module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會去紀錄訊息外，目前尚未看到有應用程式效能管理服務可以去監控以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CKAN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擴展的應用程式，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Azure Application Insight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可監控由各個不同平台所建構的應用程式，可讓應用程式開發人員自定義所要監控的數值，協助開發人員能更快速的了解應用程式出現錯誤的問題所在，有益對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CKAN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擴展的開發。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83385B-97C3-4268-8A4A-265F5781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CA63-AF2D-46C9-B7A2-92F348A1522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171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B117D6-6AF6-4879-A244-63444E87A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相關系統介紹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0EEA1F-D98F-4288-A943-0D87E42F9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CKAN(Comprehensive Knowledge Archive Network)</a:t>
            </a:r>
          </a:p>
          <a:p>
            <a:pPr lvl="1"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</a:t>
            </a:r>
            <a:r>
              <a:rPr lang="en-US" altLang="zh-TW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pen Data</a:t>
            </a:r>
            <a:r>
              <a:rPr lang="zh-TW" altLang="zh-TW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的入口網站和擴展平台</a:t>
            </a:r>
            <a:endParaRPr lang="en-US" altLang="zh-TW" baseline="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用戶被分為數據提供者和數據使用者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資料作為一個</a:t>
            </a:r>
            <a:r>
              <a:rPr lang="en-US" altLang="zh-TW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dataset</a:t>
            </a:r>
            <a:r>
              <a:rPr lang="zh-TW" altLang="en-US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的單位去發佈，</a:t>
            </a:r>
            <a:r>
              <a:rPr lang="en-US" altLang="zh-TW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dataset</a:t>
            </a:r>
            <a:r>
              <a:rPr lang="zh-TW" altLang="en-US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為多個</a:t>
            </a:r>
            <a:r>
              <a:rPr lang="en-US" altLang="zh-TW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resource</a:t>
            </a:r>
            <a:r>
              <a:rPr lang="zh-TW" altLang="en-US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組合而成</a:t>
            </a:r>
            <a:endParaRPr lang="en-US" altLang="zh-TW" baseline="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因應開發者需求的不同支援擴展</a:t>
            </a:r>
            <a:endParaRPr lang="en-US" altLang="zh-TW" baseline="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lnSpc>
                <a:spcPct val="150000"/>
              </a:lnSpc>
            </a:pPr>
            <a:endParaRPr lang="en-US" altLang="zh-TW" baseline="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163C2C3-6284-4D14-AA85-BEBFF2491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313" y="4946637"/>
            <a:ext cx="3029373" cy="1514686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6168B9-6081-41F3-85F1-28837B78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CA63-AF2D-46C9-B7A2-92F348A1522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660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F69D9D82-64D7-484F-98D9-490601D8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相關系統介紹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678FD6-5466-454E-A855-589CA0CB2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CKAN</a:t>
            </a:r>
            <a:r>
              <a:rPr lang="zh-TW" altLang="en-US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架構</a:t>
            </a:r>
            <a:endParaRPr lang="en-US" altLang="zh-TW" baseline="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Pylons Web Framework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baseline="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Postgresql</a:t>
            </a:r>
            <a:r>
              <a:rPr lang="zh-TW" altLang="en-US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Apache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Solr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Jinja2</a:t>
            </a:r>
          </a:p>
          <a:p>
            <a:pPr lvl="1"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控制層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(Controller)</a:t>
            </a:r>
          </a:p>
          <a:p>
            <a:pPr lvl="1">
              <a:lnSpc>
                <a:spcPct val="150000"/>
              </a:lnSpc>
            </a:pPr>
            <a:r>
              <a:rPr lang="zh-TW" altLang="en-US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模塊層</a:t>
            </a:r>
            <a:r>
              <a:rPr lang="en-US" altLang="zh-TW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(Model)</a:t>
            </a:r>
          </a:p>
          <a:p>
            <a:pPr lvl="1"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視圖層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(View)</a:t>
            </a:r>
            <a:endPara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B022D83-49FC-43F6-9617-56D1FEDCF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577" y="2057401"/>
            <a:ext cx="3165645" cy="4276499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C55DCA-182A-4F6A-82A9-757F5CACE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CA63-AF2D-46C9-B7A2-92F348A1522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495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您應用程式中的 Application Insights 檢測功能會將遙測傳送到 Application Insights 資源。">
            <a:extLst>
              <a:ext uri="{FF2B5EF4-FFF2-40B4-BE49-F238E27FC236}">
                <a16:creationId xmlns:a16="http://schemas.microsoft.com/office/drawing/2014/main" id="{2AF4ABEE-BBB5-4253-89A1-4F04CA77CBB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020" y="2336068"/>
            <a:ext cx="6418556" cy="374110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2E175BF9-AA10-48F0-ADCD-D968B90B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相關系統介紹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BE4AEF0D-96C9-452F-8B98-97214A64E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Azure Application Insights</a:t>
            </a:r>
          </a:p>
          <a:p>
            <a:pPr lvl="1"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應用程式效能管理服務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適用於各種語言上的應用程式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監測的應用程式不一定是在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Azure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執行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lnSpc>
                <a:spcPct val="150000"/>
              </a:lnSpc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LogAnalysis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查詢和圖像化數據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E54C4E-7F0E-4BAE-B449-D516A1C7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CA63-AF2D-46C9-B7A2-92F348A1522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754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B9A6F33-54B0-43DA-93D6-3F51B130D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相關系統介紹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5CBBA37-30DC-4952-AA30-9E2A22CA5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281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Azure Application Insights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遙測資料模型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自動收集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lvl="2">
              <a:lnSpc>
                <a:spcPct val="150000"/>
              </a:lnSpc>
            </a:pPr>
            <a:r>
              <a:rPr lang="en-US" altLang="zh-TW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Request</a:t>
            </a:r>
          </a:p>
          <a:p>
            <a:pPr lvl="2">
              <a:lnSpc>
                <a:spcPct val="150000"/>
              </a:lnSpc>
            </a:pPr>
            <a:r>
              <a:rPr lang="en-US" altLang="zh-TW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Dependency</a:t>
            </a:r>
          </a:p>
          <a:p>
            <a:pPr lvl="2">
              <a:lnSpc>
                <a:spcPct val="150000"/>
              </a:lnSpc>
            </a:pPr>
            <a:r>
              <a:rPr lang="en-US" altLang="zh-TW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Exception</a:t>
            </a:r>
          </a:p>
          <a:p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D649AFEB-2875-4602-A033-775D6E1D1CC9}"/>
              </a:ext>
            </a:extLst>
          </p:cNvPr>
          <p:cNvSpPr txBox="1">
            <a:spLocks/>
          </p:cNvSpPr>
          <p:nvPr/>
        </p:nvSpPr>
        <p:spPr>
          <a:xfrm>
            <a:off x="5125825" y="2709465"/>
            <a:ext cx="6572839" cy="3398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自訂遙測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828800" lvl="3" indent="-457200">
              <a:lnSpc>
                <a:spcPct val="150000"/>
              </a:lnSpc>
            </a:pPr>
            <a:r>
              <a:rPr lang="en-US" altLang="zh-TW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Trace</a:t>
            </a:r>
          </a:p>
          <a:p>
            <a:pPr marL="1828800" lvl="3" indent="-457200">
              <a:lnSpc>
                <a:spcPct val="150000"/>
              </a:lnSpc>
            </a:pPr>
            <a:r>
              <a:rPr lang="en-US" altLang="zh-TW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Event</a:t>
            </a:r>
          </a:p>
          <a:p>
            <a:pPr marL="1828800" lvl="3" indent="-457200">
              <a:lnSpc>
                <a:spcPct val="150000"/>
              </a:lnSpc>
            </a:pPr>
            <a:r>
              <a:rPr lang="en-US" altLang="zh-TW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Metric</a:t>
            </a:r>
          </a:p>
          <a:p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79BF11-5B8D-40F5-BECC-346F37374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CA63-AF2D-46C9-B7A2-92F348A1522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997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70846E8-EAE8-404B-92E6-DA58454A3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711921"/>
              </p:ext>
            </p:extLst>
          </p:nvPr>
        </p:nvGraphicFramePr>
        <p:xfrm>
          <a:off x="1475172" y="3127159"/>
          <a:ext cx="9241655" cy="317699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55803">
                  <a:extLst>
                    <a:ext uri="{9D8B030D-6E8A-4147-A177-3AD203B41FA5}">
                      <a16:colId xmlns:a16="http://schemas.microsoft.com/office/drawing/2014/main" val="3854398686"/>
                    </a:ext>
                  </a:extLst>
                </a:gridCol>
                <a:gridCol w="3632147">
                  <a:extLst>
                    <a:ext uri="{9D8B030D-6E8A-4147-A177-3AD203B41FA5}">
                      <a16:colId xmlns:a16="http://schemas.microsoft.com/office/drawing/2014/main" val="233157067"/>
                    </a:ext>
                  </a:extLst>
                </a:gridCol>
                <a:gridCol w="4053705">
                  <a:extLst>
                    <a:ext uri="{9D8B030D-6E8A-4147-A177-3AD203B41FA5}">
                      <a16:colId xmlns:a16="http://schemas.microsoft.com/office/drawing/2014/main" val="626816384"/>
                    </a:ext>
                  </a:extLst>
                </a:gridCol>
              </a:tblGrid>
              <a:tr h="465735"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500" kern="100" baseline="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Opencensus</a:t>
                      </a:r>
                      <a:endParaRPr lang="zh-TW" sz="15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9692" marR="59692" marT="0" marB="0" anchor="ctr"/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5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Azure Monitor</a:t>
                      </a:r>
                      <a:r>
                        <a:rPr lang="zh-TW" sz="15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的遙測類型</a:t>
                      </a:r>
                      <a:endParaRPr lang="zh-TW" sz="15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9692" marR="59692" marT="0" marB="0" anchor="ctr"/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zh-TW" sz="1500" kern="100" baseline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說明</a:t>
                      </a:r>
                      <a:endParaRPr lang="zh-TW" sz="1500" kern="100" baseline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9692" marR="59692" marT="0" marB="0" anchor="ctr"/>
                </a:tc>
                <a:extLst>
                  <a:ext uri="{0D108BD9-81ED-4DB2-BD59-A6C34878D82A}">
                    <a16:rowId xmlns:a16="http://schemas.microsoft.com/office/drawing/2014/main" val="647968157"/>
                  </a:ext>
                </a:extLst>
              </a:tr>
              <a:tr h="1161966"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5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Log</a:t>
                      </a:r>
                      <a:endParaRPr lang="zh-TW" sz="15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9692" marR="59692" marT="0" marB="0" anchor="ctr"/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5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Trace</a:t>
                      </a:r>
                      <a:endParaRPr lang="zh-TW" sz="15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5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Exception</a:t>
                      </a:r>
                      <a:endParaRPr lang="zh-TW" sz="15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5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Event</a:t>
                      </a:r>
                      <a:endParaRPr lang="zh-TW" sz="15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9692" marR="59692" marT="0" marB="0" anchor="ctr"/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zh-TW" sz="15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記錄遙測、例外狀況遙測、使用者自訂義事件遙測</a:t>
                      </a:r>
                      <a:endParaRPr lang="zh-TW" sz="15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9692" marR="59692" marT="0" marB="0" anchor="ctr"/>
                </a:tc>
                <a:extLst>
                  <a:ext uri="{0D108BD9-81ED-4DB2-BD59-A6C34878D82A}">
                    <a16:rowId xmlns:a16="http://schemas.microsoft.com/office/drawing/2014/main" val="2693652300"/>
                  </a:ext>
                </a:extLst>
              </a:tr>
              <a:tr h="774646"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5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Metrics</a:t>
                      </a:r>
                      <a:endParaRPr lang="zh-TW" sz="15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9692" marR="59692" marT="0" marB="0" anchor="ctr"/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5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Metrics</a:t>
                      </a:r>
                      <a:endParaRPr lang="zh-TW" sz="15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500" kern="100" baseline="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performanceCounters</a:t>
                      </a:r>
                      <a:endParaRPr lang="zh-TW" sz="15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9692" marR="59692" marT="0" marB="0" anchor="ctr"/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zh-TW" sz="15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使用者自訂義計量、效能計數</a:t>
                      </a:r>
                      <a:endParaRPr lang="zh-TW" sz="15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9692" marR="59692" marT="0" marB="0" anchor="ctr"/>
                </a:tc>
                <a:extLst>
                  <a:ext uri="{0D108BD9-81ED-4DB2-BD59-A6C34878D82A}">
                    <a16:rowId xmlns:a16="http://schemas.microsoft.com/office/drawing/2014/main" val="1932237591"/>
                  </a:ext>
                </a:extLst>
              </a:tr>
              <a:tr h="774646"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5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Tracing</a:t>
                      </a:r>
                      <a:endParaRPr lang="zh-TW" sz="15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9692" marR="59692" marT="0" marB="0" anchor="ctr"/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5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Requests</a:t>
                      </a:r>
                      <a:endParaRPr lang="zh-TW" sz="15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</a:endParaRPr>
                    </a:p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en-US" sz="15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Dependency</a:t>
                      </a:r>
                      <a:endParaRPr lang="zh-TW" sz="15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9692" marR="59692" marT="0" marB="0" anchor="ctr"/>
                </a:tc>
                <a:tc>
                  <a:txBody>
                    <a:bodyPr/>
                    <a:lstStyle/>
                    <a:p>
                      <a:pPr marL="304800">
                        <a:spcAft>
                          <a:spcPts val="0"/>
                        </a:spcAft>
                      </a:pPr>
                      <a:r>
                        <a:rPr lang="zh-TW" sz="1500" kern="100" baseline="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傳入要求、傳出要求、相依性</a:t>
                      </a:r>
                      <a:endParaRPr lang="zh-TW" sz="1500" kern="100" baseline="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59692" marR="59692" marT="0" marB="0" anchor="ctr"/>
                </a:tc>
                <a:extLst>
                  <a:ext uri="{0D108BD9-81ED-4DB2-BD59-A6C34878D82A}">
                    <a16:rowId xmlns:a16="http://schemas.microsoft.com/office/drawing/2014/main" val="3769671858"/>
                  </a:ext>
                </a:extLst>
              </a:tr>
            </a:tbl>
          </a:graphicData>
        </a:graphic>
      </p:graphicFrame>
      <p:sp>
        <p:nvSpPr>
          <p:cNvPr id="5" name="標題 1">
            <a:extLst>
              <a:ext uri="{FF2B5EF4-FFF2-40B4-BE49-F238E27FC236}">
                <a16:creationId xmlns:a16="http://schemas.microsoft.com/office/drawing/2014/main" id="{976E44C3-25AB-4D6F-BA69-FA3DBDA7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aseline="0" dirty="0">
                <a:latin typeface="Times New Roman" panose="02020603050405020304" pitchFamily="18" charset="0"/>
                <a:ea typeface="標楷體" panose="03000509000000000000" pitchFamily="65" charset="-120"/>
              </a:rPr>
              <a:t>相關系統介紹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335E51C-276C-4DE9-BC2E-139160B65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593028"/>
          </a:xfrm>
        </p:spPr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Opencensus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D6DACF-B808-406B-96A5-AFD035FB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ACA63-AF2D-46C9-B7A2-92F348A1522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59144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飛機雲">
  <a:themeElements>
    <a:clrScheme name="飛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自訂 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飛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5123</TotalTime>
  <Words>1894</Words>
  <Application>Microsoft Office PowerPoint</Application>
  <PresentationFormat>寬螢幕</PresentationFormat>
  <Paragraphs>178</Paragraphs>
  <Slides>22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22</vt:i4>
      </vt:variant>
    </vt:vector>
  </HeadingPairs>
  <TitlesOfParts>
    <vt:vector size="34" baseType="lpstr"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Wingdings 2</vt:lpstr>
      <vt:lpstr>HDOfficeLightV0</vt:lpstr>
      <vt:lpstr>1_HDOfficeLightV0</vt:lpstr>
      <vt:lpstr>飛機雲</vt:lpstr>
      <vt:lpstr>Azure Application Insights 對Ckan之監測</vt:lpstr>
      <vt:lpstr>目錄</vt:lpstr>
      <vt:lpstr>序論</vt:lpstr>
      <vt:lpstr>序論</vt:lpstr>
      <vt:lpstr>相關系統介紹</vt:lpstr>
      <vt:lpstr>相關系統介紹</vt:lpstr>
      <vt:lpstr>相關系統介紹</vt:lpstr>
      <vt:lpstr>相關系統介紹</vt:lpstr>
      <vt:lpstr>相關系統介紹</vt:lpstr>
      <vt:lpstr>實驗環境及系統架構</vt:lpstr>
      <vt:lpstr>實驗環境及系統架構</vt:lpstr>
      <vt:lpstr>實作方法</vt:lpstr>
      <vt:lpstr>實驗結果</vt:lpstr>
      <vt:lpstr>實驗結果</vt:lpstr>
      <vt:lpstr>實驗結果</vt:lpstr>
      <vt:lpstr>實驗結果</vt:lpstr>
      <vt:lpstr>實驗結果</vt:lpstr>
      <vt:lpstr>實驗結果</vt:lpstr>
      <vt:lpstr>實驗結果</vt:lpstr>
      <vt:lpstr>實驗結果</vt:lpstr>
      <vt:lpstr>結論</vt:lpstr>
      <vt:lpstr>結論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Application Insights對Ckan之監測</dc:title>
  <dc:creator>呂姝嫻</dc:creator>
  <cp:lastModifiedBy>呂姝嫻</cp:lastModifiedBy>
  <cp:revision>58</cp:revision>
  <dcterms:created xsi:type="dcterms:W3CDTF">2021-05-26T13:01:49Z</dcterms:created>
  <dcterms:modified xsi:type="dcterms:W3CDTF">2022-01-24T09:48:12Z</dcterms:modified>
</cp:coreProperties>
</file>