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8" r:id="rId5"/>
    <p:sldId id="263" r:id="rId6"/>
    <p:sldId id="289" r:id="rId7"/>
    <p:sldId id="271" r:id="rId8"/>
    <p:sldId id="285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1" r:id="rId20"/>
    <p:sldId id="302" r:id="rId21"/>
    <p:sldId id="262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000000"/>
    <a:srgbClr val="1BA2E6"/>
    <a:srgbClr val="9CE483"/>
    <a:srgbClr val="97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各模型测试准确率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CNN-tl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AlexNet</c:v>
                </c:pt>
                <c:pt idx="1">
                  <c:v>GoogLeNet</c:v>
                </c:pt>
                <c:pt idx="2">
                  <c:v>ResNet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0.45600000000000002</c:v>
                </c:pt>
                <c:pt idx="1">
                  <c:v>0.56100000000000005</c:v>
                </c:pt>
                <c:pt idx="2">
                  <c:v>0.77800000000000002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9-4EA9-9066-E6FACB3618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CNN-new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AlexNet</c:v>
                </c:pt>
                <c:pt idx="1">
                  <c:v>GoogLeNet</c:v>
                </c:pt>
                <c:pt idx="2">
                  <c:v>ResNet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0.47599999999999998</c:v>
                </c:pt>
                <c:pt idx="1">
                  <c:v>0.58499999999999996</c:v>
                </c:pt>
                <c:pt idx="2">
                  <c:v>0.76600000000000001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89-4EA9-9066-E6FACB3618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27908672"/>
        <c:axId val="1995670832"/>
      </c:barChart>
      <c:catAx>
        <c:axId val="162790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670832"/>
        <c:crosses val="autoZero"/>
        <c:auto val="1"/>
        <c:lblAlgn val="ctr"/>
        <c:lblOffset val="100"/>
        <c:noMultiLvlLbl val="0"/>
      </c:catAx>
      <c:valAx>
        <c:axId val="199567083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790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A11D55-59F1-4801-9E89-B9E10F8791C0}" type="datetimeFigureOut">
              <a:rPr lang="zh-CN" altLang="en-US" smtClean="0"/>
              <a:pPr/>
              <a:t>2020/5/28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9BF7BD-8C5F-4F0C-83E1-4E200CF5A6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42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49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899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96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87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788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401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94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8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346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530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11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552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81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86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8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97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89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10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10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956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96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9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620D77-9FC5-4284-A366-12E6E2930E27}" type="datetimeFigureOut">
              <a:rPr lang="zh-CN" altLang="en-US" smtClean="0"/>
              <a:pPr/>
              <a:t>2020/5/28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0ECBB-EFA0-4B67-A466-676224D8611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4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744685" y="2388502"/>
            <a:ext cx="7599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基于子类和深度学习的鸟类细粒度识别算法研究与实现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3744685" y="3947536"/>
            <a:ext cx="7326699" cy="1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32046" y="5460484"/>
            <a:ext cx="234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汇报人：邵俊颖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57600" y="4059761"/>
            <a:ext cx="741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and Implementation of Fine-Grained Bird Species Recognition via Subset and Deep Learning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16" y="2314482"/>
            <a:ext cx="2160223" cy="21602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26970" y="2251401"/>
            <a:ext cx="100031" cy="230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7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1114"/>
    </mc:Choice>
    <mc:Fallback>
      <p:transition advClick="0" advTm="111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141319" y="3702762"/>
            <a:ext cx="7909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模型的训练过程与结果</a:t>
            </a: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61678" y="4863932"/>
            <a:ext cx="526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training process and results of the model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51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105"/>
    </mc:Choice>
    <mc:Fallback>
      <p:transition advClick="0" advTm="610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C319CE4-34F8-42ED-9A01-6BCD02D981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99" y="1339693"/>
            <a:ext cx="8612002" cy="430820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E8D6A0C-F0CB-46FA-B27F-66AC1769AE84}"/>
              </a:ext>
            </a:extLst>
          </p:cNvPr>
          <p:cNvSpPr txBox="1"/>
          <p:nvPr/>
        </p:nvSpPr>
        <p:spPr>
          <a:xfrm>
            <a:off x="4868901" y="5953247"/>
            <a:ext cx="24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CUB-200-2011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FB5BED-D189-4595-8774-7FDC1546E252}"/>
              </a:ext>
            </a:extLst>
          </p:cNvPr>
          <p:cNvSpPr txBox="1"/>
          <p:nvPr/>
        </p:nvSpPr>
        <p:spPr>
          <a:xfrm>
            <a:off x="3076575" y="82263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数据集的选择和数据预处理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258458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6136"/>
    </mc:Choice>
    <mc:Fallback>
      <p:transition advClick="0" advTm="4613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5FB5BED-D189-4595-8774-7FDC1546E252}"/>
              </a:ext>
            </a:extLst>
          </p:cNvPr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聚类算法的选择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1FD045-28E0-419D-A441-F649E2EE02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09255" y="1479176"/>
            <a:ext cx="4178765" cy="35865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E7FFD9-81D5-4D0F-B314-18D7E908FB8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99145" y="1479177"/>
            <a:ext cx="4203479" cy="35865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0BADAAD-3AC1-4F0D-A3C9-C86576AE33EE}"/>
              </a:ext>
            </a:extLst>
          </p:cNvPr>
          <p:cNvSpPr txBox="1"/>
          <p:nvPr/>
        </p:nvSpPr>
        <p:spPr>
          <a:xfrm>
            <a:off x="2308403" y="5299666"/>
            <a:ext cx="198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zh-CN" dirty="0"/>
              <a:t>仅</a:t>
            </a:r>
            <a:r>
              <a:rPr lang="en-US" altLang="zh-CN" dirty="0"/>
              <a:t>K</a:t>
            </a:r>
            <a:r>
              <a:rPr lang="zh-CN" altLang="zh-CN" dirty="0"/>
              <a:t>均值聚类结果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06BD3F-F369-43AC-8981-3DD9FC61E9FB}"/>
              </a:ext>
            </a:extLst>
          </p:cNvPr>
          <p:cNvSpPr txBox="1"/>
          <p:nvPr/>
        </p:nvSpPr>
        <p:spPr>
          <a:xfrm>
            <a:off x="7318284" y="5299666"/>
            <a:ext cx="23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K</a:t>
            </a:r>
            <a:r>
              <a:rPr lang="zh-CN" altLang="en-US" dirty="0"/>
              <a:t>均值加</a:t>
            </a:r>
            <a:r>
              <a:rPr lang="en-US" altLang="zh-CN" dirty="0"/>
              <a:t>LDA</a:t>
            </a:r>
            <a:r>
              <a:rPr lang="zh-CN" altLang="en-US" dirty="0"/>
              <a:t>聚类结果</a:t>
            </a:r>
          </a:p>
        </p:txBody>
      </p:sp>
    </p:spTree>
    <p:extLst>
      <p:ext uri="{BB962C8B-B14F-4D97-AF65-F5344CB8AC3E}">
        <p14:creationId xmlns:p14="http://schemas.microsoft.com/office/powerpoint/2010/main" val="219393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4041"/>
    </mc:Choice>
    <mc:Fallback>
      <p:transition advClick="0" advTm="4404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5FB5BED-D189-4595-8774-7FDC1546E252}"/>
              </a:ext>
            </a:extLst>
          </p:cNvPr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超参数设置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7408232-9C64-4DBD-9DB7-4D1B7DB94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07264"/>
              </p:ext>
            </p:extLst>
          </p:nvPr>
        </p:nvGraphicFramePr>
        <p:xfrm>
          <a:off x="3403843" y="1607970"/>
          <a:ext cx="5778712" cy="36420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89356">
                  <a:extLst>
                    <a:ext uri="{9D8B030D-6E8A-4147-A177-3AD203B41FA5}">
                      <a16:colId xmlns:a16="http://schemas.microsoft.com/office/drawing/2014/main" val="1146095044"/>
                    </a:ext>
                  </a:extLst>
                </a:gridCol>
                <a:gridCol w="2889356">
                  <a:extLst>
                    <a:ext uri="{9D8B030D-6E8A-4147-A177-3AD203B41FA5}">
                      <a16:colId xmlns:a16="http://schemas.microsoft.com/office/drawing/2014/main" val="2302088020"/>
                    </a:ext>
                  </a:extLst>
                </a:gridCol>
              </a:tblGrid>
              <a:tr h="72841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effectLst/>
                        </a:rPr>
                        <a:t>参数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effectLst/>
                        </a:rPr>
                        <a:t>值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extLst>
                  <a:ext uri="{0D108BD9-81ED-4DB2-BD59-A6C34878D82A}">
                    <a16:rowId xmlns:a16="http://schemas.microsoft.com/office/drawing/2014/main" val="469533925"/>
                  </a:ext>
                </a:extLst>
              </a:tr>
              <a:tr h="72841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</a:rPr>
                        <a:t>Batch size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extLst>
                  <a:ext uri="{0D108BD9-81ED-4DB2-BD59-A6C34878D82A}">
                    <a16:rowId xmlns:a16="http://schemas.microsoft.com/office/drawing/2014/main" val="2060231651"/>
                  </a:ext>
                </a:extLst>
              </a:tr>
              <a:tr h="72841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extLst>
                  <a:ext uri="{0D108BD9-81ED-4DB2-BD59-A6C34878D82A}">
                    <a16:rowId xmlns:a16="http://schemas.microsoft.com/office/drawing/2014/main" val="1406920620"/>
                  </a:ext>
                </a:extLst>
              </a:tr>
              <a:tr h="72841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</a:rPr>
                        <a:t>Momentum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0.9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extLst>
                  <a:ext uri="{0D108BD9-81ED-4DB2-BD59-A6C34878D82A}">
                    <a16:rowId xmlns:a16="http://schemas.microsoft.com/office/drawing/2014/main" val="266889207"/>
                  </a:ext>
                </a:extLst>
              </a:tr>
              <a:tr h="72841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</a:rPr>
                        <a:t>Weight decay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1016" marR="81016" marT="0" marB="0"/>
                </a:tc>
                <a:extLst>
                  <a:ext uri="{0D108BD9-81ED-4DB2-BD59-A6C34878D82A}">
                    <a16:rowId xmlns:a16="http://schemas.microsoft.com/office/drawing/2014/main" val="213621937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81D6D0F-E3CB-47A3-AE86-33EE0D691C7A}"/>
              </a:ext>
            </a:extLst>
          </p:cNvPr>
          <p:cNvSpPr txBox="1"/>
          <p:nvPr/>
        </p:nvSpPr>
        <p:spPr>
          <a:xfrm>
            <a:off x="5623785" y="5499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超参数设置</a:t>
            </a:r>
          </a:p>
        </p:txBody>
      </p:sp>
    </p:spTree>
    <p:extLst>
      <p:ext uri="{BB962C8B-B14F-4D97-AF65-F5344CB8AC3E}">
        <p14:creationId xmlns:p14="http://schemas.microsoft.com/office/powerpoint/2010/main" val="415447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73728"/>
    </mc:Choice>
    <mc:Fallback>
      <p:transition advClick="0" advTm="7372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5FB5BED-D189-4595-8774-7FDC1546E252}"/>
              </a:ext>
            </a:extLst>
          </p:cNvPr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训练结果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DC39161-9DEF-4D1E-9C10-051A90016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1720"/>
              </p:ext>
            </p:extLst>
          </p:nvPr>
        </p:nvGraphicFramePr>
        <p:xfrm>
          <a:off x="1856154" y="83351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652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71693"/>
    </mc:Choice>
    <mc:Fallback>
      <p:transition advClick="0" advTm="7169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491057" y="3848269"/>
            <a:ext cx="7209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算法的工程化实现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23578" y="4863932"/>
            <a:ext cx="534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engineering realization of algorithm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17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414"/>
    </mc:Choice>
    <mc:Fallback>
      <p:transition advClick="0" advTm="441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5FB5BED-D189-4595-8774-7FDC1546E252}"/>
              </a:ext>
            </a:extLst>
          </p:cNvPr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CB3CC7-4061-4488-B6F8-B6E1BBAD62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91" y="1553524"/>
            <a:ext cx="4011324" cy="375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F54550-9B55-4BA4-8217-5A61939370A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93" y="831563"/>
            <a:ext cx="3472791" cy="467534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32429F-F36A-4029-80FD-F229395E612F}"/>
              </a:ext>
            </a:extLst>
          </p:cNvPr>
          <p:cNvSpPr txBox="1"/>
          <p:nvPr/>
        </p:nvSpPr>
        <p:spPr>
          <a:xfrm>
            <a:off x="2792623" y="57393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管理员用例图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1B2DE8-DD43-4D96-AC89-753212AB5A43}"/>
              </a:ext>
            </a:extLst>
          </p:cNvPr>
          <p:cNvSpPr txBox="1"/>
          <p:nvPr/>
        </p:nvSpPr>
        <p:spPr>
          <a:xfrm>
            <a:off x="8013078" y="57393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zh-CN" altLang="en-US" dirty="0"/>
              <a:t>用户用例图</a:t>
            </a:r>
          </a:p>
        </p:txBody>
      </p:sp>
    </p:spTree>
    <p:extLst>
      <p:ext uri="{BB962C8B-B14F-4D97-AF65-F5344CB8AC3E}">
        <p14:creationId xmlns:p14="http://schemas.microsoft.com/office/powerpoint/2010/main" val="214476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1"/>
    </mc:Choice>
    <mc:Fallback>
      <p:transition advClick="0" advTm="2000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5FB5BED-D189-4595-8774-7FDC1546E252}"/>
              </a:ext>
            </a:extLst>
          </p:cNvPr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80DDDD-5C9A-473F-A0F1-EA0BE7921A67}"/>
              </a:ext>
            </a:extLst>
          </p:cNvPr>
          <p:cNvSpPr txBox="1"/>
          <p:nvPr/>
        </p:nvSpPr>
        <p:spPr>
          <a:xfrm>
            <a:off x="5080337" y="5964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系统的功能模块图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D58796-142C-4D47-A8AC-C57278FB60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56" y="1637848"/>
            <a:ext cx="9247889" cy="3954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9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486"/>
    </mc:Choice>
    <mc:Fallback>
      <p:transition advClick="0" advTm="1548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DEC2E9-CA79-4D89-B582-6F082DC5019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6" t="30203" r="29046" b="39389"/>
          <a:stretch/>
        </p:blipFill>
        <p:spPr bwMode="auto">
          <a:xfrm>
            <a:off x="706412" y="1464114"/>
            <a:ext cx="4524451" cy="17978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5FB5BED-D189-4595-8774-7FDC1546E252}"/>
              </a:ext>
            </a:extLst>
          </p:cNvPr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80DDDD-5C9A-473F-A0F1-EA0BE7921A67}"/>
              </a:ext>
            </a:extLst>
          </p:cNvPr>
          <p:cNvSpPr txBox="1"/>
          <p:nvPr/>
        </p:nvSpPr>
        <p:spPr>
          <a:xfrm>
            <a:off x="2414639" y="3370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注册页面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84D0BF-1382-49D9-8969-12856DBF1DB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7" t="29644" r="31758" b="42984"/>
          <a:stretch/>
        </p:blipFill>
        <p:spPr bwMode="auto">
          <a:xfrm>
            <a:off x="5230863" y="1381852"/>
            <a:ext cx="4654302" cy="17353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B89CD0-C21E-4A45-A11A-FC024B051AF0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1" t="7044" r="30450" b="61555"/>
          <a:stretch/>
        </p:blipFill>
        <p:spPr bwMode="auto">
          <a:xfrm>
            <a:off x="3687004" y="4192598"/>
            <a:ext cx="4323837" cy="177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A17BBD6-3959-492C-B3A8-6E937AA57C54}"/>
              </a:ext>
            </a:extLst>
          </p:cNvPr>
          <p:cNvSpPr txBox="1"/>
          <p:nvPr/>
        </p:nvSpPr>
        <p:spPr>
          <a:xfrm>
            <a:off x="7377152" y="3370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登录页面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20AEB2-5B2F-485A-813E-6734B5D8F096}"/>
              </a:ext>
            </a:extLst>
          </p:cNvPr>
          <p:cNvSpPr txBox="1"/>
          <p:nvPr/>
        </p:nvSpPr>
        <p:spPr>
          <a:xfrm>
            <a:off x="5294924" y="59645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修改密码页面</a:t>
            </a:r>
          </a:p>
        </p:txBody>
      </p:sp>
    </p:spTree>
    <p:extLst>
      <p:ext uri="{BB962C8B-B14F-4D97-AF65-F5344CB8AC3E}">
        <p14:creationId xmlns:p14="http://schemas.microsoft.com/office/powerpoint/2010/main" val="17325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7859"/>
    </mc:Choice>
    <mc:Fallback>
      <p:transition advClick="0" advTm="785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5FB5BED-D189-4595-8774-7FDC1546E252}"/>
              </a:ext>
            </a:extLst>
          </p:cNvPr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80DDDD-5C9A-473F-A0F1-EA0BE7921A67}"/>
              </a:ext>
            </a:extLst>
          </p:cNvPr>
          <p:cNvSpPr txBox="1"/>
          <p:nvPr/>
        </p:nvSpPr>
        <p:spPr>
          <a:xfrm>
            <a:off x="2460357" y="26961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识别和收藏页面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A00F8C-6C25-400A-8BE6-D5DCE2211B1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8" t="21632" r="27041" b="51675"/>
          <a:stretch/>
        </p:blipFill>
        <p:spPr bwMode="auto">
          <a:xfrm>
            <a:off x="740264" y="1291986"/>
            <a:ext cx="5239327" cy="13734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6318F7F-492A-4AB9-B588-A34A8F08578B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4" t="12617" r="25751" b="28418"/>
          <a:stretch/>
        </p:blipFill>
        <p:spPr bwMode="auto">
          <a:xfrm>
            <a:off x="6511631" y="940271"/>
            <a:ext cx="4534321" cy="22205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4FD46F9-E7AB-4D85-936D-5C4E4905BF48}"/>
              </a:ext>
            </a:extLst>
          </p:cNvPr>
          <p:cNvGrpSpPr/>
          <p:nvPr/>
        </p:nvGrpSpPr>
        <p:grpSpPr>
          <a:xfrm>
            <a:off x="277236" y="3881834"/>
            <a:ext cx="5153735" cy="2288244"/>
            <a:chOff x="6220836" y="4212082"/>
            <a:chExt cx="5153735" cy="228824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D20AEB2-5B2F-485A-813E-6734B5D8F096}"/>
                </a:ext>
              </a:extLst>
            </p:cNvPr>
            <p:cNvSpPr txBox="1"/>
            <p:nvPr/>
          </p:nvSpPr>
          <p:spPr>
            <a:xfrm>
              <a:off x="8173651" y="613099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收藏成功页面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4337839-5675-4363-AB2D-A4D5FDDFC7A1}"/>
                </a:ext>
              </a:extLst>
            </p:cNvPr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31" t="13340" r="26688" b="50082"/>
            <a:stretch/>
          </p:blipFill>
          <p:spPr bwMode="auto">
            <a:xfrm>
              <a:off x="6220836" y="4212082"/>
              <a:ext cx="5153735" cy="186231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BD70E2CC-5604-451F-8F68-DFCDB340DAAB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0" t="9945" r="30330" b="17652"/>
          <a:stretch/>
        </p:blipFill>
        <p:spPr bwMode="auto">
          <a:xfrm>
            <a:off x="7734578" y="3596584"/>
            <a:ext cx="3060969" cy="27220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A17BBD6-3959-492C-B3A8-6E937AA57C54}"/>
              </a:ext>
            </a:extLst>
          </p:cNvPr>
          <p:cNvSpPr txBox="1"/>
          <p:nvPr/>
        </p:nvSpPr>
        <p:spPr>
          <a:xfrm>
            <a:off x="8161983" y="30654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识别成功页面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D1EAC3-9062-46DD-B3D7-8C26953A8C53}"/>
              </a:ext>
            </a:extLst>
          </p:cNvPr>
          <p:cNvSpPr txBox="1"/>
          <p:nvPr/>
        </p:nvSpPr>
        <p:spPr>
          <a:xfrm>
            <a:off x="8480232" y="63186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收藏列表页面</a:t>
            </a:r>
          </a:p>
        </p:txBody>
      </p:sp>
    </p:spTree>
    <p:extLst>
      <p:ext uri="{BB962C8B-B14F-4D97-AF65-F5344CB8AC3E}">
        <p14:creationId xmlns:p14="http://schemas.microsoft.com/office/powerpoint/2010/main" val="129540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7646"/>
    </mc:Choice>
    <mc:Fallback>
      <p:transition advClick="0" advTm="376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84350"/>
            <a:ext cx="12192000" cy="3289300"/>
          </a:xfrm>
          <a:prstGeom prst="rect">
            <a:avLst/>
          </a:prstGeom>
          <a:ln>
            <a:noFill/>
          </a:ln>
          <a:effectLst>
            <a:outerShdw blurRad="571500" dist="50800" dir="5400000" sx="88000" sy="88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437" y="2457450"/>
            <a:ext cx="1015663" cy="1943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816100" y="2609788"/>
            <a:ext cx="10154743" cy="1638423"/>
            <a:chOff x="2343318" y="2478831"/>
            <a:chExt cx="10154743" cy="1638423"/>
          </a:xfrm>
        </p:grpSpPr>
        <p:sp>
          <p:nvSpPr>
            <p:cNvPr id="17" name="文本框 16"/>
            <p:cNvSpPr txBox="1"/>
            <p:nvPr/>
          </p:nvSpPr>
          <p:spPr>
            <a:xfrm>
              <a:off x="2343318" y="2478831"/>
              <a:ext cx="44825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选题背景与意义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99085" y="2478831"/>
              <a:ext cx="44825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29450" y="3409368"/>
              <a:ext cx="5486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模型的训练过程与结果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927DEF7-3CE0-4C73-A418-1DAC662C13E2}"/>
                </a:ext>
              </a:extLst>
            </p:cNvPr>
            <p:cNvSpPr txBox="1"/>
            <p:nvPr/>
          </p:nvSpPr>
          <p:spPr>
            <a:xfrm>
              <a:off x="8015513" y="3356819"/>
              <a:ext cx="44825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算法的工程化实现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35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307"/>
    </mc:Choice>
    <mc:Fallback>
      <p:transition advClick="0" advTm="93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5FB5BED-D189-4595-8774-7FDC1546E252}"/>
              </a:ext>
            </a:extLst>
          </p:cNvPr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E548EE-6089-4AA2-B558-D9FAA4B8C7B5}"/>
              </a:ext>
            </a:extLst>
          </p:cNvPr>
          <p:cNvGrpSpPr/>
          <p:nvPr/>
        </p:nvGrpSpPr>
        <p:grpSpPr>
          <a:xfrm>
            <a:off x="544957" y="1839355"/>
            <a:ext cx="6087856" cy="4350843"/>
            <a:chOff x="544957" y="1839355"/>
            <a:chExt cx="6087856" cy="435084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80DDDD-5C9A-473F-A0F1-EA0BE7921A67}"/>
                </a:ext>
              </a:extLst>
            </p:cNvPr>
            <p:cNvSpPr txBox="1"/>
            <p:nvPr/>
          </p:nvSpPr>
          <p:spPr>
            <a:xfrm>
              <a:off x="2804055" y="582086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管理用户页面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0AD3A24-54BF-437A-B239-050025A27A11}"/>
                </a:ext>
              </a:extLst>
            </p:cNvPr>
            <p:cNvPicPr/>
            <p:nvPr/>
          </p:nvPicPr>
          <p:blipFill rotWithShape="1">
            <a:blip r:embed="rId4"/>
            <a:srcRect l="32110" t="8425" r="31323" b="54385"/>
            <a:stretch/>
          </p:blipFill>
          <p:spPr bwMode="auto">
            <a:xfrm>
              <a:off x="544957" y="1839355"/>
              <a:ext cx="6087856" cy="28914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A3D6527C-DEF3-4D18-879B-25D6861A4764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5" t="9351" r="33120"/>
          <a:stretch/>
        </p:blipFill>
        <p:spPr bwMode="auto">
          <a:xfrm>
            <a:off x="7464805" y="831563"/>
            <a:ext cx="3715893" cy="43686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D00D4F1-84BC-45D4-A59B-C6B19CC305B8}"/>
              </a:ext>
            </a:extLst>
          </p:cNvPr>
          <p:cNvSpPr txBox="1"/>
          <p:nvPr/>
        </p:nvSpPr>
        <p:spPr>
          <a:xfrm>
            <a:off x="8603115" y="5820866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管理所有用户的收藏列表页面</a:t>
            </a:r>
          </a:p>
        </p:txBody>
      </p:sp>
    </p:spTree>
    <p:extLst>
      <p:ext uri="{BB962C8B-B14F-4D97-AF65-F5344CB8AC3E}">
        <p14:creationId xmlns:p14="http://schemas.microsoft.com/office/powerpoint/2010/main" val="70633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6432"/>
    </mc:Choice>
    <mc:Fallback>
      <p:transition advClick="0" advTm="2643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679482" y="2150789"/>
            <a:ext cx="579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谢谢老师指导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904221" y="3351118"/>
            <a:ext cx="5344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04220" y="3356170"/>
            <a:ext cx="534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 teacher guidance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80220" y="3725502"/>
            <a:ext cx="3393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报告完毕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32046" y="5561088"/>
            <a:ext cx="234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汇报人：邵俊颖</a:t>
            </a:r>
          </a:p>
        </p:txBody>
      </p:sp>
    </p:spTree>
    <p:extLst>
      <p:ext uri="{BB962C8B-B14F-4D97-AF65-F5344CB8AC3E}">
        <p14:creationId xmlns:p14="http://schemas.microsoft.com/office/powerpoint/2010/main" val="212895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458"/>
    </mc:Choice>
    <mc:Fallback>
      <p:transition advClick="0" advTm="144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选题背景与意义</a:t>
            </a: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79128" y="4866947"/>
            <a:ext cx="54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 and significance of the selected topic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8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236"/>
    </mc:Choice>
    <mc:Fallback>
      <p:transition advClick="0" advTm="22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选题的背景和意义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54AFA347-D962-40C3-9075-F6ED3E11F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2944" y="4293072"/>
            <a:ext cx="1080409" cy="1080409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DCEDEAEB-98A3-48F8-A04B-02CD0A1D5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842" y="2042501"/>
            <a:ext cx="1058419" cy="10584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ADC508B-C8CB-4859-895B-6C529958A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6553" y="4146747"/>
            <a:ext cx="1226734" cy="122673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BC32A12-05C8-4FED-98A4-48FB63E4EB16}"/>
              </a:ext>
            </a:extLst>
          </p:cNvPr>
          <p:cNvSpPr txBox="1"/>
          <p:nvPr/>
        </p:nvSpPr>
        <p:spPr>
          <a:xfrm>
            <a:off x="4260850" y="23408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环境保护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AB0C2E2-0695-488E-9519-21BE4AFBADA5}"/>
              </a:ext>
            </a:extLst>
          </p:cNvPr>
          <p:cNvSpPr txBox="1"/>
          <p:nvPr/>
        </p:nvSpPr>
        <p:spPr>
          <a:xfrm>
            <a:off x="7931150" y="23408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濒危鸟类救援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C1102D-00A4-4C4C-8234-4598E8E88FD8}"/>
              </a:ext>
            </a:extLst>
          </p:cNvPr>
          <p:cNvSpPr txBox="1"/>
          <p:nvPr/>
        </p:nvSpPr>
        <p:spPr>
          <a:xfrm>
            <a:off x="4260850" y="4529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观察气候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2B7C32-7E54-4383-815B-7729133DC19C}"/>
              </a:ext>
            </a:extLst>
          </p:cNvPr>
          <p:cNvSpPr txBox="1"/>
          <p:nvPr/>
        </p:nvSpPr>
        <p:spPr>
          <a:xfrm>
            <a:off x="7931150" y="460244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保护生态稳定性</a:t>
            </a:r>
          </a:p>
        </p:txBody>
      </p:sp>
      <p:sp>
        <p:nvSpPr>
          <p:cNvPr id="2" name="图形 6">
            <a:extLst>
              <a:ext uri="{FF2B5EF4-FFF2-40B4-BE49-F238E27FC236}">
                <a16:creationId xmlns:a16="http://schemas.microsoft.com/office/drawing/2014/main" id="{3C55D321-DFC2-445C-97A4-CE8658E5C920}"/>
              </a:ext>
            </a:extLst>
          </p:cNvPr>
          <p:cNvSpPr/>
          <p:nvPr/>
        </p:nvSpPr>
        <p:spPr>
          <a:xfrm>
            <a:off x="2914868" y="2065031"/>
            <a:ext cx="1058584" cy="1013356"/>
          </a:xfrm>
          <a:custGeom>
            <a:avLst/>
            <a:gdLst>
              <a:gd name="connsiteX0" fmla="*/ 1049807 w 1058584"/>
              <a:gd name="connsiteY0" fmla="*/ 8272 h 1013356"/>
              <a:gd name="connsiteX1" fmla="*/ 1028945 w 1058584"/>
              <a:gd name="connsiteY1" fmla="*/ 3 h 1013356"/>
              <a:gd name="connsiteX2" fmla="*/ 766767 w 1058584"/>
              <a:gd name="connsiteY2" fmla="*/ 2173 h 1013356"/>
              <a:gd name="connsiteX3" fmla="*/ 198009 w 1058584"/>
              <a:gd name="connsiteY3" fmla="*/ 89203 h 1013356"/>
              <a:gd name="connsiteX4" fmla="*/ 43738 w 1058584"/>
              <a:gd name="connsiteY4" fmla="*/ 352464 h 1013356"/>
              <a:gd name="connsiteX5" fmla="*/ 104765 w 1058584"/>
              <a:gd name="connsiteY5" fmla="*/ 649938 h 1013356"/>
              <a:gd name="connsiteX6" fmla="*/ 162 w 1058584"/>
              <a:gd name="connsiteY6" fmla="*/ 985139 h 1013356"/>
              <a:gd name="connsiteX7" fmla="*/ 29075 w 1058584"/>
              <a:gd name="connsiteY7" fmla="*/ 1013356 h 1013356"/>
              <a:gd name="connsiteX8" fmla="*/ 29798 w 1058584"/>
              <a:gd name="connsiteY8" fmla="*/ 1013356 h 1013356"/>
              <a:gd name="connsiteX9" fmla="*/ 57988 w 1058584"/>
              <a:gd name="connsiteY9" fmla="*/ 983692 h 1013356"/>
              <a:gd name="connsiteX10" fmla="*/ 242824 w 1058584"/>
              <a:gd name="connsiteY10" fmla="*/ 572004 h 1013356"/>
              <a:gd name="connsiteX11" fmla="*/ 659893 w 1058584"/>
              <a:gd name="connsiteY11" fmla="*/ 316702 h 1013356"/>
              <a:gd name="connsiteX12" fmla="*/ 688806 w 1058584"/>
              <a:gd name="connsiteY12" fmla="*/ 287760 h 1013356"/>
              <a:gd name="connsiteX13" fmla="*/ 659893 w 1058584"/>
              <a:gd name="connsiteY13" fmla="*/ 258819 h 1013356"/>
              <a:gd name="connsiteX14" fmla="*/ 201417 w 1058584"/>
              <a:gd name="connsiteY14" fmla="*/ 531589 h 1013356"/>
              <a:gd name="connsiteX15" fmla="*/ 141009 w 1058584"/>
              <a:gd name="connsiteY15" fmla="*/ 600325 h 1013356"/>
              <a:gd name="connsiteX16" fmla="*/ 100738 w 1058584"/>
              <a:gd name="connsiteY16" fmla="*/ 362284 h 1013356"/>
              <a:gd name="connsiteX17" fmla="*/ 229813 w 1058584"/>
              <a:gd name="connsiteY17" fmla="*/ 137576 h 1013356"/>
              <a:gd name="connsiteX18" fmla="*/ 766767 w 1058584"/>
              <a:gd name="connsiteY18" fmla="*/ 60056 h 1013356"/>
              <a:gd name="connsiteX19" fmla="*/ 1000032 w 1058584"/>
              <a:gd name="connsiteY19" fmla="*/ 58505 h 1013356"/>
              <a:gd name="connsiteX20" fmla="*/ 857533 w 1058584"/>
              <a:gd name="connsiteY20" fmla="*/ 474637 h 1013356"/>
              <a:gd name="connsiteX21" fmla="*/ 605475 w 1058584"/>
              <a:gd name="connsiteY21" fmla="*/ 725392 h 1013356"/>
              <a:gd name="connsiteX22" fmla="*/ 244889 w 1058584"/>
              <a:gd name="connsiteY22" fmla="*/ 700068 h 1013356"/>
              <a:gd name="connsiteX23" fmla="*/ 205547 w 1058584"/>
              <a:gd name="connsiteY23" fmla="*/ 711231 h 1013356"/>
              <a:gd name="connsiteX24" fmla="*/ 216699 w 1058584"/>
              <a:gd name="connsiteY24" fmla="*/ 750612 h 1013356"/>
              <a:gd name="connsiteX25" fmla="*/ 457915 w 1058584"/>
              <a:gd name="connsiteY25" fmla="*/ 814696 h 1013356"/>
              <a:gd name="connsiteX26" fmla="*/ 630257 w 1058584"/>
              <a:gd name="connsiteY26" fmla="*/ 777589 h 1013356"/>
              <a:gd name="connsiteX27" fmla="*/ 906066 w 1058584"/>
              <a:gd name="connsiteY27" fmla="*/ 505956 h 1013356"/>
              <a:gd name="connsiteX28" fmla="*/ 1058584 w 1058584"/>
              <a:gd name="connsiteY28" fmla="*/ 28737 h 1013356"/>
              <a:gd name="connsiteX29" fmla="*/ 1049807 w 1058584"/>
              <a:gd name="connsiteY29" fmla="*/ 8272 h 101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58584" h="1013356">
                <a:moveTo>
                  <a:pt x="1049807" y="8272"/>
                </a:moveTo>
                <a:cubicBezTo>
                  <a:pt x="1044231" y="2793"/>
                  <a:pt x="1036693" y="-101"/>
                  <a:pt x="1028945" y="3"/>
                </a:cubicBezTo>
                <a:cubicBezTo>
                  <a:pt x="932294" y="2277"/>
                  <a:pt x="844316" y="2277"/>
                  <a:pt x="766767" y="2173"/>
                </a:cubicBezTo>
                <a:cubicBezTo>
                  <a:pt x="504073" y="2070"/>
                  <a:pt x="330389" y="2070"/>
                  <a:pt x="198009" y="89203"/>
                </a:cubicBezTo>
                <a:cubicBezTo>
                  <a:pt x="122009" y="139230"/>
                  <a:pt x="62944" y="240111"/>
                  <a:pt x="43738" y="352464"/>
                </a:cubicBezTo>
                <a:cubicBezTo>
                  <a:pt x="24738" y="463578"/>
                  <a:pt x="47042" y="571590"/>
                  <a:pt x="104765" y="649938"/>
                </a:cubicBezTo>
                <a:cubicBezTo>
                  <a:pt x="33102" y="757020"/>
                  <a:pt x="-2729" y="870924"/>
                  <a:pt x="162" y="985139"/>
                </a:cubicBezTo>
                <a:cubicBezTo>
                  <a:pt x="575" y="1000849"/>
                  <a:pt x="13379" y="1013356"/>
                  <a:pt x="29075" y="1013356"/>
                </a:cubicBezTo>
                <a:lnTo>
                  <a:pt x="29798" y="1013356"/>
                </a:lnTo>
                <a:cubicBezTo>
                  <a:pt x="45803" y="1012943"/>
                  <a:pt x="58401" y="999609"/>
                  <a:pt x="57988" y="983692"/>
                </a:cubicBezTo>
                <a:cubicBezTo>
                  <a:pt x="54270" y="840226"/>
                  <a:pt x="116537" y="701722"/>
                  <a:pt x="242824" y="572004"/>
                </a:cubicBezTo>
                <a:cubicBezTo>
                  <a:pt x="405975" y="404455"/>
                  <a:pt x="616627" y="316702"/>
                  <a:pt x="659893" y="316702"/>
                </a:cubicBezTo>
                <a:cubicBezTo>
                  <a:pt x="675898" y="316702"/>
                  <a:pt x="688806" y="303781"/>
                  <a:pt x="688806" y="287760"/>
                </a:cubicBezTo>
                <a:cubicBezTo>
                  <a:pt x="688806" y="271739"/>
                  <a:pt x="675898" y="258819"/>
                  <a:pt x="659893" y="258819"/>
                </a:cubicBezTo>
                <a:cubicBezTo>
                  <a:pt x="594426" y="258819"/>
                  <a:pt x="373242" y="355152"/>
                  <a:pt x="201417" y="531589"/>
                </a:cubicBezTo>
                <a:cubicBezTo>
                  <a:pt x="179525" y="554122"/>
                  <a:pt x="159390" y="576965"/>
                  <a:pt x="141009" y="600325"/>
                </a:cubicBezTo>
                <a:cubicBezTo>
                  <a:pt x="100325" y="535931"/>
                  <a:pt x="85662" y="450658"/>
                  <a:pt x="100738" y="362284"/>
                </a:cubicBezTo>
                <a:cubicBezTo>
                  <a:pt x="117363" y="265228"/>
                  <a:pt x="166824" y="179128"/>
                  <a:pt x="229813" y="137576"/>
                </a:cubicBezTo>
                <a:cubicBezTo>
                  <a:pt x="347737" y="59952"/>
                  <a:pt x="514296" y="59849"/>
                  <a:pt x="766767" y="60056"/>
                </a:cubicBezTo>
                <a:cubicBezTo>
                  <a:pt x="836468" y="60056"/>
                  <a:pt x="914533" y="60056"/>
                  <a:pt x="1000032" y="58505"/>
                </a:cubicBezTo>
                <a:cubicBezTo>
                  <a:pt x="992391" y="231635"/>
                  <a:pt x="919283" y="379235"/>
                  <a:pt x="857533" y="474637"/>
                </a:cubicBezTo>
                <a:cubicBezTo>
                  <a:pt x="782876" y="589782"/>
                  <a:pt x="683952" y="688182"/>
                  <a:pt x="605475" y="725392"/>
                </a:cubicBezTo>
                <a:cubicBezTo>
                  <a:pt x="500252" y="775315"/>
                  <a:pt x="362090" y="765599"/>
                  <a:pt x="244889" y="700068"/>
                </a:cubicBezTo>
                <a:cubicBezTo>
                  <a:pt x="230949" y="692316"/>
                  <a:pt x="213292" y="697278"/>
                  <a:pt x="205547" y="711231"/>
                </a:cubicBezTo>
                <a:cubicBezTo>
                  <a:pt x="197803" y="725185"/>
                  <a:pt x="202759" y="742860"/>
                  <a:pt x="216699" y="750612"/>
                </a:cubicBezTo>
                <a:cubicBezTo>
                  <a:pt x="292699" y="793093"/>
                  <a:pt x="376959" y="814696"/>
                  <a:pt x="457915" y="814696"/>
                </a:cubicBezTo>
                <a:cubicBezTo>
                  <a:pt x="518839" y="814696"/>
                  <a:pt x="577904" y="802396"/>
                  <a:pt x="630257" y="777589"/>
                </a:cubicBezTo>
                <a:cubicBezTo>
                  <a:pt x="719061" y="735418"/>
                  <a:pt x="824800" y="631436"/>
                  <a:pt x="906066" y="505956"/>
                </a:cubicBezTo>
                <a:cubicBezTo>
                  <a:pt x="975663" y="398667"/>
                  <a:pt x="1058584" y="228741"/>
                  <a:pt x="1058584" y="28737"/>
                </a:cubicBezTo>
                <a:cubicBezTo>
                  <a:pt x="1058584" y="21192"/>
                  <a:pt x="1055383" y="13750"/>
                  <a:pt x="1049807" y="8272"/>
                </a:cubicBezTo>
                <a:close/>
              </a:path>
            </a:pathLst>
          </a:custGeom>
          <a:solidFill>
            <a:schemeClr val="accent2"/>
          </a:solidFill>
          <a:ln w="103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82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015"/>
    </mc:Choice>
    <mc:Fallback>
      <p:transition advClick="0" advTm="160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61678" y="4863932"/>
            <a:ext cx="526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research content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27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179"/>
    </mc:Choice>
    <mc:Fallback>
      <p:transition advClick="0" advTm="41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模型训练流程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736296A-DA9D-477F-ADBF-07CD390AF1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7497" y="1530637"/>
            <a:ext cx="8497006" cy="4088237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433B5D9-A7C3-4781-8CB0-D08FE541091E}"/>
              </a:ext>
            </a:extLst>
          </p:cNvPr>
          <p:cNvSpPr txBox="1"/>
          <p:nvPr/>
        </p:nvSpPr>
        <p:spPr>
          <a:xfrm>
            <a:off x="5542002" y="5870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9C35A-8692-490E-A078-4A1B3CD124DA}"/>
              </a:ext>
            </a:extLst>
          </p:cNvPr>
          <p:cNvSpPr txBox="1"/>
          <p:nvPr/>
        </p:nvSpPr>
        <p:spPr>
          <a:xfrm>
            <a:off x="3383687" y="48876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训练集</a:t>
            </a:r>
          </a:p>
        </p:txBody>
      </p:sp>
    </p:spTree>
    <p:extLst>
      <p:ext uri="{BB962C8B-B14F-4D97-AF65-F5344CB8AC3E}">
        <p14:creationId xmlns:p14="http://schemas.microsoft.com/office/powerpoint/2010/main" val="76809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2505"/>
    </mc:Choice>
    <mc:Fallback>
      <p:transition advClick="0" advTm="225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模型训练流程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DEC3063-3D6D-4908-90EC-D7866EB15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84" y="3852735"/>
            <a:ext cx="1910817" cy="191081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A19F2D7-2F72-429F-BF30-B82874466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784" y="1144514"/>
            <a:ext cx="1910817" cy="191081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868F404-B129-4716-810E-446304E6F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115" y="1374473"/>
            <a:ext cx="2071089" cy="14509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4642899-61F3-47EC-B1BE-81F1D5734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115" y="4082695"/>
            <a:ext cx="2071089" cy="14509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CC4F2F8-AB4A-41C3-9915-58016AE1D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2464" y="1353397"/>
            <a:ext cx="395947" cy="1493051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C0949DA3-8AE8-4310-A7D0-9D284F67E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2463" y="4061619"/>
            <a:ext cx="395947" cy="149305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F2CF945-5F5D-43BD-9EE3-71A4A2CB20A2}"/>
              </a:ext>
            </a:extLst>
          </p:cNvPr>
          <p:cNvGrpSpPr/>
          <p:nvPr/>
        </p:nvGrpSpPr>
        <p:grpSpPr>
          <a:xfrm>
            <a:off x="7746893" y="2964761"/>
            <a:ext cx="62865" cy="871877"/>
            <a:chOff x="8230471" y="3439248"/>
            <a:chExt cx="62865" cy="871877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9DBEAC3-76CE-420A-BAD7-D23621A35931}"/>
                </a:ext>
              </a:extLst>
            </p:cNvPr>
            <p:cNvSpPr/>
            <p:nvPr/>
          </p:nvSpPr>
          <p:spPr>
            <a:xfrm>
              <a:off x="8230471" y="3439248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2392674-B112-4EC5-885F-9D07C0A0A9E5}"/>
                </a:ext>
              </a:extLst>
            </p:cNvPr>
            <p:cNvSpPr/>
            <p:nvPr/>
          </p:nvSpPr>
          <p:spPr>
            <a:xfrm>
              <a:off x="8230471" y="3641501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3DB636A-CC5F-466B-ABD0-E61FF8EEB91B}"/>
                </a:ext>
              </a:extLst>
            </p:cNvPr>
            <p:cNvSpPr/>
            <p:nvPr/>
          </p:nvSpPr>
          <p:spPr>
            <a:xfrm>
              <a:off x="8230471" y="3843754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6CCA61E-DC74-43F9-B431-6BAD399FD4AF}"/>
                </a:ext>
              </a:extLst>
            </p:cNvPr>
            <p:cNvSpPr/>
            <p:nvPr/>
          </p:nvSpPr>
          <p:spPr>
            <a:xfrm>
              <a:off x="8230471" y="4046007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8709A5F-B5D1-4CA8-B31F-60D32422D862}"/>
                </a:ext>
              </a:extLst>
            </p:cNvPr>
            <p:cNvSpPr/>
            <p:nvPr/>
          </p:nvSpPr>
          <p:spPr>
            <a:xfrm>
              <a:off x="8230471" y="4248260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9BCB6DD-19B9-46B1-AA87-C2DC88599437}"/>
              </a:ext>
            </a:extLst>
          </p:cNvPr>
          <p:cNvCxnSpPr>
            <a:stCxn id="44" idx="3"/>
            <a:endCxn id="62" idx="1"/>
          </p:cNvCxnSpPr>
          <p:nvPr/>
        </p:nvCxnSpPr>
        <p:spPr>
          <a:xfrm>
            <a:off x="8815204" y="2099923"/>
            <a:ext cx="60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0905829-8A0F-4A2E-B487-148B258735CF}"/>
              </a:ext>
            </a:extLst>
          </p:cNvPr>
          <p:cNvCxnSpPr>
            <a:stCxn id="45" idx="3"/>
            <a:endCxn id="63" idx="1"/>
          </p:cNvCxnSpPr>
          <p:nvPr/>
        </p:nvCxnSpPr>
        <p:spPr>
          <a:xfrm>
            <a:off x="8815204" y="4808145"/>
            <a:ext cx="607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0D308BB-70C1-4155-A010-D0BD0666E6DB}"/>
              </a:ext>
            </a:extLst>
          </p:cNvPr>
          <p:cNvSpPr txBox="1"/>
          <p:nvPr/>
        </p:nvSpPr>
        <p:spPr>
          <a:xfrm>
            <a:off x="7305453" y="577965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B16A235-65EF-40E0-AB81-5916416C1FB7}"/>
              </a:ext>
            </a:extLst>
          </p:cNvPr>
          <p:cNvSpPr txBox="1"/>
          <p:nvPr/>
        </p:nvSpPr>
        <p:spPr>
          <a:xfrm>
            <a:off x="7264227" y="77518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7BC4ABD-F177-4C26-824E-E628EED22F90}"/>
              </a:ext>
            </a:extLst>
          </p:cNvPr>
          <p:cNvSpPr txBox="1"/>
          <p:nvPr/>
        </p:nvSpPr>
        <p:spPr>
          <a:xfrm>
            <a:off x="9108917" y="577965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Softmax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7D96098-251A-45BF-AA79-5CDA5BDF8597}"/>
              </a:ext>
            </a:extLst>
          </p:cNvPr>
          <p:cNvSpPr txBox="1"/>
          <p:nvPr/>
        </p:nvSpPr>
        <p:spPr>
          <a:xfrm>
            <a:off x="9108916" y="76357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Softmax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C91F8B-BA3E-40A3-9A07-89F217EF4CAF}"/>
              </a:ext>
            </a:extLst>
          </p:cNvPr>
          <p:cNvSpPr txBox="1"/>
          <p:nvPr/>
        </p:nvSpPr>
        <p:spPr>
          <a:xfrm>
            <a:off x="1900326" y="462347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4CC57E1-F3E2-419A-8912-4D4353CEDFB8}"/>
              </a:ext>
            </a:extLst>
          </p:cNvPr>
          <p:cNvGrpSpPr/>
          <p:nvPr/>
        </p:nvGrpSpPr>
        <p:grpSpPr>
          <a:xfrm>
            <a:off x="9589001" y="2933328"/>
            <a:ext cx="62865" cy="871877"/>
            <a:chOff x="8230471" y="3439248"/>
            <a:chExt cx="62865" cy="87187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DFF0789-68CD-4202-A44A-71A2DDB13EB8}"/>
                </a:ext>
              </a:extLst>
            </p:cNvPr>
            <p:cNvSpPr/>
            <p:nvPr/>
          </p:nvSpPr>
          <p:spPr>
            <a:xfrm>
              <a:off x="8230471" y="3439248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22AC066-44AD-456A-925F-F0003E76E261}"/>
                </a:ext>
              </a:extLst>
            </p:cNvPr>
            <p:cNvSpPr/>
            <p:nvPr/>
          </p:nvSpPr>
          <p:spPr>
            <a:xfrm>
              <a:off x="8230471" y="3641501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6E37CBD-AFD9-4258-8156-13FA7D7A9977}"/>
                </a:ext>
              </a:extLst>
            </p:cNvPr>
            <p:cNvSpPr/>
            <p:nvPr/>
          </p:nvSpPr>
          <p:spPr>
            <a:xfrm>
              <a:off x="8230471" y="3843754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91161AF-933D-4530-AE53-D0F9D9272620}"/>
                </a:ext>
              </a:extLst>
            </p:cNvPr>
            <p:cNvSpPr/>
            <p:nvPr/>
          </p:nvSpPr>
          <p:spPr>
            <a:xfrm>
              <a:off x="8230471" y="4046007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58849E1-1982-4F59-9E1D-43F3542FF2CA}"/>
                </a:ext>
              </a:extLst>
            </p:cNvPr>
            <p:cNvSpPr/>
            <p:nvPr/>
          </p:nvSpPr>
          <p:spPr>
            <a:xfrm>
              <a:off x="8230471" y="4248260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41F132-4BC6-4611-A4AC-B7B9A6A09C24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5010601" y="2099923"/>
            <a:ext cx="17335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8EAD35B-7F92-48B4-9CC6-8AFE4CA650CC}"/>
              </a:ext>
            </a:extLst>
          </p:cNvPr>
          <p:cNvCxnSpPr>
            <a:stCxn id="55" idx="3"/>
            <a:endCxn id="45" idx="1"/>
          </p:cNvCxnSpPr>
          <p:nvPr/>
        </p:nvCxnSpPr>
        <p:spPr>
          <a:xfrm>
            <a:off x="5010601" y="4808144"/>
            <a:ext cx="173351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9146E3C-4961-4764-A65C-8A16D68E3D9D}"/>
              </a:ext>
            </a:extLst>
          </p:cNvPr>
          <p:cNvGrpSpPr/>
          <p:nvPr/>
        </p:nvGrpSpPr>
        <p:grpSpPr>
          <a:xfrm>
            <a:off x="3992327" y="3167014"/>
            <a:ext cx="62865" cy="467371"/>
            <a:chOff x="4475905" y="3502113"/>
            <a:chExt cx="62865" cy="4673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7E02E16-2E54-44F6-A2B0-4183527FCB92}"/>
                </a:ext>
              </a:extLst>
            </p:cNvPr>
            <p:cNvSpPr/>
            <p:nvPr/>
          </p:nvSpPr>
          <p:spPr>
            <a:xfrm>
              <a:off x="4475905" y="3502113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4D86D86-00FE-41EF-9F15-A29B1F53B8E0}"/>
                </a:ext>
              </a:extLst>
            </p:cNvPr>
            <p:cNvSpPr/>
            <p:nvPr/>
          </p:nvSpPr>
          <p:spPr>
            <a:xfrm>
              <a:off x="4475905" y="3704366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54859EB-52AD-46AE-B169-2A2D72F3F857}"/>
                </a:ext>
              </a:extLst>
            </p:cNvPr>
            <p:cNvSpPr/>
            <p:nvPr/>
          </p:nvSpPr>
          <p:spPr>
            <a:xfrm>
              <a:off x="4475905" y="3906619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E83913A-A89C-4843-904E-811CC8C77A29}"/>
              </a:ext>
            </a:extLst>
          </p:cNvPr>
          <p:cNvSpPr txBox="1"/>
          <p:nvPr/>
        </p:nvSpPr>
        <p:spPr>
          <a:xfrm>
            <a:off x="1892860" y="192608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FB29963-0702-40CE-8178-7F6D3D11DBE4}"/>
              </a:ext>
            </a:extLst>
          </p:cNvPr>
          <p:cNvGrpSpPr/>
          <p:nvPr/>
        </p:nvGrpSpPr>
        <p:grpSpPr>
          <a:xfrm>
            <a:off x="2257781" y="2996193"/>
            <a:ext cx="62865" cy="871877"/>
            <a:chOff x="8230471" y="3439248"/>
            <a:chExt cx="62865" cy="87187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9B7C9E-EF2D-419E-90F8-CE9BC046218C}"/>
                </a:ext>
              </a:extLst>
            </p:cNvPr>
            <p:cNvSpPr/>
            <p:nvPr/>
          </p:nvSpPr>
          <p:spPr>
            <a:xfrm>
              <a:off x="8230471" y="3439248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F62E4A6-BD9D-4B86-99AB-5281BA282D1F}"/>
                </a:ext>
              </a:extLst>
            </p:cNvPr>
            <p:cNvSpPr/>
            <p:nvPr/>
          </p:nvSpPr>
          <p:spPr>
            <a:xfrm>
              <a:off x="8230471" y="3641501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68EE0EB-C444-4520-AEB2-4BBCA75D2617}"/>
                </a:ext>
              </a:extLst>
            </p:cNvPr>
            <p:cNvSpPr/>
            <p:nvPr/>
          </p:nvSpPr>
          <p:spPr>
            <a:xfrm>
              <a:off x="8230471" y="3843754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6C57AFC-D17E-4AA4-8DA2-5FB9CDAF25C5}"/>
                </a:ext>
              </a:extLst>
            </p:cNvPr>
            <p:cNvSpPr/>
            <p:nvPr/>
          </p:nvSpPr>
          <p:spPr>
            <a:xfrm>
              <a:off x="8230471" y="4046007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A355EA6-EA80-46E3-9542-1FAB10E567CC}"/>
                </a:ext>
              </a:extLst>
            </p:cNvPr>
            <p:cNvSpPr/>
            <p:nvPr/>
          </p:nvSpPr>
          <p:spPr>
            <a:xfrm>
              <a:off x="8230471" y="4248260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75B560F0-7691-4D81-B072-BC2970882F82}"/>
              </a:ext>
            </a:extLst>
          </p:cNvPr>
          <p:cNvSpPr txBox="1"/>
          <p:nvPr/>
        </p:nvSpPr>
        <p:spPr>
          <a:xfrm>
            <a:off x="5497919" y="627955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训练过程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57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787"/>
    </mc:Choice>
    <mc:Fallback>
      <p:transition advClick="0" advTm="197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418CB4A-95BC-4818-B3FB-8B7DED02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36" y="2081124"/>
            <a:ext cx="1910602" cy="1910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F1B139-08B6-4AEB-ACA2-F10B59DD1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321" y="2264695"/>
            <a:ext cx="1910817" cy="19108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模型训练流程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A19F2D7-2F72-429F-BF30-B82874466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024" y="2466948"/>
            <a:ext cx="1910817" cy="191081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868F404-B129-4716-810E-446304E6F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4879" y="1396131"/>
            <a:ext cx="2071089" cy="14509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4642899-61F3-47EC-B1BE-81F1D5734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4879" y="4104353"/>
            <a:ext cx="2071089" cy="1450900"/>
          </a:xfrm>
          <a:prstGeom prst="rect">
            <a:avLst/>
          </a:prstGeom>
        </p:spPr>
      </p:pic>
      <p:grpSp>
        <p:nvGrpSpPr>
          <p:cNvPr id="90" name="组合 89">
            <a:extLst>
              <a:ext uri="{FF2B5EF4-FFF2-40B4-BE49-F238E27FC236}">
                <a16:creationId xmlns:a16="http://schemas.microsoft.com/office/drawing/2014/main" id="{4CF57381-E0CA-4BEB-A94D-6C75A6277312}"/>
              </a:ext>
            </a:extLst>
          </p:cNvPr>
          <p:cNvGrpSpPr/>
          <p:nvPr/>
        </p:nvGrpSpPr>
        <p:grpSpPr>
          <a:xfrm>
            <a:off x="3615840" y="2121581"/>
            <a:ext cx="1259039" cy="2708222"/>
            <a:chOff x="3734127" y="2121581"/>
            <a:chExt cx="1098455" cy="2708222"/>
          </a:xfrm>
        </p:grpSpPr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25880EEB-DBB0-42A0-A238-049BB059A77E}"/>
                </a:ext>
              </a:extLst>
            </p:cNvPr>
            <p:cNvCxnSpPr>
              <a:cxnSpLocks/>
              <a:stCxn id="40" idx="3"/>
              <a:endCxn id="44" idx="1"/>
            </p:cNvCxnSpPr>
            <p:nvPr/>
          </p:nvCxnSpPr>
          <p:spPr>
            <a:xfrm flipV="1">
              <a:off x="3734127" y="2121581"/>
              <a:ext cx="1098454" cy="130077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CF131F1-BDC0-4684-B55E-F1CE7C584735}"/>
                </a:ext>
              </a:extLst>
            </p:cNvPr>
            <p:cNvCxnSpPr>
              <a:cxnSpLocks/>
              <a:stCxn id="40" idx="3"/>
              <a:endCxn id="45" idx="1"/>
            </p:cNvCxnSpPr>
            <p:nvPr/>
          </p:nvCxnSpPr>
          <p:spPr>
            <a:xfrm>
              <a:off x="3734128" y="3422357"/>
              <a:ext cx="1098454" cy="1407446"/>
            </a:xfrm>
            <a:prstGeom prst="bentConnector3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0F7388-80C0-4EDC-A1A5-015EB2AA22F2}"/>
              </a:ext>
            </a:extLst>
          </p:cNvPr>
          <p:cNvGrpSpPr/>
          <p:nvPr/>
        </p:nvGrpSpPr>
        <p:grpSpPr>
          <a:xfrm>
            <a:off x="5877657" y="2986419"/>
            <a:ext cx="62865" cy="871877"/>
            <a:chOff x="4733289" y="3311466"/>
            <a:chExt cx="62865" cy="871877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9DBEAC3-76CE-420A-BAD7-D23621A35931}"/>
                </a:ext>
              </a:extLst>
            </p:cNvPr>
            <p:cNvSpPr/>
            <p:nvPr/>
          </p:nvSpPr>
          <p:spPr>
            <a:xfrm>
              <a:off x="4733289" y="3311466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2392674-B112-4EC5-885F-9D07C0A0A9E5}"/>
                </a:ext>
              </a:extLst>
            </p:cNvPr>
            <p:cNvSpPr/>
            <p:nvPr/>
          </p:nvSpPr>
          <p:spPr>
            <a:xfrm>
              <a:off x="4733289" y="3513719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3DB636A-CC5F-466B-ABD0-E61FF8EEB91B}"/>
                </a:ext>
              </a:extLst>
            </p:cNvPr>
            <p:cNvSpPr/>
            <p:nvPr/>
          </p:nvSpPr>
          <p:spPr>
            <a:xfrm>
              <a:off x="4733289" y="3715972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6CCA61E-DC74-43F9-B431-6BAD399FD4AF}"/>
                </a:ext>
              </a:extLst>
            </p:cNvPr>
            <p:cNvSpPr/>
            <p:nvPr/>
          </p:nvSpPr>
          <p:spPr>
            <a:xfrm>
              <a:off x="4733289" y="3918225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8709A5F-B5D1-4CA8-B31F-60D32422D862}"/>
                </a:ext>
              </a:extLst>
            </p:cNvPr>
            <p:cNvSpPr/>
            <p:nvPr/>
          </p:nvSpPr>
          <p:spPr>
            <a:xfrm>
              <a:off x="4733289" y="4120478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9BCB6DD-19B9-46B1-AA87-C2DC8859943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945968" y="2121581"/>
            <a:ext cx="1310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0905829-8A0F-4A2E-B487-148B258735C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945968" y="4829803"/>
            <a:ext cx="1310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0D308BB-70C1-4155-A010-D0BD0666E6DB}"/>
              </a:ext>
            </a:extLst>
          </p:cNvPr>
          <p:cNvSpPr txBox="1"/>
          <p:nvPr/>
        </p:nvSpPr>
        <p:spPr>
          <a:xfrm>
            <a:off x="5300415" y="580131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B16A235-65EF-40E0-AB81-5916416C1FB7}"/>
              </a:ext>
            </a:extLst>
          </p:cNvPr>
          <p:cNvSpPr txBox="1"/>
          <p:nvPr/>
        </p:nvSpPr>
        <p:spPr>
          <a:xfrm>
            <a:off x="5300414" y="78306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2EFDFF-23A8-4407-ABAA-F1CC202CF1D9}"/>
              </a:ext>
            </a:extLst>
          </p:cNvPr>
          <p:cNvSpPr/>
          <p:nvPr/>
        </p:nvSpPr>
        <p:spPr>
          <a:xfrm>
            <a:off x="8319164" y="1576500"/>
            <a:ext cx="894080" cy="4033355"/>
          </a:xfrm>
          <a:prstGeom prst="rect">
            <a:avLst/>
          </a:prstGeom>
          <a:solidFill>
            <a:srgbClr val="9CE4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091C3AC8-68E9-407B-A47D-ED6788EAF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5421" y="2846652"/>
            <a:ext cx="395947" cy="1493051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B86FE62-BEDA-4E33-93EF-914A8489CECF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9213244" y="3593178"/>
            <a:ext cx="7521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5E2F9DC-D267-4D70-B7E5-B9E7F720C707}"/>
              </a:ext>
            </a:extLst>
          </p:cNvPr>
          <p:cNvSpPr txBox="1"/>
          <p:nvPr/>
        </p:nvSpPr>
        <p:spPr>
          <a:xfrm>
            <a:off x="9651875" y="452829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Softmax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248D00-A7E1-43C9-AD5A-BC4FEDC5B503}"/>
              </a:ext>
            </a:extLst>
          </p:cNvPr>
          <p:cNvSpPr txBox="1"/>
          <p:nvPr/>
        </p:nvSpPr>
        <p:spPr>
          <a:xfrm>
            <a:off x="8224130" y="5801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加权求和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DFAA67-EC41-47EF-B5EE-4B0BBB3C89C5}"/>
              </a:ext>
            </a:extLst>
          </p:cNvPr>
          <p:cNvSpPr txBox="1"/>
          <p:nvPr/>
        </p:nvSpPr>
        <p:spPr>
          <a:xfrm>
            <a:off x="5477882" y="640433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训练过程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99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2470"/>
    </mc:Choice>
    <mc:Fallback>
      <p:transition advClick="0" advTm="2247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418CB4A-95BC-4818-B3FB-8B7DED02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28" y="2426491"/>
            <a:ext cx="1910602" cy="1910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F1B139-08B6-4AEB-ACA2-F10B59DD1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513" y="2610062"/>
            <a:ext cx="1910817" cy="19108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模型测试流程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A19F2D7-2F72-429F-BF30-B82874466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6" y="2812315"/>
            <a:ext cx="1910817" cy="191081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868F404-B129-4716-810E-446304E6F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071" y="1741498"/>
            <a:ext cx="2071089" cy="14509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4642899-61F3-47EC-B1BE-81F1D5734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071" y="4449720"/>
            <a:ext cx="2071089" cy="1450900"/>
          </a:xfrm>
          <a:prstGeom prst="rect">
            <a:avLst/>
          </a:prstGeom>
        </p:spPr>
      </p:pic>
      <p:grpSp>
        <p:nvGrpSpPr>
          <p:cNvPr id="90" name="组合 89">
            <a:extLst>
              <a:ext uri="{FF2B5EF4-FFF2-40B4-BE49-F238E27FC236}">
                <a16:creationId xmlns:a16="http://schemas.microsoft.com/office/drawing/2014/main" id="{4CF57381-E0CA-4BEB-A94D-6C75A6277312}"/>
              </a:ext>
            </a:extLst>
          </p:cNvPr>
          <p:cNvGrpSpPr/>
          <p:nvPr/>
        </p:nvGrpSpPr>
        <p:grpSpPr>
          <a:xfrm>
            <a:off x="3396033" y="2466948"/>
            <a:ext cx="1259039" cy="2708222"/>
            <a:chOff x="3542356" y="2466948"/>
            <a:chExt cx="1098455" cy="2708222"/>
          </a:xfrm>
        </p:grpSpPr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25880EEB-DBB0-42A0-A238-049BB059A77E}"/>
                </a:ext>
              </a:extLst>
            </p:cNvPr>
            <p:cNvCxnSpPr>
              <a:cxnSpLocks/>
              <a:stCxn id="40" idx="3"/>
              <a:endCxn id="44" idx="1"/>
            </p:cNvCxnSpPr>
            <p:nvPr/>
          </p:nvCxnSpPr>
          <p:spPr>
            <a:xfrm flipV="1">
              <a:off x="3542358" y="2466948"/>
              <a:ext cx="1098454" cy="130077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CF131F1-BDC0-4684-B55E-F1CE7C584735}"/>
                </a:ext>
              </a:extLst>
            </p:cNvPr>
            <p:cNvCxnSpPr>
              <a:cxnSpLocks/>
              <a:stCxn id="40" idx="3"/>
              <a:endCxn id="45" idx="1"/>
            </p:cNvCxnSpPr>
            <p:nvPr/>
          </p:nvCxnSpPr>
          <p:spPr>
            <a:xfrm>
              <a:off x="3542357" y="3767724"/>
              <a:ext cx="1098454" cy="1407446"/>
            </a:xfrm>
            <a:prstGeom prst="bentConnector3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0F7388-80C0-4EDC-A1A5-015EB2AA22F2}"/>
              </a:ext>
            </a:extLst>
          </p:cNvPr>
          <p:cNvGrpSpPr/>
          <p:nvPr/>
        </p:nvGrpSpPr>
        <p:grpSpPr>
          <a:xfrm>
            <a:off x="5657849" y="3331786"/>
            <a:ext cx="62865" cy="871877"/>
            <a:chOff x="4733289" y="3311466"/>
            <a:chExt cx="62865" cy="871877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9DBEAC3-76CE-420A-BAD7-D23621A35931}"/>
                </a:ext>
              </a:extLst>
            </p:cNvPr>
            <p:cNvSpPr/>
            <p:nvPr/>
          </p:nvSpPr>
          <p:spPr>
            <a:xfrm>
              <a:off x="4733289" y="3311466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2392674-B112-4EC5-885F-9D07C0A0A9E5}"/>
                </a:ext>
              </a:extLst>
            </p:cNvPr>
            <p:cNvSpPr/>
            <p:nvPr/>
          </p:nvSpPr>
          <p:spPr>
            <a:xfrm>
              <a:off x="4733289" y="3513719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3DB636A-CC5F-466B-ABD0-E61FF8EEB91B}"/>
                </a:ext>
              </a:extLst>
            </p:cNvPr>
            <p:cNvSpPr/>
            <p:nvPr/>
          </p:nvSpPr>
          <p:spPr>
            <a:xfrm>
              <a:off x="4733289" y="3715972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6CCA61E-DC74-43F9-B431-6BAD399FD4AF}"/>
                </a:ext>
              </a:extLst>
            </p:cNvPr>
            <p:cNvSpPr/>
            <p:nvPr/>
          </p:nvSpPr>
          <p:spPr>
            <a:xfrm>
              <a:off x="4733289" y="3918225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8709A5F-B5D1-4CA8-B31F-60D32422D862}"/>
                </a:ext>
              </a:extLst>
            </p:cNvPr>
            <p:cNvSpPr/>
            <p:nvPr/>
          </p:nvSpPr>
          <p:spPr>
            <a:xfrm>
              <a:off x="4733289" y="4120478"/>
              <a:ext cx="62865" cy="628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9BCB6DD-19B9-46B1-AA87-C2DC8859943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726160" y="2466948"/>
            <a:ext cx="1310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0905829-8A0F-4A2E-B487-148B258735C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726160" y="5175170"/>
            <a:ext cx="1310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0D308BB-70C1-4155-A010-D0BD0666E6DB}"/>
              </a:ext>
            </a:extLst>
          </p:cNvPr>
          <p:cNvSpPr txBox="1"/>
          <p:nvPr/>
        </p:nvSpPr>
        <p:spPr>
          <a:xfrm>
            <a:off x="5080607" y="614667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B16A235-65EF-40E0-AB81-5916416C1FB7}"/>
              </a:ext>
            </a:extLst>
          </p:cNvPr>
          <p:cNvSpPr txBox="1"/>
          <p:nvPr/>
        </p:nvSpPr>
        <p:spPr>
          <a:xfrm>
            <a:off x="5080606" y="112843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2EFDFF-23A8-4407-ABAA-F1CC202CF1D9}"/>
              </a:ext>
            </a:extLst>
          </p:cNvPr>
          <p:cNvSpPr/>
          <p:nvPr/>
        </p:nvSpPr>
        <p:spPr>
          <a:xfrm>
            <a:off x="8099356" y="1921867"/>
            <a:ext cx="894080" cy="4033355"/>
          </a:xfrm>
          <a:prstGeom prst="rect">
            <a:avLst/>
          </a:prstGeom>
          <a:solidFill>
            <a:srgbClr val="9CE4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091C3AC8-68E9-407B-A47D-ED6788EAF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5613" y="3192019"/>
            <a:ext cx="395947" cy="1493051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B86FE62-BEDA-4E33-93EF-914A8489CECF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8993436" y="3938545"/>
            <a:ext cx="7521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5E2F9DC-D267-4D70-B7E5-B9E7F720C707}"/>
              </a:ext>
            </a:extLst>
          </p:cNvPr>
          <p:cNvSpPr txBox="1"/>
          <p:nvPr/>
        </p:nvSpPr>
        <p:spPr>
          <a:xfrm>
            <a:off x="9432067" y="487366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Softmax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248D00-A7E1-43C9-AD5A-BC4FEDC5B503}"/>
              </a:ext>
            </a:extLst>
          </p:cNvPr>
          <p:cNvSpPr txBox="1"/>
          <p:nvPr/>
        </p:nvSpPr>
        <p:spPr>
          <a:xfrm>
            <a:off x="8004322" y="61466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加权求和</a:t>
            </a:r>
          </a:p>
        </p:txBody>
      </p:sp>
    </p:spTree>
    <p:extLst>
      <p:ext uri="{BB962C8B-B14F-4D97-AF65-F5344CB8AC3E}">
        <p14:creationId xmlns:p14="http://schemas.microsoft.com/office/powerpoint/2010/main" val="345992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7904"/>
    </mc:Choice>
    <mc:Fallback>
      <p:transition advClick="0" advTm="1790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简约毕业论文PPT答辩模板"/>
</p:tagLst>
</file>

<file path=ppt/theme/theme1.xml><?xml version="1.0" encoding="utf-8"?>
<a:theme xmlns:a="http://schemas.openxmlformats.org/drawingml/2006/main" name="Office 主题​​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F3F3F"/>
      </a:accent2>
      <a:accent3>
        <a:srgbClr val="4472C4"/>
      </a:accent3>
      <a:accent4>
        <a:srgbClr val="3F3F3F"/>
      </a:accent4>
      <a:accent5>
        <a:srgbClr val="4472C4"/>
      </a:accent5>
      <a:accent6>
        <a:srgbClr val="3F3F3F"/>
      </a:accent6>
      <a:hlink>
        <a:srgbClr val="4472C4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298</Words>
  <Application>Microsoft Office PowerPoint</Application>
  <PresentationFormat>宽屏</PresentationFormat>
  <Paragraphs>108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微软雅黑</vt:lpstr>
      <vt:lpstr>微软雅黑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清新简约毕业论文PPT答辩模板</dc:title>
  <dc:creator>阿飞</dc:creator>
  <cp:lastModifiedBy>Shao Junying</cp:lastModifiedBy>
  <cp:revision>53</cp:revision>
  <dcterms:created xsi:type="dcterms:W3CDTF">2017-04-15T05:24:19Z</dcterms:created>
  <dcterms:modified xsi:type="dcterms:W3CDTF">2020-05-28T01:33:50Z</dcterms:modified>
</cp:coreProperties>
</file>