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88" r:id="rId5"/>
    <p:sldId id="291" r:id="rId6"/>
    <p:sldId id="263" r:id="rId7"/>
    <p:sldId id="292" r:id="rId8"/>
    <p:sldId id="264" r:id="rId9"/>
    <p:sldId id="276" r:id="rId10"/>
    <p:sldId id="295" r:id="rId11"/>
    <p:sldId id="305" r:id="rId12"/>
    <p:sldId id="293" r:id="rId13"/>
    <p:sldId id="303" r:id="rId14"/>
    <p:sldId id="296" r:id="rId15"/>
    <p:sldId id="304" r:id="rId16"/>
    <p:sldId id="301" r:id="rId17"/>
    <p:sldId id="298" r:id="rId18"/>
    <p:sldId id="286" r:id="rId19"/>
    <p:sldId id="287" r:id="rId20"/>
    <p:sldId id="307" r:id="rId21"/>
    <p:sldId id="308" r:id="rId22"/>
    <p:sldId id="310" r:id="rId23"/>
    <p:sldId id="311" r:id="rId24"/>
    <p:sldId id="312" r:id="rId25"/>
    <p:sldId id="314" r:id="rId26"/>
    <p:sldId id="262" r:id="rId27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an cao" initials="yc" lastIdx="1" clrIdx="0">
    <p:extLst>
      <p:ext uri="{19B8F6BF-5375-455C-9EA6-DF929625EA0E}">
        <p15:presenceInfo xmlns:p15="http://schemas.microsoft.com/office/powerpoint/2012/main" userId="8ac9952624ea3c7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A2E6"/>
    <a:srgbClr val="9CE483"/>
    <a:srgbClr val="97DDFF"/>
    <a:srgbClr val="FFFFF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EA11D55-59F1-4801-9E89-B9E10F8791C0}" type="datetimeFigureOut">
              <a:rPr lang="zh-CN" altLang="en-US" smtClean="0"/>
              <a:pPr/>
              <a:t>2020/5/27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09BF7BD-8C5F-4F0C-83E1-4E200CF5A64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7426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F7BD-8C5F-4F0C-83E1-4E200CF5A64B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64913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F7BD-8C5F-4F0C-83E1-4E200CF5A64B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18152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F7BD-8C5F-4F0C-83E1-4E200CF5A64B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3722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F7BD-8C5F-4F0C-83E1-4E200CF5A64B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74386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F7BD-8C5F-4F0C-83E1-4E200CF5A64B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11160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F7BD-8C5F-4F0C-83E1-4E200CF5A64B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21142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F7BD-8C5F-4F0C-83E1-4E200CF5A64B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83676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F7BD-8C5F-4F0C-83E1-4E200CF5A64B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41423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F7BD-8C5F-4F0C-83E1-4E200CF5A64B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31378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F7BD-8C5F-4F0C-83E1-4E200CF5A64B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2941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F7BD-8C5F-4F0C-83E1-4E200CF5A64B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3572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F7BD-8C5F-4F0C-83E1-4E200CF5A64B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45527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F7BD-8C5F-4F0C-83E1-4E200CF5A64B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45884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F7BD-8C5F-4F0C-83E1-4E200CF5A64B}" type="slidenum">
              <a:rPr lang="zh-CN" altLang="en-US" smtClean="0"/>
              <a:pPr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64983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F7BD-8C5F-4F0C-83E1-4E200CF5A64B}" type="slidenum">
              <a:rPr lang="zh-CN" altLang="en-US" smtClean="0"/>
              <a:pPr/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4535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F7BD-8C5F-4F0C-83E1-4E200CF5A64B}" type="slidenum">
              <a:rPr lang="zh-CN" altLang="en-US" smtClean="0"/>
              <a:pPr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2497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F7BD-8C5F-4F0C-83E1-4E200CF5A64B}" type="slidenum">
              <a:rPr lang="zh-CN" altLang="en-US" smtClean="0"/>
              <a:pPr/>
              <a:t>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02513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F7BD-8C5F-4F0C-83E1-4E200CF5A64B}" type="slidenum">
              <a:rPr lang="zh-CN" altLang="en-US" smtClean="0"/>
              <a:pPr/>
              <a:t>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51274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F7BD-8C5F-4F0C-83E1-4E200CF5A64B}" type="slidenum">
              <a:rPr lang="zh-CN" altLang="en-US" smtClean="0"/>
              <a:pPr/>
              <a:t>26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8860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F7BD-8C5F-4F0C-83E1-4E200CF5A64B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6881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F7BD-8C5F-4F0C-83E1-4E200CF5A64B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3970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F7BD-8C5F-4F0C-83E1-4E200CF5A64B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7066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F7BD-8C5F-4F0C-83E1-4E200CF5A64B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7899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F7BD-8C5F-4F0C-83E1-4E200CF5A64B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104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F7BD-8C5F-4F0C-83E1-4E200CF5A64B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65436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F7BD-8C5F-4F0C-83E1-4E200CF5A64B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4705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0D77-9FC5-4284-A366-12E6E2930E27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ECBB-EFA0-4B67-A466-676224D86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929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0D77-9FC5-4284-A366-12E6E2930E27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ECBB-EFA0-4B67-A466-676224D86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486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0D77-9FC5-4284-A366-12E6E2930E27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ECBB-EFA0-4B67-A466-676224D86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064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0D77-9FC5-4284-A366-12E6E2930E27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ECBB-EFA0-4B67-A466-676224D8611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9" y="82263"/>
            <a:ext cx="2263849" cy="59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15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0D77-9FC5-4284-A366-12E6E2930E27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ECBB-EFA0-4B67-A466-676224D86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327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0D77-9FC5-4284-A366-12E6E2930E27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ECBB-EFA0-4B67-A466-676224D86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13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0D77-9FC5-4284-A366-12E6E2930E27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ECBB-EFA0-4B67-A466-676224D86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109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0D77-9FC5-4284-A366-12E6E2930E27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ECBB-EFA0-4B67-A466-676224D86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74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0D77-9FC5-4284-A366-12E6E2930E27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ECBB-EFA0-4B67-A466-676224D86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53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0D77-9FC5-4284-A366-12E6E2930E27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ECBB-EFA0-4B67-A466-676224D86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841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0D77-9FC5-4284-A366-12E6E2930E27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ECBB-EFA0-4B67-A466-676224D86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5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8620D77-9FC5-4284-A366-12E6E2930E27}" type="datetimeFigureOut">
              <a:rPr lang="zh-CN" altLang="en-US" smtClean="0"/>
              <a:pPr/>
              <a:t>2020/5/27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330ECBB-EFA0-4B67-A466-676224D8611D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9422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26" Type="http://schemas.openxmlformats.org/officeDocument/2006/relationships/tags" Target="../tags/tag27.xml"/><Relationship Id="rId39" Type="http://schemas.openxmlformats.org/officeDocument/2006/relationships/tags" Target="../tags/tag40.xml"/><Relationship Id="rId3" Type="http://schemas.openxmlformats.org/officeDocument/2006/relationships/tags" Target="../tags/tag4.xml"/><Relationship Id="rId21" Type="http://schemas.openxmlformats.org/officeDocument/2006/relationships/tags" Target="../tags/tag22.xml"/><Relationship Id="rId34" Type="http://schemas.openxmlformats.org/officeDocument/2006/relationships/tags" Target="../tags/tag35.xml"/><Relationship Id="rId42" Type="http://schemas.openxmlformats.org/officeDocument/2006/relationships/tags" Target="../tags/tag43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tags" Target="../tags/tag26.xml"/><Relationship Id="rId33" Type="http://schemas.openxmlformats.org/officeDocument/2006/relationships/tags" Target="../tags/tag34.xml"/><Relationship Id="rId38" Type="http://schemas.openxmlformats.org/officeDocument/2006/relationships/tags" Target="../tags/tag39.xml"/><Relationship Id="rId46" Type="http://schemas.openxmlformats.org/officeDocument/2006/relationships/image" Target="../media/image1.png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29" Type="http://schemas.openxmlformats.org/officeDocument/2006/relationships/tags" Target="../tags/tag30.xml"/><Relationship Id="rId41" Type="http://schemas.openxmlformats.org/officeDocument/2006/relationships/tags" Target="../tags/tag42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tags" Target="../tags/tag25.xml"/><Relationship Id="rId32" Type="http://schemas.openxmlformats.org/officeDocument/2006/relationships/tags" Target="../tags/tag33.xml"/><Relationship Id="rId37" Type="http://schemas.openxmlformats.org/officeDocument/2006/relationships/tags" Target="../tags/tag38.xml"/><Relationship Id="rId40" Type="http://schemas.openxmlformats.org/officeDocument/2006/relationships/tags" Target="../tags/tag41.xml"/><Relationship Id="rId45" Type="http://schemas.openxmlformats.org/officeDocument/2006/relationships/notesSlide" Target="../notesSlides/notesSlide9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tags" Target="../tags/tag24.xml"/><Relationship Id="rId28" Type="http://schemas.openxmlformats.org/officeDocument/2006/relationships/tags" Target="../tags/tag29.xml"/><Relationship Id="rId36" Type="http://schemas.openxmlformats.org/officeDocument/2006/relationships/tags" Target="../tags/tag37.xml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31" Type="http://schemas.openxmlformats.org/officeDocument/2006/relationships/tags" Target="../tags/tag32.xml"/><Relationship Id="rId44" Type="http://schemas.openxmlformats.org/officeDocument/2006/relationships/slideLayout" Target="../slideLayouts/slideLayout2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tags" Target="../tags/tag23.xml"/><Relationship Id="rId27" Type="http://schemas.openxmlformats.org/officeDocument/2006/relationships/tags" Target="../tags/tag28.xml"/><Relationship Id="rId30" Type="http://schemas.openxmlformats.org/officeDocument/2006/relationships/tags" Target="../tags/tag31.xml"/><Relationship Id="rId35" Type="http://schemas.openxmlformats.org/officeDocument/2006/relationships/tags" Target="../tags/tag36.xml"/><Relationship Id="rId43" Type="http://schemas.openxmlformats.org/officeDocument/2006/relationships/tags" Target="../tags/tag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0" y="3725502"/>
            <a:ext cx="3657600" cy="3132498"/>
            <a:chOff x="0" y="3725502"/>
            <a:chExt cx="3657600" cy="3132498"/>
          </a:xfrm>
        </p:grpSpPr>
        <p:sp>
          <p:nvSpPr>
            <p:cNvPr id="4" name="直角三角形 3"/>
            <p:cNvSpPr/>
            <p:nvPr/>
          </p:nvSpPr>
          <p:spPr>
            <a:xfrm>
              <a:off x="0" y="4432300"/>
              <a:ext cx="2832320" cy="24257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任意多边形: 形状 6"/>
            <p:cNvSpPr/>
            <p:nvPr/>
          </p:nvSpPr>
          <p:spPr>
            <a:xfrm>
              <a:off x="0" y="3725502"/>
              <a:ext cx="3657600" cy="3132498"/>
            </a:xfrm>
            <a:custGeom>
              <a:avLst/>
              <a:gdLst>
                <a:gd name="connsiteX0" fmla="*/ 0 w 4102100"/>
                <a:gd name="connsiteY0" fmla="*/ 0 h 3513184"/>
                <a:gd name="connsiteX1" fmla="*/ 4102100 w 4102100"/>
                <a:gd name="connsiteY1" fmla="*/ 3513184 h 3513184"/>
                <a:gd name="connsiteX2" fmla="*/ 3441700 w 4102100"/>
                <a:gd name="connsiteY2" fmla="*/ 3513184 h 3513184"/>
                <a:gd name="connsiteX3" fmla="*/ 0 w 4102100"/>
                <a:gd name="connsiteY3" fmla="*/ 565590 h 3513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2100" h="3513184">
                  <a:moveTo>
                    <a:pt x="0" y="0"/>
                  </a:moveTo>
                  <a:lnTo>
                    <a:pt x="4102100" y="3513184"/>
                  </a:lnTo>
                  <a:lnTo>
                    <a:pt x="3441700" y="3513184"/>
                  </a:lnTo>
                  <a:lnTo>
                    <a:pt x="0" y="56559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926147" y="0"/>
            <a:ext cx="3210129" cy="1420238"/>
            <a:chOff x="7926147" y="0"/>
            <a:chExt cx="3210129" cy="1420238"/>
          </a:xfrm>
        </p:grpSpPr>
        <p:sp>
          <p:nvSpPr>
            <p:cNvPr id="13" name="任意多边形: 形状 12"/>
            <p:cNvSpPr/>
            <p:nvPr/>
          </p:nvSpPr>
          <p:spPr>
            <a:xfrm rot="10800000">
              <a:off x="7926147" y="0"/>
              <a:ext cx="3210129" cy="1420238"/>
            </a:xfrm>
            <a:custGeom>
              <a:avLst/>
              <a:gdLst>
                <a:gd name="connsiteX0" fmla="*/ 3692727 w 3692727"/>
                <a:gd name="connsiteY0" fmla="*/ 2088816 h 2088816"/>
                <a:gd name="connsiteX1" fmla="*/ 3239331 w 3692727"/>
                <a:gd name="connsiteY1" fmla="*/ 2088816 h 2088816"/>
                <a:gd name="connsiteX2" fmla="*/ 1846364 w 3692727"/>
                <a:gd name="connsiteY2" fmla="*/ 512934 h 2088816"/>
                <a:gd name="connsiteX3" fmla="*/ 453397 w 3692727"/>
                <a:gd name="connsiteY3" fmla="*/ 2088816 h 2088816"/>
                <a:gd name="connsiteX4" fmla="*/ 0 w 3692727"/>
                <a:gd name="connsiteY4" fmla="*/ 2088816 h 2088816"/>
                <a:gd name="connsiteX5" fmla="*/ 1846363 w 3692727"/>
                <a:gd name="connsiteY5" fmla="*/ 0 h 2088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92727" h="2088816">
                  <a:moveTo>
                    <a:pt x="3692727" y="2088816"/>
                  </a:moveTo>
                  <a:lnTo>
                    <a:pt x="3239331" y="2088816"/>
                  </a:lnTo>
                  <a:lnTo>
                    <a:pt x="1846364" y="512934"/>
                  </a:lnTo>
                  <a:lnTo>
                    <a:pt x="453397" y="2088816"/>
                  </a:lnTo>
                  <a:lnTo>
                    <a:pt x="0" y="2088816"/>
                  </a:lnTo>
                  <a:lnTo>
                    <a:pt x="184636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任意多边形: 形状 11"/>
            <p:cNvSpPr/>
            <p:nvPr/>
          </p:nvSpPr>
          <p:spPr>
            <a:xfrm rot="10800000">
              <a:off x="8498431" y="0"/>
              <a:ext cx="2065564" cy="914400"/>
            </a:xfrm>
            <a:custGeom>
              <a:avLst/>
              <a:gdLst>
                <a:gd name="connsiteX0" fmla="*/ 2065564 w 2065564"/>
                <a:gd name="connsiteY0" fmla="*/ 1168400 h 1168400"/>
                <a:gd name="connsiteX1" fmla="*/ 0 w 2065564"/>
                <a:gd name="connsiteY1" fmla="*/ 1168400 h 1168400"/>
                <a:gd name="connsiteX2" fmla="*/ 1032782 w 2065564"/>
                <a:gd name="connsiteY2" fmla="*/ 0 h 116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65564" h="1168400">
                  <a:moveTo>
                    <a:pt x="2065564" y="1168400"/>
                  </a:moveTo>
                  <a:lnTo>
                    <a:pt x="0" y="1168400"/>
                  </a:lnTo>
                  <a:lnTo>
                    <a:pt x="103278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4265854" y="1326472"/>
            <a:ext cx="68028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ResNet-50</a:t>
            </a:r>
            <a:r>
              <a:rPr lang="zh-CN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的天空鸟类识别算法设计与实现</a:t>
            </a:r>
          </a:p>
        </p:txBody>
      </p:sp>
      <p:cxnSp>
        <p:nvCxnSpPr>
          <p:cNvPr id="18" name="直接连接符 17"/>
          <p:cNvCxnSpPr>
            <a:cxnSpLocks/>
          </p:cNvCxnSpPr>
          <p:nvPr/>
        </p:nvCxnSpPr>
        <p:spPr>
          <a:xfrm>
            <a:off x="4270584" y="3643666"/>
            <a:ext cx="6206325" cy="106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8132046" y="5460484"/>
            <a:ext cx="2341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汇报人：曹源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指导教师：郭文明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183499" y="3755891"/>
            <a:ext cx="6380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Design and implementation of birds recognition in sky based on resnet-50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515" y="2272077"/>
            <a:ext cx="2160223" cy="216022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052869" y="2208996"/>
            <a:ext cx="100031" cy="2304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97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749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60850" y="82263"/>
            <a:ext cx="3670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模型训练</a:t>
            </a: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9" y="82263"/>
            <a:ext cx="2263849" cy="599049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5DEB38FA-8004-4202-A314-0448CD2D8E32}"/>
              </a:ext>
            </a:extLst>
          </p:cNvPr>
          <p:cNvSpPr txBox="1"/>
          <p:nvPr/>
        </p:nvSpPr>
        <p:spPr>
          <a:xfrm>
            <a:off x="2787591" y="2086232"/>
            <a:ext cx="66168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对数据集进行筛选并选用了</a:t>
            </a:r>
            <a:r>
              <a:rPr lang="en-US" altLang="zh-CN" dirty="0"/>
              <a:t>CUB200-2011</a:t>
            </a:r>
            <a:r>
              <a:rPr lang="zh-CN" altLang="en-US" dirty="0"/>
              <a:t>数据集作为数据集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对数据集中标注进行处理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加载数据集文件并划分测试集与训练集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构建</a:t>
            </a:r>
            <a:r>
              <a:rPr lang="en-US" altLang="zh-CN" dirty="0"/>
              <a:t>Pytorch</a:t>
            </a:r>
            <a:r>
              <a:rPr lang="zh-CN" altLang="en-US" dirty="0"/>
              <a:t>中可用的</a:t>
            </a:r>
            <a:r>
              <a:rPr lang="en-US" altLang="zh-CN" dirty="0" err="1"/>
              <a:t>DataLoader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选取合适的超参数、损失函数等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构建模型，并使用构建好的数据集进行训练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对模型分别进行</a:t>
            </a:r>
            <a:r>
              <a:rPr lang="en-US" altLang="zh-CN" dirty="0"/>
              <a:t>Top-1</a:t>
            </a:r>
            <a:r>
              <a:rPr lang="zh-CN" altLang="en-US" dirty="0"/>
              <a:t>和</a:t>
            </a:r>
            <a:r>
              <a:rPr lang="en-US" altLang="zh-CN" dirty="0"/>
              <a:t>Top-5</a:t>
            </a:r>
            <a:r>
              <a:rPr lang="zh-CN" altLang="en-US" dirty="0"/>
              <a:t>精度测试</a:t>
            </a:r>
          </a:p>
        </p:txBody>
      </p:sp>
    </p:spTree>
    <p:extLst>
      <p:ext uri="{BB962C8B-B14F-4D97-AF65-F5344CB8AC3E}">
        <p14:creationId xmlns:p14="http://schemas.microsoft.com/office/powerpoint/2010/main" val="3459684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749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60850" y="82263"/>
            <a:ext cx="3670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模型训练</a:t>
            </a: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9" y="82263"/>
            <a:ext cx="2263849" cy="59904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31C417E-FAE4-4AC2-A33B-97771C89C415}"/>
              </a:ext>
            </a:extLst>
          </p:cNvPr>
          <p:cNvSpPr txBox="1"/>
          <p:nvPr/>
        </p:nvSpPr>
        <p:spPr>
          <a:xfrm>
            <a:off x="2925901" y="1320800"/>
            <a:ext cx="6340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/>
              <a:t>与不含残差层的传统神经网络对比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0F10D73-1ECC-4BFC-A544-78CE3E12B2B5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007" y="2185460"/>
            <a:ext cx="4073526" cy="325247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9421249-A49D-4431-9D83-AD5E0DDC8533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135" y="2185460"/>
            <a:ext cx="4324351" cy="325246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B69665D-262D-4057-B94A-3E50DA036F46}"/>
              </a:ext>
            </a:extLst>
          </p:cNvPr>
          <p:cNvSpPr txBox="1"/>
          <p:nvPr/>
        </p:nvSpPr>
        <p:spPr>
          <a:xfrm>
            <a:off x="2762555" y="5533149"/>
            <a:ext cx="1806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训练集上的精度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69A035B-79FD-435A-929C-531AC4C370C7}"/>
              </a:ext>
            </a:extLst>
          </p:cNvPr>
          <p:cNvSpPr txBox="1"/>
          <p:nvPr/>
        </p:nvSpPr>
        <p:spPr>
          <a:xfrm>
            <a:off x="7698095" y="5533149"/>
            <a:ext cx="1806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测试集上的精度</a:t>
            </a:r>
          </a:p>
        </p:txBody>
      </p:sp>
    </p:spTree>
    <p:extLst>
      <p:ext uri="{BB962C8B-B14F-4D97-AF65-F5344CB8AC3E}">
        <p14:creationId xmlns:p14="http://schemas.microsoft.com/office/powerpoint/2010/main" val="2592446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749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60850" y="82263"/>
            <a:ext cx="3670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模型调优</a:t>
            </a: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9" y="82263"/>
            <a:ext cx="2263849" cy="59904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431BC16-10A1-40CE-B812-3157A2C7399E}"/>
              </a:ext>
            </a:extLst>
          </p:cNvPr>
          <p:cNvSpPr txBox="1"/>
          <p:nvPr/>
        </p:nvSpPr>
        <p:spPr>
          <a:xfrm>
            <a:off x="2627152" y="1136709"/>
            <a:ext cx="69376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一、迁移学习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DEB38FA-8004-4202-A314-0448CD2D8E32}"/>
              </a:ext>
            </a:extLst>
          </p:cNvPr>
          <p:cNvSpPr txBox="1"/>
          <p:nvPr/>
        </p:nvSpPr>
        <p:spPr>
          <a:xfrm>
            <a:off x="2787590" y="2224185"/>
            <a:ext cx="66168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</a:t>
            </a:r>
            <a:r>
              <a:rPr lang="zh-CN" altLang="en-US" dirty="0"/>
              <a:t>使用迁移学习中的</a:t>
            </a:r>
            <a:r>
              <a:rPr lang="en-US" altLang="zh-CN" dirty="0"/>
              <a:t>Fine-Tune</a:t>
            </a:r>
            <a:r>
              <a:rPr lang="zh-CN" altLang="en-US" dirty="0"/>
              <a:t>方法，使用在</a:t>
            </a:r>
            <a:r>
              <a:rPr lang="en-US" altLang="zh-CN" dirty="0"/>
              <a:t>ImageNet</a:t>
            </a:r>
            <a:r>
              <a:rPr lang="zh-CN" altLang="en-US" dirty="0"/>
              <a:t>数据集上预训练的模型进行参数微调，并对：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全体参数微调训练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针对最后一层微调训练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不使用迁移学习训练</a:t>
            </a:r>
            <a:endParaRPr lang="en-US" altLang="zh-CN" dirty="0"/>
          </a:p>
          <a:p>
            <a:pPr lvl="1"/>
            <a:r>
              <a:rPr lang="zh-CN" altLang="en-US" dirty="0"/>
              <a:t>三种模型进行横向对比，并选出精度最佳的模型。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45707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749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60850" y="82263"/>
            <a:ext cx="3670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模型调优</a:t>
            </a: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9" y="82263"/>
            <a:ext cx="2263849" cy="59904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431BC16-10A1-40CE-B812-3157A2C7399E}"/>
              </a:ext>
            </a:extLst>
          </p:cNvPr>
          <p:cNvSpPr txBox="1"/>
          <p:nvPr/>
        </p:nvSpPr>
        <p:spPr>
          <a:xfrm>
            <a:off x="2627152" y="1136709"/>
            <a:ext cx="69376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使用迁移学习和非迁移学习的对比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EB4B01D0-4E16-460F-B437-427B20C0AC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7412"/>
              </p:ext>
            </p:extLst>
          </p:nvPr>
        </p:nvGraphicFramePr>
        <p:xfrm>
          <a:off x="1797049" y="2603500"/>
          <a:ext cx="8597900" cy="26797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65663">
                  <a:extLst>
                    <a:ext uri="{9D8B030D-6E8A-4147-A177-3AD203B41FA5}">
                      <a16:colId xmlns:a16="http://schemas.microsoft.com/office/drawing/2014/main" val="1226342696"/>
                    </a:ext>
                  </a:extLst>
                </a:gridCol>
                <a:gridCol w="2865663">
                  <a:extLst>
                    <a:ext uri="{9D8B030D-6E8A-4147-A177-3AD203B41FA5}">
                      <a16:colId xmlns:a16="http://schemas.microsoft.com/office/drawing/2014/main" val="189899739"/>
                    </a:ext>
                  </a:extLst>
                </a:gridCol>
                <a:gridCol w="2866574">
                  <a:extLst>
                    <a:ext uri="{9D8B030D-6E8A-4147-A177-3AD203B41FA5}">
                      <a16:colId xmlns:a16="http://schemas.microsoft.com/office/drawing/2014/main" val="633215580"/>
                    </a:ext>
                  </a:extLst>
                </a:gridCol>
              </a:tblGrid>
              <a:tr h="535940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网络模型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Top-1(%)</a:t>
                      </a:r>
                      <a:endParaRPr lang="zh-CN" altLang="en-US" sz="16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Top-5(%)</a:t>
                      </a:r>
                      <a:endParaRPr lang="zh-CN" altLang="en-US" sz="16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8601529"/>
                  </a:ext>
                </a:extLst>
              </a:tr>
              <a:tr h="535940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VGG-19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68.543</a:t>
                      </a:r>
                      <a:endParaRPr lang="zh-CN" altLang="en-US" sz="16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86.984</a:t>
                      </a:r>
                      <a:endParaRPr lang="zh-CN" altLang="en-US" sz="16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353886"/>
                  </a:ext>
                </a:extLst>
              </a:tr>
              <a:tr h="535940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ResNet50</a:t>
                      </a:r>
                      <a:r>
                        <a:rPr lang="zh-CN" altLang="en-US" sz="16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重头训练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67.437</a:t>
                      </a:r>
                      <a:endParaRPr lang="zh-CN" altLang="en-US" sz="16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84.746</a:t>
                      </a:r>
                      <a:endParaRPr lang="zh-CN" altLang="en-US" sz="16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61369959"/>
                  </a:ext>
                </a:extLst>
              </a:tr>
              <a:tr h="535940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ResNet50</a:t>
                      </a:r>
                      <a:r>
                        <a:rPr lang="zh-CN" altLang="en-US" sz="16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最后一层微调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75.688</a:t>
                      </a:r>
                      <a:endParaRPr lang="zh-CN" altLang="en-US" sz="16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92.546</a:t>
                      </a:r>
                      <a:endParaRPr lang="zh-CN" altLang="en-US" sz="16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1975250"/>
                  </a:ext>
                </a:extLst>
              </a:tr>
              <a:tr h="535940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ResNet50</a:t>
                      </a:r>
                      <a:r>
                        <a:rPr lang="zh-CN" altLang="en-US" sz="16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所有层微调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78.528</a:t>
                      </a:r>
                      <a:endParaRPr lang="zh-CN" altLang="en-US" sz="16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95.462</a:t>
                      </a:r>
                      <a:endParaRPr lang="zh-CN" altLang="en-US" sz="16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2791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4514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749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60850" y="82263"/>
            <a:ext cx="3670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模型调优</a:t>
            </a: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9" y="82263"/>
            <a:ext cx="2263849" cy="59904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431BC16-10A1-40CE-B812-3157A2C7399E}"/>
              </a:ext>
            </a:extLst>
          </p:cNvPr>
          <p:cNvSpPr txBox="1"/>
          <p:nvPr/>
        </p:nvSpPr>
        <p:spPr>
          <a:xfrm>
            <a:off x="2627152" y="1136709"/>
            <a:ext cx="69376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二、数据增强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DEB38FA-8004-4202-A314-0448CD2D8E32}"/>
              </a:ext>
            </a:extLst>
          </p:cNvPr>
          <p:cNvSpPr txBox="1"/>
          <p:nvPr/>
        </p:nvSpPr>
        <p:spPr>
          <a:xfrm>
            <a:off x="2787591" y="2257741"/>
            <a:ext cx="66168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CN" altLang="en-US" dirty="0"/>
              <a:t>对数据集进行数据增强、依次使用：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缩放至（</a:t>
            </a:r>
            <a:r>
              <a:rPr lang="en-US" altLang="zh-CN" dirty="0"/>
              <a:t>256</a:t>
            </a:r>
            <a:r>
              <a:rPr lang="zh-CN" altLang="en-US" dirty="0"/>
              <a:t>，</a:t>
            </a:r>
            <a:r>
              <a:rPr lang="en-US" altLang="zh-CN" dirty="0"/>
              <a:t>256</a:t>
            </a:r>
            <a:r>
              <a:rPr lang="zh-CN" altLang="en-US" dirty="0"/>
              <a:t>）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随机旋转，旋转区间为</a:t>
            </a:r>
            <a:r>
              <a:rPr lang="en-US" altLang="zh-CN" dirty="0"/>
              <a:t>(-45°</a:t>
            </a:r>
            <a:r>
              <a:rPr lang="zh-CN" altLang="en-US" dirty="0"/>
              <a:t>，</a:t>
            </a:r>
            <a:r>
              <a:rPr lang="en-US" altLang="zh-CN" dirty="0"/>
              <a:t>45 °</a:t>
            </a:r>
            <a:r>
              <a:rPr lang="zh-CN" altLang="en-US" dirty="0"/>
              <a:t>）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将图片进行随机中心裁切至（</a:t>
            </a:r>
            <a:r>
              <a:rPr lang="en-US" altLang="zh-CN" dirty="0"/>
              <a:t>224</a:t>
            </a:r>
            <a:r>
              <a:rPr lang="zh-CN" altLang="en-US" dirty="0"/>
              <a:t>，</a:t>
            </a:r>
            <a:r>
              <a:rPr lang="en-US" altLang="zh-CN" dirty="0"/>
              <a:t>224</a:t>
            </a:r>
            <a:r>
              <a:rPr lang="zh-CN" altLang="en-US" dirty="0"/>
              <a:t>）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对图片进行概率为</a:t>
            </a:r>
            <a:r>
              <a:rPr lang="en-US" altLang="zh-CN" dirty="0"/>
              <a:t>50%</a:t>
            </a:r>
            <a:r>
              <a:rPr lang="zh-CN" altLang="en-US" dirty="0"/>
              <a:t>的随机水平翻转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对图片进行正则化处理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59893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749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60850" y="82263"/>
            <a:ext cx="3670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模型调优</a:t>
            </a: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9" y="82263"/>
            <a:ext cx="2263849" cy="59904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431BC16-10A1-40CE-B812-3157A2C7399E}"/>
              </a:ext>
            </a:extLst>
          </p:cNvPr>
          <p:cNvSpPr txBox="1"/>
          <p:nvPr/>
        </p:nvSpPr>
        <p:spPr>
          <a:xfrm>
            <a:off x="2627152" y="1136709"/>
            <a:ext cx="69376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使用数据增强和不使用的对比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C490442-EDEF-491E-9CAD-FCF6C74B63D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717" y="1898017"/>
            <a:ext cx="5816283" cy="479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463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749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60850" y="82263"/>
            <a:ext cx="3670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模型调优</a:t>
            </a: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9" y="82263"/>
            <a:ext cx="2263849" cy="59904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431BC16-10A1-40CE-B812-3157A2C7399E}"/>
              </a:ext>
            </a:extLst>
          </p:cNvPr>
          <p:cNvSpPr txBox="1"/>
          <p:nvPr/>
        </p:nvSpPr>
        <p:spPr>
          <a:xfrm>
            <a:off x="2627152" y="1136709"/>
            <a:ext cx="69376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二、数据增强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DEB38FA-8004-4202-A314-0448CD2D8E32}"/>
              </a:ext>
            </a:extLst>
          </p:cNvPr>
          <p:cNvSpPr txBox="1"/>
          <p:nvPr/>
        </p:nvSpPr>
        <p:spPr>
          <a:xfrm>
            <a:off x="2787591" y="2257741"/>
            <a:ext cx="66168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CN" altLang="en-US" dirty="0"/>
              <a:t>对数据集进行数据增强、依次使用：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缩放至（</a:t>
            </a:r>
            <a:r>
              <a:rPr lang="en-US" altLang="zh-CN" dirty="0"/>
              <a:t>256</a:t>
            </a:r>
            <a:r>
              <a:rPr lang="zh-CN" altLang="en-US" dirty="0"/>
              <a:t>，</a:t>
            </a:r>
            <a:r>
              <a:rPr lang="en-US" altLang="zh-CN" dirty="0"/>
              <a:t>256</a:t>
            </a:r>
            <a:r>
              <a:rPr lang="zh-CN" altLang="en-US" dirty="0"/>
              <a:t>）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随机旋转，旋转区间为</a:t>
            </a:r>
            <a:r>
              <a:rPr lang="en-US" altLang="zh-CN" dirty="0"/>
              <a:t>(-45°</a:t>
            </a:r>
            <a:r>
              <a:rPr lang="zh-CN" altLang="en-US" dirty="0"/>
              <a:t>，</a:t>
            </a:r>
            <a:r>
              <a:rPr lang="en-US" altLang="zh-CN" dirty="0"/>
              <a:t>45 °</a:t>
            </a:r>
            <a:r>
              <a:rPr lang="zh-CN" altLang="en-US" dirty="0"/>
              <a:t>）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将图片进行随机中心裁切至（</a:t>
            </a:r>
            <a:r>
              <a:rPr lang="en-US" altLang="zh-CN" dirty="0"/>
              <a:t>224</a:t>
            </a:r>
            <a:r>
              <a:rPr lang="zh-CN" altLang="en-US" dirty="0"/>
              <a:t>，</a:t>
            </a:r>
            <a:r>
              <a:rPr lang="en-US" altLang="zh-CN" dirty="0"/>
              <a:t>224</a:t>
            </a:r>
            <a:r>
              <a:rPr lang="zh-CN" altLang="en-US" dirty="0"/>
              <a:t>）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对图片进行概率为</a:t>
            </a:r>
            <a:r>
              <a:rPr lang="en-US" altLang="zh-CN" dirty="0"/>
              <a:t>50%</a:t>
            </a:r>
            <a:r>
              <a:rPr lang="zh-CN" altLang="en-US" dirty="0"/>
              <a:t>的随机水平翻转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对图片进行正则化处理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27618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749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60850" y="82263"/>
            <a:ext cx="3670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模型调优</a:t>
            </a: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9" y="82263"/>
            <a:ext cx="2263849" cy="59904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431BC16-10A1-40CE-B812-3157A2C7399E}"/>
              </a:ext>
            </a:extLst>
          </p:cNvPr>
          <p:cNvSpPr txBox="1"/>
          <p:nvPr/>
        </p:nvSpPr>
        <p:spPr>
          <a:xfrm>
            <a:off x="2627152" y="1211133"/>
            <a:ext cx="69376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三、超参数处理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DEB38FA-8004-4202-A314-0448CD2D8E32}"/>
              </a:ext>
            </a:extLst>
          </p:cNvPr>
          <p:cNvSpPr txBox="1"/>
          <p:nvPr/>
        </p:nvSpPr>
        <p:spPr>
          <a:xfrm>
            <a:off x="2787591" y="2257741"/>
            <a:ext cx="66168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CN" altLang="en-US" dirty="0"/>
              <a:t>分别对模型以下的超参数进行微调，并确定最佳超参数：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优化器类型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学习率大小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动量大小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38302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749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60850" y="82263"/>
            <a:ext cx="3670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效果可视化</a:t>
            </a: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9" y="82263"/>
            <a:ext cx="2263849" cy="59904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D1F345B-6AE3-419B-8DB8-248A80BBFB9A}"/>
              </a:ext>
            </a:extLst>
          </p:cNvPr>
          <p:cNvSpPr txBox="1"/>
          <p:nvPr/>
        </p:nvSpPr>
        <p:spPr>
          <a:xfrm>
            <a:off x="2311400" y="1544912"/>
            <a:ext cx="817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挑选出最优模型后，使用</a:t>
            </a:r>
            <a:r>
              <a:rPr lang="en-US" altLang="zh-CN" dirty="0"/>
              <a:t>matplotlib</a:t>
            </a:r>
            <a:r>
              <a:rPr lang="zh-CN" altLang="en-US" dirty="0"/>
              <a:t>进行模型效果的可视化，将</a:t>
            </a:r>
            <a:r>
              <a:rPr lang="en-US" altLang="zh-CN" dirty="0"/>
              <a:t>Top-5</a:t>
            </a:r>
            <a:r>
              <a:rPr lang="zh-CN" altLang="en-US" dirty="0"/>
              <a:t>概率以柱状图展示。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E18601B-0154-472A-A144-D1BBE67BA03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648585" y="2350432"/>
            <a:ext cx="7504430" cy="4038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078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749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60850" y="82263"/>
            <a:ext cx="3670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系统框架设计</a:t>
            </a: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9" y="82263"/>
            <a:ext cx="2263849" cy="599049"/>
          </a:xfrm>
          <a:prstGeom prst="rect">
            <a:avLst/>
          </a:prstGeom>
        </p:spPr>
      </p:pic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90ED9D07-05B3-4236-B7BE-F32373D8D80C}"/>
              </a:ext>
            </a:extLst>
          </p:cNvPr>
          <p:cNvSpPr/>
          <p:nvPr/>
        </p:nvSpPr>
        <p:spPr>
          <a:xfrm>
            <a:off x="534103" y="1469127"/>
            <a:ext cx="11123797" cy="114520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5895C52C-2089-4F60-A539-0EB133BD604F}"/>
              </a:ext>
            </a:extLst>
          </p:cNvPr>
          <p:cNvSpPr/>
          <p:nvPr/>
        </p:nvSpPr>
        <p:spPr>
          <a:xfrm>
            <a:off x="534106" y="2614336"/>
            <a:ext cx="11123797" cy="128531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4C8ABFA3-8E5D-4BE3-9AA8-133F739CB9B3}"/>
              </a:ext>
            </a:extLst>
          </p:cNvPr>
          <p:cNvSpPr/>
          <p:nvPr/>
        </p:nvSpPr>
        <p:spPr>
          <a:xfrm>
            <a:off x="534100" y="3909271"/>
            <a:ext cx="11123800" cy="12853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27701F1-2941-451E-A896-B7399DF32251}"/>
              </a:ext>
            </a:extLst>
          </p:cNvPr>
          <p:cNvSpPr/>
          <p:nvPr/>
        </p:nvSpPr>
        <p:spPr>
          <a:xfrm>
            <a:off x="5965888" y="1577132"/>
            <a:ext cx="3112625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数据库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468D0B2-B693-48E8-A293-BD59CC7A5F16}"/>
              </a:ext>
            </a:extLst>
          </p:cNvPr>
          <p:cNvCxnSpPr>
            <a:cxnSpLocks/>
          </p:cNvCxnSpPr>
          <p:nvPr/>
        </p:nvCxnSpPr>
        <p:spPr>
          <a:xfrm>
            <a:off x="7462876" y="2499920"/>
            <a:ext cx="0" cy="3046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DD583331-B55B-4F95-88EA-D3945EE0FC61}"/>
              </a:ext>
            </a:extLst>
          </p:cNvPr>
          <p:cNvSpPr/>
          <p:nvPr/>
        </p:nvSpPr>
        <p:spPr>
          <a:xfrm>
            <a:off x="3295573" y="4108809"/>
            <a:ext cx="1192111" cy="7819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鸟类识别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3366CC8-9404-4922-A70D-83F6A1798D6F}"/>
              </a:ext>
            </a:extLst>
          </p:cNvPr>
          <p:cNvSpPr/>
          <p:nvPr/>
        </p:nvSpPr>
        <p:spPr>
          <a:xfrm>
            <a:off x="4893870" y="4108809"/>
            <a:ext cx="1192111" cy="7819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图片保存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679374D-6E38-436A-B0BA-FA674D046A32}"/>
              </a:ext>
            </a:extLst>
          </p:cNvPr>
          <p:cNvSpPr/>
          <p:nvPr/>
        </p:nvSpPr>
        <p:spPr>
          <a:xfrm>
            <a:off x="6287344" y="4108809"/>
            <a:ext cx="1192111" cy="7819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用户管理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E646A17-AE4A-4689-B288-3BC6FC7BBF0A}"/>
              </a:ext>
            </a:extLst>
          </p:cNvPr>
          <p:cNvSpPr/>
          <p:nvPr/>
        </p:nvSpPr>
        <p:spPr>
          <a:xfrm>
            <a:off x="7586216" y="4100378"/>
            <a:ext cx="1192111" cy="7819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文章管理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6AC4D6B-6C5E-4A59-B0AE-79146DD94855}"/>
              </a:ext>
            </a:extLst>
          </p:cNvPr>
          <p:cNvSpPr/>
          <p:nvPr/>
        </p:nvSpPr>
        <p:spPr>
          <a:xfrm>
            <a:off x="8944873" y="4108809"/>
            <a:ext cx="1192111" cy="7819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评论管理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625EEE68-8A89-456A-854D-4E0833061C3D}"/>
              </a:ext>
            </a:extLst>
          </p:cNvPr>
          <p:cNvSpPr/>
          <p:nvPr/>
        </p:nvSpPr>
        <p:spPr>
          <a:xfrm>
            <a:off x="2134132" y="2806789"/>
            <a:ext cx="1708115" cy="914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Pytorch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EADAA115-C9E6-44F8-A75E-C88BB58EBF25}"/>
              </a:ext>
            </a:extLst>
          </p:cNvPr>
          <p:cNvSpPr/>
          <p:nvPr/>
        </p:nvSpPr>
        <p:spPr>
          <a:xfrm>
            <a:off x="4212185" y="2794986"/>
            <a:ext cx="1708115" cy="914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Flask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19B7980D-1B16-4A92-82E8-FDA4886249BF}"/>
              </a:ext>
            </a:extLst>
          </p:cNvPr>
          <p:cNvSpPr/>
          <p:nvPr/>
        </p:nvSpPr>
        <p:spPr>
          <a:xfrm>
            <a:off x="6601165" y="2804604"/>
            <a:ext cx="1708115" cy="914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SpringBoot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490A22C2-657C-4BB8-91CA-C6FC5C2BEDED}"/>
              </a:ext>
            </a:extLst>
          </p:cNvPr>
          <p:cNvSpPr/>
          <p:nvPr/>
        </p:nvSpPr>
        <p:spPr>
          <a:xfrm>
            <a:off x="8686872" y="2804604"/>
            <a:ext cx="1708115" cy="914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ThymeLeaf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加号 30">
            <a:extLst>
              <a:ext uri="{FF2B5EF4-FFF2-40B4-BE49-F238E27FC236}">
                <a16:creationId xmlns:a16="http://schemas.microsoft.com/office/drawing/2014/main" id="{DB91EB0E-9B1A-4937-BCD4-A2DDF01CDD63}"/>
              </a:ext>
            </a:extLst>
          </p:cNvPr>
          <p:cNvSpPr/>
          <p:nvPr/>
        </p:nvSpPr>
        <p:spPr>
          <a:xfrm>
            <a:off x="3911196" y="3170649"/>
            <a:ext cx="229620" cy="226503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加号 31">
            <a:extLst>
              <a:ext uri="{FF2B5EF4-FFF2-40B4-BE49-F238E27FC236}">
                <a16:creationId xmlns:a16="http://schemas.microsoft.com/office/drawing/2014/main" id="{2966CECB-972F-441A-9F5E-C25DACB9A40B}"/>
              </a:ext>
            </a:extLst>
          </p:cNvPr>
          <p:cNvSpPr/>
          <p:nvPr/>
        </p:nvSpPr>
        <p:spPr>
          <a:xfrm>
            <a:off x="8383265" y="3148552"/>
            <a:ext cx="229620" cy="226503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481EC9A4-BCCB-4F59-B68A-30476BD3BFB1}"/>
              </a:ext>
            </a:extLst>
          </p:cNvPr>
          <p:cNvCxnSpPr>
            <a:cxnSpLocks/>
            <a:stCxn id="9" idx="0"/>
            <a:endCxn id="28" idx="2"/>
          </p:cNvCxnSpPr>
          <p:nvPr/>
        </p:nvCxnSpPr>
        <p:spPr>
          <a:xfrm flipV="1">
            <a:off x="3891629" y="3709386"/>
            <a:ext cx="1174614" cy="3994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B97E0550-6935-4228-85B5-87B32547BF21}"/>
              </a:ext>
            </a:extLst>
          </p:cNvPr>
          <p:cNvCxnSpPr>
            <a:cxnSpLocks/>
            <a:stCxn id="22" idx="0"/>
            <a:endCxn id="29" idx="2"/>
          </p:cNvCxnSpPr>
          <p:nvPr/>
        </p:nvCxnSpPr>
        <p:spPr>
          <a:xfrm flipV="1">
            <a:off x="5489926" y="3719004"/>
            <a:ext cx="1965297" cy="3898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85A990B0-F67D-40C4-80CF-EC394B8AD556}"/>
              </a:ext>
            </a:extLst>
          </p:cNvPr>
          <p:cNvCxnSpPr>
            <a:cxnSpLocks/>
            <a:stCxn id="23" idx="0"/>
            <a:endCxn id="29" idx="2"/>
          </p:cNvCxnSpPr>
          <p:nvPr/>
        </p:nvCxnSpPr>
        <p:spPr>
          <a:xfrm flipV="1">
            <a:off x="6883400" y="3719004"/>
            <a:ext cx="571823" cy="3898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8C5A36BF-21FA-481B-9337-99D42146693D}"/>
              </a:ext>
            </a:extLst>
          </p:cNvPr>
          <p:cNvCxnSpPr>
            <a:cxnSpLocks/>
            <a:stCxn id="24" idx="0"/>
            <a:endCxn id="29" idx="2"/>
          </p:cNvCxnSpPr>
          <p:nvPr/>
        </p:nvCxnSpPr>
        <p:spPr>
          <a:xfrm flipH="1" flipV="1">
            <a:off x="7455223" y="3719004"/>
            <a:ext cx="727049" cy="381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DB72C1FF-3C43-4E22-B3D9-3DC5DEE64B17}"/>
              </a:ext>
            </a:extLst>
          </p:cNvPr>
          <p:cNvCxnSpPr>
            <a:cxnSpLocks/>
            <a:stCxn id="25" idx="0"/>
            <a:endCxn id="29" idx="2"/>
          </p:cNvCxnSpPr>
          <p:nvPr/>
        </p:nvCxnSpPr>
        <p:spPr>
          <a:xfrm flipH="1" flipV="1">
            <a:off x="7455223" y="3719004"/>
            <a:ext cx="2085706" cy="3898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5A66933B-AEEF-46B1-9805-7A3AB4460886}"/>
              </a:ext>
            </a:extLst>
          </p:cNvPr>
          <p:cNvSpPr txBox="1"/>
          <p:nvPr/>
        </p:nvSpPr>
        <p:spPr>
          <a:xfrm>
            <a:off x="813732" y="1853967"/>
            <a:ext cx="2231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持久层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8F17B5EB-612C-4E3F-B53C-57D12A2B0D99}"/>
              </a:ext>
            </a:extLst>
          </p:cNvPr>
          <p:cNvSpPr txBox="1"/>
          <p:nvPr/>
        </p:nvSpPr>
        <p:spPr>
          <a:xfrm>
            <a:off x="813732" y="3085635"/>
            <a:ext cx="2231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应用程序层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7DDB1ED5-64F2-47BF-930A-885ADA2C504B}"/>
              </a:ext>
            </a:extLst>
          </p:cNvPr>
          <p:cNvSpPr txBox="1"/>
          <p:nvPr/>
        </p:nvSpPr>
        <p:spPr>
          <a:xfrm>
            <a:off x="811376" y="4306700"/>
            <a:ext cx="2231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用户界面层</a:t>
            </a:r>
          </a:p>
        </p:txBody>
      </p: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50BDBC7E-B1DF-4B2B-87FA-7492693FA4EA}"/>
              </a:ext>
            </a:extLst>
          </p:cNvPr>
          <p:cNvCxnSpPr>
            <a:stCxn id="9" idx="0"/>
          </p:cNvCxnSpPr>
          <p:nvPr/>
        </p:nvCxnSpPr>
        <p:spPr>
          <a:xfrm flipV="1">
            <a:off x="3891629" y="3719004"/>
            <a:ext cx="3563593" cy="3898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533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84350"/>
            <a:ext cx="12192000" cy="3289300"/>
          </a:xfrm>
          <a:prstGeom prst="rect">
            <a:avLst/>
          </a:prstGeom>
          <a:ln>
            <a:noFill/>
          </a:ln>
          <a:effectLst>
            <a:outerShdw blurRad="571500" dist="50800" dir="5400000" sx="88000" sy="88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00437" y="2457450"/>
            <a:ext cx="1015663" cy="19431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2362537" y="2609789"/>
            <a:ext cx="8965096" cy="1576867"/>
            <a:chOff x="2616537" y="2478831"/>
            <a:chExt cx="8965096" cy="1576867"/>
          </a:xfrm>
        </p:grpSpPr>
        <p:sp>
          <p:nvSpPr>
            <p:cNvPr id="17" name="文本框 16"/>
            <p:cNvSpPr txBox="1"/>
            <p:nvPr/>
          </p:nvSpPr>
          <p:spPr>
            <a:xfrm>
              <a:off x="2616537" y="2478831"/>
              <a:ext cx="44825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  </a:t>
              </a:r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项目简介</a:t>
              </a: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7099085" y="2478831"/>
              <a:ext cx="44825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  </a:t>
              </a:r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相关技术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634CFB5-B1F3-4C43-8290-CFA08AB4F050}"/>
                </a:ext>
              </a:extLst>
            </p:cNvPr>
            <p:cNvSpPr txBox="1"/>
            <p:nvPr/>
          </p:nvSpPr>
          <p:spPr>
            <a:xfrm>
              <a:off x="7099085" y="3409367"/>
              <a:ext cx="44825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  </a:t>
              </a:r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总结展望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199DAB11-85F8-4D42-BA5C-1633321C90B0}"/>
                </a:ext>
              </a:extLst>
            </p:cNvPr>
            <p:cNvSpPr txBox="1"/>
            <p:nvPr/>
          </p:nvSpPr>
          <p:spPr>
            <a:xfrm>
              <a:off x="2616537" y="3409367"/>
              <a:ext cx="44825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  </a:t>
              </a:r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主要工作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7357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749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60850" y="82263"/>
            <a:ext cx="3670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服务端</a:t>
            </a: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9" y="82263"/>
            <a:ext cx="2263849" cy="59904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2BA9A6E-4ED8-4411-96D4-EBC7F77B0D6C}"/>
              </a:ext>
            </a:extLst>
          </p:cNvPr>
          <p:cNvSpPr/>
          <p:nvPr/>
        </p:nvSpPr>
        <p:spPr>
          <a:xfrm>
            <a:off x="1426129" y="1669409"/>
            <a:ext cx="3598877" cy="536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Flask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B58857C-EBBF-45AA-BEA7-9FA431E9EEFA}"/>
              </a:ext>
            </a:extLst>
          </p:cNvPr>
          <p:cNvSpPr/>
          <p:nvPr/>
        </p:nvSpPr>
        <p:spPr>
          <a:xfrm>
            <a:off x="1425372" y="2206305"/>
            <a:ext cx="3598877" cy="41357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A7E8CA4-4FE2-4D62-9A51-3284297E8916}"/>
              </a:ext>
            </a:extLst>
          </p:cNvPr>
          <p:cNvSpPr/>
          <p:nvPr/>
        </p:nvSpPr>
        <p:spPr>
          <a:xfrm>
            <a:off x="7166994" y="1669409"/>
            <a:ext cx="3598877" cy="536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Springboot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B554A8A-7F47-47F2-8A6C-789B9143823A}"/>
              </a:ext>
            </a:extLst>
          </p:cNvPr>
          <p:cNvSpPr/>
          <p:nvPr/>
        </p:nvSpPr>
        <p:spPr>
          <a:xfrm>
            <a:off x="7166237" y="2191155"/>
            <a:ext cx="3598877" cy="41357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563418C-B356-4C5D-93A2-5BFE9F018928}"/>
              </a:ext>
            </a:extLst>
          </p:cNvPr>
          <p:cNvSpPr txBox="1"/>
          <p:nvPr/>
        </p:nvSpPr>
        <p:spPr>
          <a:xfrm>
            <a:off x="1425372" y="2273417"/>
            <a:ext cx="35988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在后端使用</a:t>
            </a:r>
            <a:r>
              <a:rPr lang="en-US" altLang="zh-CN" dirty="0"/>
              <a:t>Pytorch</a:t>
            </a:r>
            <a:r>
              <a:rPr lang="zh-CN" altLang="en-US" dirty="0"/>
              <a:t>加载模型作为模型的容器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提供</a:t>
            </a:r>
            <a:r>
              <a:rPr lang="en-US" altLang="zh-CN" dirty="0" err="1"/>
              <a:t>api</a:t>
            </a:r>
            <a:r>
              <a:rPr lang="zh-CN" altLang="en-US" dirty="0"/>
              <a:t>，用户上传一个图片可以通过预训练的模型对图片进行预测，并以</a:t>
            </a:r>
            <a:r>
              <a:rPr lang="en-US" altLang="zh-CN" dirty="0"/>
              <a:t>Json</a:t>
            </a:r>
            <a:r>
              <a:rPr lang="zh-CN" altLang="en-US" dirty="0"/>
              <a:t>方式返回结果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557EAAE-5883-413E-B07D-2DCCAC2B38B0}"/>
              </a:ext>
            </a:extLst>
          </p:cNvPr>
          <p:cNvSpPr txBox="1"/>
          <p:nvPr/>
        </p:nvSpPr>
        <p:spPr>
          <a:xfrm>
            <a:off x="7166994" y="2273417"/>
            <a:ext cx="35988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使用</a:t>
            </a:r>
            <a:r>
              <a:rPr lang="en-US" altLang="zh-CN" dirty="0" err="1"/>
              <a:t>ThymeLeaf</a:t>
            </a:r>
            <a:r>
              <a:rPr lang="zh-CN" altLang="en-US" dirty="0"/>
              <a:t>进行模板的加载作为前端展示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拥有数据持久层，与数据库进行沟通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处理各种业务逻辑，如文章管理、用户管理等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编写并配置了</a:t>
            </a:r>
            <a:r>
              <a:rPr lang="en-US" altLang="zh-CN" dirty="0"/>
              <a:t>Spring Security</a:t>
            </a:r>
            <a:r>
              <a:rPr lang="zh-CN" altLang="en-US" dirty="0"/>
              <a:t>处理用户权限和用户的登录等。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29647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749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60850" y="82263"/>
            <a:ext cx="3670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9" y="82263"/>
            <a:ext cx="2263849" cy="59904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2BA9A6E-4ED8-4411-96D4-EBC7F77B0D6C}"/>
              </a:ext>
            </a:extLst>
          </p:cNvPr>
          <p:cNvSpPr/>
          <p:nvPr/>
        </p:nvSpPr>
        <p:spPr>
          <a:xfrm>
            <a:off x="1426129" y="1669409"/>
            <a:ext cx="3598877" cy="536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用户界面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B58857C-EBBF-45AA-BEA7-9FA431E9EEFA}"/>
              </a:ext>
            </a:extLst>
          </p:cNvPr>
          <p:cNvSpPr/>
          <p:nvPr/>
        </p:nvSpPr>
        <p:spPr>
          <a:xfrm>
            <a:off x="1425372" y="2206305"/>
            <a:ext cx="3598877" cy="41357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A7E8CA4-4FE2-4D62-9A51-3284297E8916}"/>
              </a:ext>
            </a:extLst>
          </p:cNvPr>
          <p:cNvSpPr/>
          <p:nvPr/>
        </p:nvSpPr>
        <p:spPr>
          <a:xfrm>
            <a:off x="7166994" y="1669409"/>
            <a:ext cx="3598877" cy="536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前端逻辑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B554A8A-7F47-47F2-8A6C-789B9143823A}"/>
              </a:ext>
            </a:extLst>
          </p:cNvPr>
          <p:cNvSpPr/>
          <p:nvPr/>
        </p:nvSpPr>
        <p:spPr>
          <a:xfrm>
            <a:off x="7166237" y="2191155"/>
            <a:ext cx="3598877" cy="41357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563418C-B356-4C5D-93A2-5BFE9F018928}"/>
              </a:ext>
            </a:extLst>
          </p:cNvPr>
          <p:cNvSpPr txBox="1"/>
          <p:nvPr/>
        </p:nvSpPr>
        <p:spPr>
          <a:xfrm>
            <a:off x="1425372" y="2273417"/>
            <a:ext cx="35988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用户界面主要采用自主设计并编写的</a:t>
            </a:r>
            <a:r>
              <a:rPr lang="en-US" altLang="zh-CN" dirty="0"/>
              <a:t>CSS+JS</a:t>
            </a:r>
            <a:r>
              <a:rPr lang="zh-CN" altLang="en-US" dirty="0"/>
              <a:t>构建，界面美观精致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使用了</a:t>
            </a:r>
            <a:r>
              <a:rPr lang="en-US" altLang="zh-CN" dirty="0"/>
              <a:t>html5</a:t>
            </a:r>
            <a:r>
              <a:rPr lang="zh-CN" altLang="en-US" dirty="0"/>
              <a:t>特性中的</a:t>
            </a:r>
            <a:r>
              <a:rPr lang="en-US" altLang="zh-CN" dirty="0"/>
              <a:t>canvas</a:t>
            </a:r>
            <a:r>
              <a:rPr lang="zh-CN" altLang="en-US" dirty="0"/>
              <a:t>作为首页背景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使用</a:t>
            </a:r>
            <a:r>
              <a:rPr lang="en-US" altLang="zh-CN" dirty="0" err="1"/>
              <a:t>BootStrap</a:t>
            </a:r>
            <a:r>
              <a:rPr lang="zh-CN" altLang="en-US" dirty="0"/>
              <a:t>和</a:t>
            </a:r>
            <a:r>
              <a:rPr lang="en-US" altLang="zh-CN" dirty="0" err="1"/>
              <a:t>HighCharts</a:t>
            </a:r>
            <a:r>
              <a:rPr lang="zh-CN" altLang="en-US" dirty="0"/>
              <a:t>等对界面进行补充，主要包括但不限于按钮样式、标签样式等。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557EAAE-5883-413E-B07D-2DCCAC2B38B0}"/>
              </a:ext>
            </a:extLst>
          </p:cNvPr>
          <p:cNvSpPr txBox="1"/>
          <p:nvPr/>
        </p:nvSpPr>
        <p:spPr>
          <a:xfrm>
            <a:off x="7166994" y="2273417"/>
            <a:ext cx="3598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主要使用</a:t>
            </a:r>
            <a:r>
              <a:rPr lang="en-US" altLang="zh-CN" dirty="0" err="1"/>
              <a:t>Jquery</a:t>
            </a:r>
            <a:r>
              <a:rPr lang="zh-CN" altLang="en-US" dirty="0"/>
              <a:t>完成前端逻辑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使用</a:t>
            </a:r>
            <a:r>
              <a:rPr lang="en-US" altLang="zh-CN" dirty="0"/>
              <a:t>Ajax</a:t>
            </a:r>
            <a:r>
              <a:rPr lang="zh-CN" altLang="en-US" dirty="0"/>
              <a:t>异步与后台进行交流，并完成动画等的添加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使用</a:t>
            </a:r>
            <a:r>
              <a:rPr lang="en-US" altLang="zh-CN" dirty="0"/>
              <a:t>Infinite Scroll</a:t>
            </a:r>
            <a:r>
              <a:rPr lang="zh-CN" altLang="en-US" dirty="0"/>
              <a:t>做瀑布流处理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6874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749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60850" y="82263"/>
            <a:ext cx="3670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效果展示</a:t>
            </a: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9" y="82263"/>
            <a:ext cx="2263849" cy="59904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C706E5E-D5E5-4ED6-8C37-3ED67689CC4E}"/>
              </a:ext>
            </a:extLst>
          </p:cNvPr>
          <p:cNvSpPr txBox="1"/>
          <p:nvPr/>
        </p:nvSpPr>
        <p:spPr>
          <a:xfrm>
            <a:off x="3080158" y="831563"/>
            <a:ext cx="6031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主要功能演示</a:t>
            </a:r>
          </a:p>
        </p:txBody>
      </p:sp>
    </p:spTree>
    <p:extLst>
      <p:ext uri="{BB962C8B-B14F-4D97-AF65-F5344CB8AC3E}">
        <p14:creationId xmlns:p14="http://schemas.microsoft.com/office/powerpoint/2010/main" val="3356117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3204115" y="3848269"/>
            <a:ext cx="57837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总结展望</a:t>
            </a:r>
          </a:p>
        </p:txBody>
      </p:sp>
      <p:sp>
        <p:nvSpPr>
          <p:cNvPr id="2" name="矩形 1"/>
          <p:cNvSpPr/>
          <p:nvPr/>
        </p:nvSpPr>
        <p:spPr>
          <a:xfrm>
            <a:off x="3771902" y="1583182"/>
            <a:ext cx="4648200" cy="1854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044951" y="1848562"/>
            <a:ext cx="41021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04</a:t>
            </a:r>
            <a:endParaRPr lang="zh-CN" altLang="en-US" sz="8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379128" y="4866947"/>
            <a:ext cx="5433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Conclusion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0" y="5193860"/>
            <a:ext cx="1943100" cy="1664140"/>
            <a:chOff x="0" y="3725502"/>
            <a:chExt cx="3657600" cy="3132498"/>
          </a:xfrm>
        </p:grpSpPr>
        <p:sp>
          <p:nvSpPr>
            <p:cNvPr id="24" name="直角三角形 23"/>
            <p:cNvSpPr/>
            <p:nvPr/>
          </p:nvSpPr>
          <p:spPr>
            <a:xfrm>
              <a:off x="0" y="4432300"/>
              <a:ext cx="2832320" cy="24257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任意多边形: 形状 24"/>
            <p:cNvSpPr/>
            <p:nvPr/>
          </p:nvSpPr>
          <p:spPr>
            <a:xfrm>
              <a:off x="0" y="3725502"/>
              <a:ext cx="3657600" cy="3132498"/>
            </a:xfrm>
            <a:custGeom>
              <a:avLst/>
              <a:gdLst>
                <a:gd name="connsiteX0" fmla="*/ 0 w 4102100"/>
                <a:gd name="connsiteY0" fmla="*/ 0 h 3513184"/>
                <a:gd name="connsiteX1" fmla="*/ 4102100 w 4102100"/>
                <a:gd name="connsiteY1" fmla="*/ 3513184 h 3513184"/>
                <a:gd name="connsiteX2" fmla="*/ 3441700 w 4102100"/>
                <a:gd name="connsiteY2" fmla="*/ 3513184 h 3513184"/>
                <a:gd name="connsiteX3" fmla="*/ 0 w 4102100"/>
                <a:gd name="connsiteY3" fmla="*/ 565590 h 3513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2100" h="3513184">
                  <a:moveTo>
                    <a:pt x="0" y="0"/>
                  </a:moveTo>
                  <a:lnTo>
                    <a:pt x="4102100" y="3513184"/>
                  </a:lnTo>
                  <a:lnTo>
                    <a:pt x="3441700" y="3513184"/>
                  </a:lnTo>
                  <a:lnTo>
                    <a:pt x="0" y="56559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 rot="10800000">
            <a:off x="10248900" y="0"/>
            <a:ext cx="1943100" cy="1664140"/>
            <a:chOff x="0" y="3725502"/>
            <a:chExt cx="3657600" cy="3132498"/>
          </a:xfrm>
        </p:grpSpPr>
        <p:sp>
          <p:nvSpPr>
            <p:cNvPr id="27" name="直角三角形 26"/>
            <p:cNvSpPr/>
            <p:nvPr/>
          </p:nvSpPr>
          <p:spPr>
            <a:xfrm>
              <a:off x="0" y="4432300"/>
              <a:ext cx="2832320" cy="24257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任意多边形: 形状 27"/>
            <p:cNvSpPr/>
            <p:nvPr/>
          </p:nvSpPr>
          <p:spPr>
            <a:xfrm>
              <a:off x="0" y="3725502"/>
              <a:ext cx="3657600" cy="3132498"/>
            </a:xfrm>
            <a:custGeom>
              <a:avLst/>
              <a:gdLst>
                <a:gd name="connsiteX0" fmla="*/ 0 w 4102100"/>
                <a:gd name="connsiteY0" fmla="*/ 0 h 3513184"/>
                <a:gd name="connsiteX1" fmla="*/ 4102100 w 4102100"/>
                <a:gd name="connsiteY1" fmla="*/ 3513184 h 3513184"/>
                <a:gd name="connsiteX2" fmla="*/ 3441700 w 4102100"/>
                <a:gd name="connsiteY2" fmla="*/ 3513184 h 3513184"/>
                <a:gd name="connsiteX3" fmla="*/ 0 w 4102100"/>
                <a:gd name="connsiteY3" fmla="*/ 565590 h 3513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2100" h="3513184">
                  <a:moveTo>
                    <a:pt x="0" y="0"/>
                  </a:moveTo>
                  <a:lnTo>
                    <a:pt x="4102100" y="3513184"/>
                  </a:lnTo>
                  <a:lnTo>
                    <a:pt x="3441700" y="3513184"/>
                  </a:lnTo>
                  <a:lnTo>
                    <a:pt x="0" y="56559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561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749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60850" y="82263"/>
            <a:ext cx="3670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总结展望</a:t>
            </a: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9" y="82263"/>
            <a:ext cx="2263849" cy="59904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293ABD4-8153-45B7-A3D2-5A880B86DFB9}"/>
              </a:ext>
            </a:extLst>
          </p:cNvPr>
          <p:cNvSpPr txBox="1"/>
          <p:nvPr/>
        </p:nvSpPr>
        <p:spPr>
          <a:xfrm>
            <a:off x="1244513" y="1280561"/>
            <a:ext cx="1022559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sz="3200" dirty="0"/>
              <a:t>总结</a:t>
            </a:r>
            <a:endParaRPr lang="en-US" altLang="zh-CN" sz="3200" dirty="0"/>
          </a:p>
          <a:p>
            <a:r>
              <a:rPr lang="en-US" altLang="zh-CN" sz="3200" dirty="0"/>
              <a:t>	</a:t>
            </a:r>
          </a:p>
          <a:p>
            <a:r>
              <a:rPr lang="en-US" altLang="zh-CN" sz="3200" dirty="0"/>
              <a:t>	</a:t>
            </a:r>
            <a:r>
              <a:rPr lang="zh-CN" altLang="en-US" sz="2000" dirty="0"/>
              <a:t>本文设计了一个高精度、高效率、低成本、低上手难度的鸟类识别系统</a:t>
            </a:r>
            <a:endParaRPr lang="en-US" altLang="zh-CN" sz="2000" dirty="0"/>
          </a:p>
          <a:p>
            <a:pPr marL="1371600" lvl="2" indent="-457200">
              <a:buFont typeface="+mj-lt"/>
              <a:buAutoNum type="arabicPeriod"/>
            </a:pPr>
            <a:r>
              <a:rPr lang="zh-CN" altLang="en-US" sz="2000" dirty="0"/>
              <a:t>通过数据增强、迁移学习等方式训练出了一个高精度的鸟类识别模型</a:t>
            </a:r>
            <a:endParaRPr lang="en-US" altLang="zh-CN" sz="2000" dirty="0"/>
          </a:p>
          <a:p>
            <a:pPr marL="1371600" lvl="2" indent="-457200">
              <a:buFont typeface="+mj-lt"/>
              <a:buAutoNum type="arabicPeriod"/>
            </a:pPr>
            <a:r>
              <a:rPr lang="zh-CN" altLang="en-US" sz="2000" dirty="0"/>
              <a:t>设计实现了一个稳定、完备的后端，分析用户需求进行业务逻辑和实体的设计</a:t>
            </a:r>
            <a:endParaRPr lang="en-US" altLang="zh-CN" sz="2000" dirty="0"/>
          </a:p>
          <a:p>
            <a:pPr marL="1371600" lvl="2" indent="-457200">
              <a:buFont typeface="+mj-lt"/>
              <a:buAutoNum type="arabicPeriod"/>
            </a:pPr>
            <a:r>
              <a:rPr lang="zh-CN" altLang="en-US" sz="2000" dirty="0"/>
              <a:t>设计实现了一个简洁美观的用户界面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996048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749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60850" y="82263"/>
            <a:ext cx="3670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总结展望</a:t>
            </a: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9" y="82263"/>
            <a:ext cx="2263849" cy="59904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293ABD4-8153-45B7-A3D2-5A880B86DFB9}"/>
              </a:ext>
            </a:extLst>
          </p:cNvPr>
          <p:cNvSpPr txBox="1"/>
          <p:nvPr/>
        </p:nvSpPr>
        <p:spPr>
          <a:xfrm>
            <a:off x="1244513" y="1280561"/>
            <a:ext cx="102255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sz="3200" dirty="0"/>
              <a:t>展望</a:t>
            </a:r>
            <a:endParaRPr lang="en-US" altLang="zh-CN" sz="3200" dirty="0"/>
          </a:p>
          <a:p>
            <a:r>
              <a:rPr lang="en-US" altLang="zh-CN" sz="3200" dirty="0"/>
              <a:t>	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zh-CN" altLang="en-US" sz="2000" dirty="0"/>
              <a:t>日后可以增加数据集的数量和种类以最大程度上地改进模型</a:t>
            </a:r>
            <a:endParaRPr lang="en-US" altLang="zh-CN" sz="2000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zh-CN" sz="2000" dirty="0"/>
              <a:t>ResNet-50</a:t>
            </a:r>
            <a:r>
              <a:rPr lang="zh-CN" altLang="en-US" sz="2000" dirty="0"/>
              <a:t>相对于全卷积神经网络或其他复合网络等新型网络有提升空间</a:t>
            </a:r>
            <a:endParaRPr lang="en-US" altLang="zh-CN" sz="2000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zh-CN" altLang="en-US" sz="2000" dirty="0"/>
              <a:t>对用户界面和后台逻辑的优化</a:t>
            </a:r>
            <a:endParaRPr lang="en-US" altLang="zh-CN" sz="2000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640293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0" y="3725502"/>
            <a:ext cx="3657600" cy="3132498"/>
            <a:chOff x="0" y="3725502"/>
            <a:chExt cx="3657600" cy="3132498"/>
          </a:xfrm>
        </p:grpSpPr>
        <p:sp>
          <p:nvSpPr>
            <p:cNvPr id="4" name="直角三角形 3"/>
            <p:cNvSpPr/>
            <p:nvPr/>
          </p:nvSpPr>
          <p:spPr>
            <a:xfrm>
              <a:off x="0" y="4432300"/>
              <a:ext cx="2832320" cy="24257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任意多边形: 形状 6"/>
            <p:cNvSpPr/>
            <p:nvPr/>
          </p:nvSpPr>
          <p:spPr>
            <a:xfrm>
              <a:off x="0" y="3725502"/>
              <a:ext cx="3657600" cy="3132498"/>
            </a:xfrm>
            <a:custGeom>
              <a:avLst/>
              <a:gdLst>
                <a:gd name="connsiteX0" fmla="*/ 0 w 4102100"/>
                <a:gd name="connsiteY0" fmla="*/ 0 h 3513184"/>
                <a:gd name="connsiteX1" fmla="*/ 4102100 w 4102100"/>
                <a:gd name="connsiteY1" fmla="*/ 3513184 h 3513184"/>
                <a:gd name="connsiteX2" fmla="*/ 3441700 w 4102100"/>
                <a:gd name="connsiteY2" fmla="*/ 3513184 h 3513184"/>
                <a:gd name="connsiteX3" fmla="*/ 0 w 4102100"/>
                <a:gd name="connsiteY3" fmla="*/ 565590 h 3513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2100" h="3513184">
                  <a:moveTo>
                    <a:pt x="0" y="0"/>
                  </a:moveTo>
                  <a:lnTo>
                    <a:pt x="4102100" y="3513184"/>
                  </a:lnTo>
                  <a:lnTo>
                    <a:pt x="3441700" y="3513184"/>
                  </a:lnTo>
                  <a:lnTo>
                    <a:pt x="0" y="56559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926147" y="0"/>
            <a:ext cx="3210129" cy="1420238"/>
            <a:chOff x="7926147" y="0"/>
            <a:chExt cx="3210129" cy="1420238"/>
          </a:xfrm>
        </p:grpSpPr>
        <p:sp>
          <p:nvSpPr>
            <p:cNvPr id="13" name="任意多边形: 形状 12"/>
            <p:cNvSpPr/>
            <p:nvPr/>
          </p:nvSpPr>
          <p:spPr>
            <a:xfrm rot="10800000">
              <a:off x="7926147" y="0"/>
              <a:ext cx="3210129" cy="1420238"/>
            </a:xfrm>
            <a:custGeom>
              <a:avLst/>
              <a:gdLst>
                <a:gd name="connsiteX0" fmla="*/ 3692727 w 3692727"/>
                <a:gd name="connsiteY0" fmla="*/ 2088816 h 2088816"/>
                <a:gd name="connsiteX1" fmla="*/ 3239331 w 3692727"/>
                <a:gd name="connsiteY1" fmla="*/ 2088816 h 2088816"/>
                <a:gd name="connsiteX2" fmla="*/ 1846364 w 3692727"/>
                <a:gd name="connsiteY2" fmla="*/ 512934 h 2088816"/>
                <a:gd name="connsiteX3" fmla="*/ 453397 w 3692727"/>
                <a:gd name="connsiteY3" fmla="*/ 2088816 h 2088816"/>
                <a:gd name="connsiteX4" fmla="*/ 0 w 3692727"/>
                <a:gd name="connsiteY4" fmla="*/ 2088816 h 2088816"/>
                <a:gd name="connsiteX5" fmla="*/ 1846363 w 3692727"/>
                <a:gd name="connsiteY5" fmla="*/ 0 h 2088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92727" h="2088816">
                  <a:moveTo>
                    <a:pt x="3692727" y="2088816"/>
                  </a:moveTo>
                  <a:lnTo>
                    <a:pt x="3239331" y="2088816"/>
                  </a:lnTo>
                  <a:lnTo>
                    <a:pt x="1846364" y="512934"/>
                  </a:lnTo>
                  <a:lnTo>
                    <a:pt x="453397" y="2088816"/>
                  </a:lnTo>
                  <a:lnTo>
                    <a:pt x="0" y="2088816"/>
                  </a:lnTo>
                  <a:lnTo>
                    <a:pt x="184636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任意多边形: 形状 11"/>
            <p:cNvSpPr/>
            <p:nvPr/>
          </p:nvSpPr>
          <p:spPr>
            <a:xfrm rot="10800000">
              <a:off x="8498431" y="0"/>
              <a:ext cx="2065564" cy="914400"/>
            </a:xfrm>
            <a:custGeom>
              <a:avLst/>
              <a:gdLst>
                <a:gd name="connsiteX0" fmla="*/ 2065564 w 2065564"/>
                <a:gd name="connsiteY0" fmla="*/ 1168400 h 1168400"/>
                <a:gd name="connsiteX1" fmla="*/ 0 w 2065564"/>
                <a:gd name="connsiteY1" fmla="*/ 1168400 h 1168400"/>
                <a:gd name="connsiteX2" fmla="*/ 1032782 w 2065564"/>
                <a:gd name="connsiteY2" fmla="*/ 0 h 116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65564" h="1168400">
                  <a:moveTo>
                    <a:pt x="2065564" y="1168400"/>
                  </a:moveTo>
                  <a:lnTo>
                    <a:pt x="0" y="1168400"/>
                  </a:lnTo>
                  <a:lnTo>
                    <a:pt x="103278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4679482" y="2150789"/>
            <a:ext cx="57940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谢谢老师</a:t>
            </a:r>
          </a:p>
        </p:txBody>
      </p:sp>
      <p:cxnSp>
        <p:nvCxnSpPr>
          <p:cNvPr id="18" name="直接连接符 17"/>
          <p:cNvCxnSpPr>
            <a:cxnSpLocks/>
          </p:cNvCxnSpPr>
          <p:nvPr/>
        </p:nvCxnSpPr>
        <p:spPr>
          <a:xfrm>
            <a:off x="4904221" y="3351118"/>
            <a:ext cx="53445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8132046" y="4684788"/>
            <a:ext cx="2341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汇报人：曹源</a:t>
            </a:r>
          </a:p>
        </p:txBody>
      </p:sp>
    </p:spTree>
    <p:extLst>
      <p:ext uri="{BB962C8B-B14F-4D97-AF65-F5344CB8AC3E}">
        <p14:creationId xmlns:p14="http://schemas.microsoft.com/office/powerpoint/2010/main" val="2128957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3204115" y="3848269"/>
            <a:ext cx="57837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</a:p>
        </p:txBody>
      </p:sp>
      <p:sp>
        <p:nvSpPr>
          <p:cNvPr id="2" name="矩形 1"/>
          <p:cNvSpPr/>
          <p:nvPr/>
        </p:nvSpPr>
        <p:spPr>
          <a:xfrm>
            <a:off x="3771902" y="1583182"/>
            <a:ext cx="4648200" cy="1854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044951" y="1848562"/>
            <a:ext cx="41021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01</a:t>
            </a:r>
            <a:endParaRPr lang="zh-CN" altLang="en-US" sz="8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379128" y="4866947"/>
            <a:ext cx="5433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Brief Introduction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0" y="5193860"/>
            <a:ext cx="1943100" cy="1664140"/>
            <a:chOff x="0" y="3725502"/>
            <a:chExt cx="3657600" cy="3132498"/>
          </a:xfrm>
        </p:grpSpPr>
        <p:sp>
          <p:nvSpPr>
            <p:cNvPr id="24" name="直角三角形 23"/>
            <p:cNvSpPr/>
            <p:nvPr/>
          </p:nvSpPr>
          <p:spPr>
            <a:xfrm>
              <a:off x="0" y="4432300"/>
              <a:ext cx="2832320" cy="24257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任意多边形: 形状 24"/>
            <p:cNvSpPr/>
            <p:nvPr/>
          </p:nvSpPr>
          <p:spPr>
            <a:xfrm>
              <a:off x="0" y="3725502"/>
              <a:ext cx="3657600" cy="3132498"/>
            </a:xfrm>
            <a:custGeom>
              <a:avLst/>
              <a:gdLst>
                <a:gd name="connsiteX0" fmla="*/ 0 w 4102100"/>
                <a:gd name="connsiteY0" fmla="*/ 0 h 3513184"/>
                <a:gd name="connsiteX1" fmla="*/ 4102100 w 4102100"/>
                <a:gd name="connsiteY1" fmla="*/ 3513184 h 3513184"/>
                <a:gd name="connsiteX2" fmla="*/ 3441700 w 4102100"/>
                <a:gd name="connsiteY2" fmla="*/ 3513184 h 3513184"/>
                <a:gd name="connsiteX3" fmla="*/ 0 w 4102100"/>
                <a:gd name="connsiteY3" fmla="*/ 565590 h 3513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2100" h="3513184">
                  <a:moveTo>
                    <a:pt x="0" y="0"/>
                  </a:moveTo>
                  <a:lnTo>
                    <a:pt x="4102100" y="3513184"/>
                  </a:lnTo>
                  <a:lnTo>
                    <a:pt x="3441700" y="3513184"/>
                  </a:lnTo>
                  <a:lnTo>
                    <a:pt x="0" y="56559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 rot="10800000">
            <a:off x="10248900" y="0"/>
            <a:ext cx="1943100" cy="1664140"/>
            <a:chOff x="0" y="3725502"/>
            <a:chExt cx="3657600" cy="3132498"/>
          </a:xfrm>
        </p:grpSpPr>
        <p:sp>
          <p:nvSpPr>
            <p:cNvPr id="27" name="直角三角形 26"/>
            <p:cNvSpPr/>
            <p:nvPr/>
          </p:nvSpPr>
          <p:spPr>
            <a:xfrm>
              <a:off x="0" y="4432300"/>
              <a:ext cx="2832320" cy="24257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任意多边形: 形状 27"/>
            <p:cNvSpPr/>
            <p:nvPr/>
          </p:nvSpPr>
          <p:spPr>
            <a:xfrm>
              <a:off x="0" y="3725502"/>
              <a:ext cx="3657600" cy="3132498"/>
            </a:xfrm>
            <a:custGeom>
              <a:avLst/>
              <a:gdLst>
                <a:gd name="connsiteX0" fmla="*/ 0 w 4102100"/>
                <a:gd name="connsiteY0" fmla="*/ 0 h 3513184"/>
                <a:gd name="connsiteX1" fmla="*/ 4102100 w 4102100"/>
                <a:gd name="connsiteY1" fmla="*/ 3513184 h 3513184"/>
                <a:gd name="connsiteX2" fmla="*/ 3441700 w 4102100"/>
                <a:gd name="connsiteY2" fmla="*/ 3513184 h 3513184"/>
                <a:gd name="connsiteX3" fmla="*/ 0 w 4102100"/>
                <a:gd name="connsiteY3" fmla="*/ 565590 h 3513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2100" h="3513184">
                  <a:moveTo>
                    <a:pt x="0" y="0"/>
                  </a:moveTo>
                  <a:lnTo>
                    <a:pt x="4102100" y="3513184"/>
                  </a:lnTo>
                  <a:lnTo>
                    <a:pt x="3441700" y="3513184"/>
                  </a:lnTo>
                  <a:lnTo>
                    <a:pt x="0" y="56559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888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749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60850" y="82263"/>
            <a:ext cx="3670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选题的背景和意义</a:t>
            </a: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9" y="82263"/>
            <a:ext cx="2263849" cy="59904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D402CCA-6A4D-44ED-A785-99B692173A2A}"/>
              </a:ext>
            </a:extLst>
          </p:cNvPr>
          <p:cNvSpPr txBox="1"/>
          <p:nvPr/>
        </p:nvSpPr>
        <p:spPr>
          <a:xfrm>
            <a:off x="876300" y="1663700"/>
            <a:ext cx="49403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世纪以来，环境保护的问题日益严峻，其中鸟类在我国动物种类中有较高的比例，对生态稳定和自然平衡起着重要的作用，而传统方法的鸟类识别方式人力耗费大，效率低，不适合大批量地统计。而随着深度学习的逐渐发展，通过深度学习中的图像识别进行全自动、高效率、低成本的鸟类识别日益成为主流。本项目就采用了呗广泛应用的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ResNet-50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模型，运用多种方法生准确率，实现了天空背景的鸟类的自动识别。并利用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Web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等相关技术搭建了天空鸟类识别系统。识别效率好，速度快，成本低，有一定的使用推广价值。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BC1BAEB-06F0-4C2A-860D-59D9D5D992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351" y="1854200"/>
            <a:ext cx="5537351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826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749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60850" y="82263"/>
            <a:ext cx="3670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主要任务</a:t>
            </a: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9" y="82263"/>
            <a:ext cx="2263849" cy="599049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A3F9280A-4CD2-46C3-B7CA-717DF40DD95A}"/>
              </a:ext>
            </a:extLst>
          </p:cNvPr>
          <p:cNvGrpSpPr/>
          <p:nvPr/>
        </p:nvGrpSpPr>
        <p:grpSpPr>
          <a:xfrm>
            <a:off x="1330960" y="1535380"/>
            <a:ext cx="9530080" cy="4267203"/>
            <a:chOff x="1652538" y="1713180"/>
            <a:chExt cx="9530080" cy="4267203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7945EA7-0366-4EE6-AEC1-91511695FCFD}"/>
                </a:ext>
              </a:extLst>
            </p:cNvPr>
            <p:cNvSpPr txBox="1"/>
            <p:nvPr/>
          </p:nvSpPr>
          <p:spPr>
            <a:xfrm>
              <a:off x="1652538" y="1713180"/>
              <a:ext cx="1117600" cy="1323439"/>
            </a:xfrm>
            <a:prstGeom prst="rect">
              <a:avLst/>
            </a:prstGeom>
            <a:noFill/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HK" altLang="en-US" sz="8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95C20AF-CE8F-474D-B91E-711B7FEB94B1}"/>
                </a:ext>
              </a:extLst>
            </p:cNvPr>
            <p:cNvSpPr txBox="1"/>
            <p:nvPr/>
          </p:nvSpPr>
          <p:spPr>
            <a:xfrm>
              <a:off x="1692176" y="4656944"/>
              <a:ext cx="1117600" cy="1323439"/>
            </a:xfrm>
            <a:prstGeom prst="rect">
              <a:avLst/>
            </a:prstGeom>
            <a:noFill/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HK" altLang="en-US" sz="8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53DE23F-54DE-4AE3-BFB2-5B7C726C77B9}"/>
                </a:ext>
              </a:extLst>
            </p:cNvPr>
            <p:cNvSpPr txBox="1"/>
            <p:nvPr/>
          </p:nvSpPr>
          <p:spPr>
            <a:xfrm>
              <a:off x="1692176" y="3185062"/>
              <a:ext cx="1117600" cy="1323439"/>
            </a:xfrm>
            <a:prstGeom prst="rect">
              <a:avLst/>
            </a:prstGeom>
            <a:noFill/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HK" altLang="en-US" sz="8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4B38EE33-BAC6-4D02-82E6-8A81E64E3DA3}"/>
                </a:ext>
              </a:extLst>
            </p:cNvPr>
            <p:cNvSpPr txBox="1"/>
            <p:nvPr/>
          </p:nvSpPr>
          <p:spPr>
            <a:xfrm>
              <a:off x="2770138" y="2137864"/>
              <a:ext cx="84124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实验设计，数据集选取和预处理，深度学习框架搭建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A6781326-6A2D-4510-AA11-53D56381D3DC}"/>
                </a:ext>
              </a:extLst>
            </p:cNvPr>
            <p:cNvSpPr txBox="1"/>
            <p:nvPr/>
          </p:nvSpPr>
          <p:spPr>
            <a:xfrm>
              <a:off x="2770138" y="3612847"/>
              <a:ext cx="84124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对模型进行训练并使用各种方式提升准确率</a:t>
              </a:r>
              <a:endParaRPr lang="en-US" altLang="zh-CN" sz="2400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03C966CF-82D2-4C7D-8B06-A63808A7B08D}"/>
                </a:ext>
              </a:extLst>
            </p:cNvPr>
            <p:cNvSpPr txBox="1"/>
            <p:nvPr/>
          </p:nvSpPr>
          <p:spPr>
            <a:xfrm>
              <a:off x="2770138" y="5087830"/>
              <a:ext cx="84124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使用模型进行天空鸟类识别系统的构建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6925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3204115" y="3848269"/>
            <a:ext cx="57837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相关技术</a:t>
            </a:r>
          </a:p>
        </p:txBody>
      </p:sp>
      <p:sp>
        <p:nvSpPr>
          <p:cNvPr id="2" name="矩形 1"/>
          <p:cNvSpPr/>
          <p:nvPr/>
        </p:nvSpPr>
        <p:spPr>
          <a:xfrm>
            <a:off x="3771902" y="1583182"/>
            <a:ext cx="4648200" cy="1854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044951" y="1848562"/>
            <a:ext cx="41021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02</a:t>
            </a:r>
            <a:endParaRPr lang="zh-CN" altLang="en-US" sz="8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461678" y="4863932"/>
            <a:ext cx="5268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Related technologies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0" y="5193860"/>
            <a:ext cx="1943100" cy="1664140"/>
            <a:chOff x="0" y="3725502"/>
            <a:chExt cx="3657600" cy="3132498"/>
          </a:xfrm>
        </p:grpSpPr>
        <p:sp>
          <p:nvSpPr>
            <p:cNvPr id="24" name="直角三角形 23"/>
            <p:cNvSpPr/>
            <p:nvPr/>
          </p:nvSpPr>
          <p:spPr>
            <a:xfrm>
              <a:off x="0" y="4432300"/>
              <a:ext cx="2832320" cy="24257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任意多边形: 形状 24"/>
            <p:cNvSpPr/>
            <p:nvPr/>
          </p:nvSpPr>
          <p:spPr>
            <a:xfrm>
              <a:off x="0" y="3725502"/>
              <a:ext cx="3657600" cy="3132498"/>
            </a:xfrm>
            <a:custGeom>
              <a:avLst/>
              <a:gdLst>
                <a:gd name="connsiteX0" fmla="*/ 0 w 4102100"/>
                <a:gd name="connsiteY0" fmla="*/ 0 h 3513184"/>
                <a:gd name="connsiteX1" fmla="*/ 4102100 w 4102100"/>
                <a:gd name="connsiteY1" fmla="*/ 3513184 h 3513184"/>
                <a:gd name="connsiteX2" fmla="*/ 3441700 w 4102100"/>
                <a:gd name="connsiteY2" fmla="*/ 3513184 h 3513184"/>
                <a:gd name="connsiteX3" fmla="*/ 0 w 4102100"/>
                <a:gd name="connsiteY3" fmla="*/ 565590 h 3513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2100" h="3513184">
                  <a:moveTo>
                    <a:pt x="0" y="0"/>
                  </a:moveTo>
                  <a:lnTo>
                    <a:pt x="4102100" y="3513184"/>
                  </a:lnTo>
                  <a:lnTo>
                    <a:pt x="3441700" y="3513184"/>
                  </a:lnTo>
                  <a:lnTo>
                    <a:pt x="0" y="56559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 rot="10800000">
            <a:off x="10248900" y="0"/>
            <a:ext cx="1943100" cy="1664140"/>
            <a:chOff x="0" y="3725502"/>
            <a:chExt cx="3657600" cy="3132498"/>
          </a:xfrm>
        </p:grpSpPr>
        <p:sp>
          <p:nvSpPr>
            <p:cNvPr id="27" name="直角三角形 26"/>
            <p:cNvSpPr/>
            <p:nvPr/>
          </p:nvSpPr>
          <p:spPr>
            <a:xfrm>
              <a:off x="0" y="4432300"/>
              <a:ext cx="2832320" cy="24257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任意多边形: 形状 27"/>
            <p:cNvSpPr/>
            <p:nvPr/>
          </p:nvSpPr>
          <p:spPr>
            <a:xfrm>
              <a:off x="0" y="3725502"/>
              <a:ext cx="3657600" cy="3132498"/>
            </a:xfrm>
            <a:custGeom>
              <a:avLst/>
              <a:gdLst>
                <a:gd name="connsiteX0" fmla="*/ 0 w 4102100"/>
                <a:gd name="connsiteY0" fmla="*/ 0 h 3513184"/>
                <a:gd name="connsiteX1" fmla="*/ 4102100 w 4102100"/>
                <a:gd name="connsiteY1" fmla="*/ 3513184 h 3513184"/>
                <a:gd name="connsiteX2" fmla="*/ 3441700 w 4102100"/>
                <a:gd name="connsiteY2" fmla="*/ 3513184 h 3513184"/>
                <a:gd name="connsiteX3" fmla="*/ 0 w 4102100"/>
                <a:gd name="connsiteY3" fmla="*/ 565590 h 3513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2100" h="3513184">
                  <a:moveTo>
                    <a:pt x="0" y="0"/>
                  </a:moveTo>
                  <a:lnTo>
                    <a:pt x="4102100" y="3513184"/>
                  </a:lnTo>
                  <a:lnTo>
                    <a:pt x="3441700" y="3513184"/>
                  </a:lnTo>
                  <a:lnTo>
                    <a:pt x="0" y="56559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327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749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60850" y="82263"/>
            <a:ext cx="3670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相关技术与工具</a:t>
            </a: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9" y="82263"/>
            <a:ext cx="2263849" cy="59904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6B101CA-6FA6-440E-A500-0D922F251070}"/>
              </a:ext>
            </a:extLst>
          </p:cNvPr>
          <p:cNvSpPr txBox="1"/>
          <p:nvPr/>
        </p:nvSpPr>
        <p:spPr>
          <a:xfrm>
            <a:off x="2200275" y="1244600"/>
            <a:ext cx="79724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算法编程：</a:t>
            </a:r>
            <a:endParaRPr lang="en-US" altLang="zh-CN" sz="2000" dirty="0"/>
          </a:p>
          <a:p>
            <a:r>
              <a:rPr lang="en-US" altLang="zh-CN" sz="2000" dirty="0"/>
              <a:t>	</a:t>
            </a:r>
            <a:r>
              <a:rPr lang="zh-CN" altLang="en-US" sz="2000" dirty="0"/>
              <a:t>工具及编辑器：</a:t>
            </a:r>
            <a:r>
              <a:rPr lang="en-US" altLang="zh-CN" sz="2000" dirty="0"/>
              <a:t>Visual Studio Code</a:t>
            </a:r>
          </a:p>
          <a:p>
            <a:r>
              <a:rPr lang="en-US" altLang="zh-CN" sz="2000" dirty="0"/>
              <a:t>	</a:t>
            </a:r>
            <a:r>
              <a:rPr lang="zh-CN" altLang="en-US" sz="2000" dirty="0"/>
              <a:t>编程语言与框架：</a:t>
            </a:r>
            <a:r>
              <a:rPr lang="en-US" altLang="zh-CN" sz="2000" dirty="0"/>
              <a:t>Python, Pytorch, </a:t>
            </a:r>
            <a:r>
              <a:rPr lang="en-US" altLang="zh-CN" sz="2000" dirty="0" err="1"/>
              <a:t>Numpy</a:t>
            </a:r>
            <a:r>
              <a:rPr lang="en-US" altLang="zh-CN" sz="2000" dirty="0"/>
              <a:t>, Matplotlib</a:t>
            </a:r>
          </a:p>
          <a:p>
            <a:r>
              <a:rPr lang="en-US" altLang="zh-CN" sz="2000" dirty="0"/>
              <a:t>	</a:t>
            </a:r>
            <a:endParaRPr lang="zh-CN" altLang="en-US" sz="20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B9E80D0-5177-4742-9A70-057EA9D1DAEC}"/>
              </a:ext>
            </a:extLst>
          </p:cNvPr>
          <p:cNvSpPr txBox="1"/>
          <p:nvPr/>
        </p:nvSpPr>
        <p:spPr>
          <a:xfrm>
            <a:off x="2200274" y="4597737"/>
            <a:ext cx="79724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前端编程：</a:t>
            </a:r>
            <a:endParaRPr lang="en-US" altLang="zh-CN" sz="2000" dirty="0"/>
          </a:p>
          <a:p>
            <a:r>
              <a:rPr lang="en-US" altLang="zh-CN" sz="2000" dirty="0"/>
              <a:t>	</a:t>
            </a:r>
            <a:r>
              <a:rPr lang="zh-CN" altLang="en-US" sz="2000" dirty="0"/>
              <a:t>工具及编辑器：</a:t>
            </a:r>
            <a:r>
              <a:rPr lang="en-US" altLang="zh-CN" sz="2000" dirty="0"/>
              <a:t>Visual Studio Code</a:t>
            </a:r>
          </a:p>
          <a:p>
            <a:r>
              <a:rPr lang="en-US" altLang="zh-CN" sz="2000" dirty="0"/>
              <a:t>	</a:t>
            </a:r>
            <a:r>
              <a:rPr lang="zh-CN" altLang="en-US" sz="2000" dirty="0"/>
              <a:t>编程语言与框架：</a:t>
            </a:r>
            <a:r>
              <a:rPr lang="en-US" altLang="zh-CN" sz="2000" dirty="0" err="1"/>
              <a:t>Jquery</a:t>
            </a:r>
            <a:r>
              <a:rPr lang="en-US" altLang="zh-CN" sz="2000" dirty="0"/>
              <a:t>, Vue, Bootstrap, </a:t>
            </a:r>
            <a:r>
              <a:rPr lang="en-US" altLang="zh-CN" sz="2000" dirty="0" err="1"/>
              <a:t>HighCharts</a:t>
            </a:r>
            <a:endParaRPr lang="zh-CN" altLang="en-US" sz="20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71D1589-A3C4-470E-A52A-11D6EED25EE7}"/>
              </a:ext>
            </a:extLst>
          </p:cNvPr>
          <p:cNvSpPr txBox="1"/>
          <p:nvPr/>
        </p:nvSpPr>
        <p:spPr>
          <a:xfrm>
            <a:off x="2200274" y="2743200"/>
            <a:ext cx="82899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后端编程：</a:t>
            </a:r>
            <a:endParaRPr lang="en-US" altLang="zh-CN" sz="2000" dirty="0"/>
          </a:p>
          <a:p>
            <a:r>
              <a:rPr lang="en-US" altLang="zh-CN" sz="2000" dirty="0"/>
              <a:t>	</a:t>
            </a:r>
            <a:r>
              <a:rPr lang="zh-CN" altLang="en-US" sz="2000" dirty="0"/>
              <a:t>工具及编辑器：</a:t>
            </a:r>
            <a:r>
              <a:rPr lang="en-US" altLang="zh-CN" sz="2000" dirty="0"/>
              <a:t>IntelliJ</a:t>
            </a:r>
            <a:r>
              <a:rPr lang="zh-CN" altLang="en-US" sz="2000" dirty="0"/>
              <a:t>，</a:t>
            </a:r>
            <a:r>
              <a:rPr lang="en-US" altLang="zh-CN" sz="2000" dirty="0"/>
              <a:t>Visual Studio Code</a:t>
            </a:r>
          </a:p>
          <a:p>
            <a:r>
              <a:rPr lang="en-US" altLang="zh-CN" sz="2000" dirty="0"/>
              <a:t>	</a:t>
            </a:r>
            <a:r>
              <a:rPr lang="zh-CN" altLang="en-US" sz="2000" dirty="0"/>
              <a:t>编程语言与框架：</a:t>
            </a:r>
            <a:r>
              <a:rPr lang="en-US" altLang="zh-CN" sz="2000" dirty="0"/>
              <a:t>Java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Springboot</a:t>
            </a:r>
            <a:r>
              <a:rPr lang="zh-CN" altLang="en-US" sz="2000" dirty="0"/>
              <a:t>，</a:t>
            </a:r>
            <a:r>
              <a:rPr lang="en-US" altLang="zh-CN" sz="2000" dirty="0"/>
              <a:t>Spring Data JPA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Mysql</a:t>
            </a:r>
            <a:endParaRPr lang="en-US" altLang="zh-CN" sz="2000" dirty="0"/>
          </a:p>
          <a:p>
            <a:r>
              <a:rPr lang="en-US" altLang="zh-CN" sz="2000" dirty="0"/>
              <a:t>			Python</a:t>
            </a:r>
            <a:r>
              <a:rPr lang="zh-CN" altLang="en-US" sz="2000" dirty="0"/>
              <a:t>，</a:t>
            </a:r>
            <a:r>
              <a:rPr lang="en-US" altLang="zh-CN" sz="2000" dirty="0"/>
              <a:t>Flask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35701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2491057" y="3848269"/>
            <a:ext cx="72098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主要工作</a:t>
            </a:r>
          </a:p>
        </p:txBody>
      </p:sp>
      <p:sp>
        <p:nvSpPr>
          <p:cNvPr id="2" name="矩形 1"/>
          <p:cNvSpPr/>
          <p:nvPr/>
        </p:nvSpPr>
        <p:spPr>
          <a:xfrm>
            <a:off x="3771902" y="1583182"/>
            <a:ext cx="4648200" cy="1854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044951" y="1848562"/>
            <a:ext cx="41021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03</a:t>
            </a:r>
            <a:endParaRPr lang="zh-CN" altLang="en-US" sz="8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423578" y="4863932"/>
            <a:ext cx="5344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Work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0" y="5193860"/>
            <a:ext cx="1943100" cy="1664140"/>
            <a:chOff x="0" y="3725502"/>
            <a:chExt cx="3657600" cy="3132498"/>
          </a:xfrm>
        </p:grpSpPr>
        <p:sp>
          <p:nvSpPr>
            <p:cNvPr id="24" name="直角三角形 23"/>
            <p:cNvSpPr/>
            <p:nvPr/>
          </p:nvSpPr>
          <p:spPr>
            <a:xfrm>
              <a:off x="0" y="4432300"/>
              <a:ext cx="2832320" cy="24257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任意多边形: 形状 24"/>
            <p:cNvSpPr/>
            <p:nvPr/>
          </p:nvSpPr>
          <p:spPr>
            <a:xfrm>
              <a:off x="0" y="3725502"/>
              <a:ext cx="3657600" cy="3132498"/>
            </a:xfrm>
            <a:custGeom>
              <a:avLst/>
              <a:gdLst>
                <a:gd name="connsiteX0" fmla="*/ 0 w 4102100"/>
                <a:gd name="connsiteY0" fmla="*/ 0 h 3513184"/>
                <a:gd name="connsiteX1" fmla="*/ 4102100 w 4102100"/>
                <a:gd name="connsiteY1" fmla="*/ 3513184 h 3513184"/>
                <a:gd name="connsiteX2" fmla="*/ 3441700 w 4102100"/>
                <a:gd name="connsiteY2" fmla="*/ 3513184 h 3513184"/>
                <a:gd name="connsiteX3" fmla="*/ 0 w 4102100"/>
                <a:gd name="connsiteY3" fmla="*/ 565590 h 3513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2100" h="3513184">
                  <a:moveTo>
                    <a:pt x="0" y="0"/>
                  </a:moveTo>
                  <a:lnTo>
                    <a:pt x="4102100" y="3513184"/>
                  </a:lnTo>
                  <a:lnTo>
                    <a:pt x="3441700" y="3513184"/>
                  </a:lnTo>
                  <a:lnTo>
                    <a:pt x="0" y="56559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 rot="10800000">
            <a:off x="10248900" y="0"/>
            <a:ext cx="1943100" cy="1664140"/>
            <a:chOff x="0" y="3725502"/>
            <a:chExt cx="3657600" cy="3132498"/>
          </a:xfrm>
        </p:grpSpPr>
        <p:sp>
          <p:nvSpPr>
            <p:cNvPr id="27" name="直角三角形 26"/>
            <p:cNvSpPr/>
            <p:nvPr/>
          </p:nvSpPr>
          <p:spPr>
            <a:xfrm>
              <a:off x="0" y="4432300"/>
              <a:ext cx="2832320" cy="24257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任意多边形: 形状 27"/>
            <p:cNvSpPr/>
            <p:nvPr/>
          </p:nvSpPr>
          <p:spPr>
            <a:xfrm>
              <a:off x="0" y="3725502"/>
              <a:ext cx="3657600" cy="3132498"/>
            </a:xfrm>
            <a:custGeom>
              <a:avLst/>
              <a:gdLst>
                <a:gd name="connsiteX0" fmla="*/ 0 w 4102100"/>
                <a:gd name="connsiteY0" fmla="*/ 0 h 3513184"/>
                <a:gd name="connsiteX1" fmla="*/ 4102100 w 4102100"/>
                <a:gd name="connsiteY1" fmla="*/ 3513184 h 3513184"/>
                <a:gd name="connsiteX2" fmla="*/ 3441700 w 4102100"/>
                <a:gd name="connsiteY2" fmla="*/ 3513184 h 3513184"/>
                <a:gd name="connsiteX3" fmla="*/ 0 w 4102100"/>
                <a:gd name="connsiteY3" fmla="*/ 565590 h 3513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2100" h="3513184">
                  <a:moveTo>
                    <a:pt x="0" y="0"/>
                  </a:moveTo>
                  <a:lnTo>
                    <a:pt x="4102100" y="3513184"/>
                  </a:lnTo>
                  <a:lnTo>
                    <a:pt x="3441700" y="3513184"/>
                  </a:lnTo>
                  <a:lnTo>
                    <a:pt x="0" y="56559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390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749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60850" y="82263"/>
            <a:ext cx="3670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主要问题</a:t>
            </a: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9" y="82263"/>
            <a:ext cx="2263849" cy="599049"/>
          </a:xfrm>
          <a:prstGeom prst="rect">
            <a:avLst/>
          </a:prstGeom>
        </p:spPr>
      </p:pic>
      <p:grpSp>
        <p:nvGrpSpPr>
          <p:cNvPr id="28" name="千图PPT彼岸天：ID 8661124库_组合 75">
            <a:extLst>
              <a:ext uri="{FF2B5EF4-FFF2-40B4-BE49-F238E27FC236}">
                <a16:creationId xmlns:a16="http://schemas.microsoft.com/office/drawing/2014/main" id="{8649722B-FD0D-402B-9E4C-51B408D50B09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6224685" y="5260416"/>
            <a:ext cx="1850696" cy="1657414"/>
            <a:chOff x="3847543" y="1520789"/>
            <a:chExt cx="1736775" cy="1074484"/>
          </a:xfrm>
        </p:grpSpPr>
        <p:sp>
          <p:nvSpPr>
            <p:cNvPr id="29" name="千图PPT彼岸天：ID 8661124库_文本框 8">
              <a:extLst>
                <a:ext uri="{FF2B5EF4-FFF2-40B4-BE49-F238E27FC236}">
                  <a16:creationId xmlns:a16="http://schemas.microsoft.com/office/drawing/2014/main" id="{F79B054F-2632-423E-A3E0-3E1CF42E71E8}"/>
                </a:ext>
              </a:extLst>
            </p:cNvPr>
            <p:cNvSpPr txBox="1"/>
            <p:nvPr>
              <p:custDataLst>
                <p:tags r:id="rId42"/>
              </p:custDataLst>
            </p:nvPr>
          </p:nvSpPr>
          <p:spPr>
            <a:xfrm>
              <a:off x="3935004" y="1520789"/>
              <a:ext cx="1561852" cy="269881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b="1" dirty="0">
                  <a:cs typeface="+mn-ea"/>
                  <a:sym typeface="+mn-lt"/>
                </a:rPr>
                <a:t>用户界面设计</a:t>
              </a:r>
              <a:endParaRPr lang="en-US" sz="1600" b="1" dirty="0">
                <a:cs typeface="+mn-ea"/>
                <a:sym typeface="+mn-lt"/>
              </a:endParaRPr>
            </a:p>
          </p:txBody>
        </p:sp>
        <p:sp>
          <p:nvSpPr>
            <p:cNvPr id="30" name="千图PPT彼岸天：ID 8661124库_矩形 9">
              <a:extLst>
                <a:ext uri="{FF2B5EF4-FFF2-40B4-BE49-F238E27FC236}">
                  <a16:creationId xmlns:a16="http://schemas.microsoft.com/office/drawing/2014/main" id="{1ACBF0A7-2E58-492E-88A8-81E218FE5F35}"/>
                </a:ext>
              </a:extLst>
            </p:cNvPr>
            <p:cNvSpPr/>
            <p:nvPr>
              <p:custDataLst>
                <p:tags r:id="rId43"/>
              </p:custDataLst>
            </p:nvPr>
          </p:nvSpPr>
          <p:spPr>
            <a:xfrm>
              <a:off x="3847543" y="1845605"/>
              <a:ext cx="1736775" cy="749668"/>
            </a:xfrm>
            <a:prstGeom prst="rect">
              <a:avLst/>
            </a:prstGeom>
          </p:spPr>
          <p:txBody>
            <a:bodyPr wrap="square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1050" dirty="0">
                  <a:cs typeface="+mn-ea"/>
                  <a:sym typeface="+mn-lt"/>
                </a:rPr>
                <a:t>如何设计简洁、易用、可靠的模型</a:t>
              </a:r>
              <a:endParaRPr lang="en-US" altLang="zh-CN" sz="1050" dirty="0">
                <a:cs typeface="+mn-ea"/>
                <a:sym typeface="+mn-lt"/>
              </a:endParaRPr>
            </a:p>
          </p:txBody>
        </p:sp>
      </p:grpSp>
      <p:grpSp>
        <p:nvGrpSpPr>
          <p:cNvPr id="31" name="千图PPT彼岸天：ID 8661124库_组合 76">
            <a:extLst>
              <a:ext uri="{FF2B5EF4-FFF2-40B4-BE49-F238E27FC236}">
                <a16:creationId xmlns:a16="http://schemas.microsoft.com/office/drawing/2014/main" id="{D1FB4977-C0CD-4E43-80D8-A6CA1B6B0EE1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613434" y="1653310"/>
            <a:ext cx="1736775" cy="1074484"/>
            <a:chOff x="6600181" y="1520789"/>
            <a:chExt cx="1736775" cy="1074484"/>
          </a:xfrm>
        </p:grpSpPr>
        <p:sp>
          <p:nvSpPr>
            <p:cNvPr id="32" name="千图PPT彼岸天：ID 8661124库_文本框 10">
              <a:extLst>
                <a:ext uri="{FF2B5EF4-FFF2-40B4-BE49-F238E27FC236}">
                  <a16:creationId xmlns:a16="http://schemas.microsoft.com/office/drawing/2014/main" id="{F2889A3E-CAC7-4697-A43A-1423527346AF}"/>
                </a:ext>
              </a:extLst>
            </p:cNvPr>
            <p:cNvSpPr txBox="1"/>
            <p:nvPr>
              <p:custDataLst>
                <p:tags r:id="rId40"/>
              </p:custDataLst>
            </p:nvPr>
          </p:nvSpPr>
          <p:spPr>
            <a:xfrm>
              <a:off x="6687642" y="1520789"/>
              <a:ext cx="1561852" cy="269881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b="1" dirty="0">
                  <a:cs typeface="+mn-ea"/>
                  <a:sym typeface="+mn-lt"/>
                </a:rPr>
                <a:t>系统</a:t>
              </a:r>
              <a:endParaRPr lang="en-US" sz="1600" b="1" dirty="0">
                <a:cs typeface="+mn-ea"/>
                <a:sym typeface="+mn-lt"/>
              </a:endParaRPr>
            </a:p>
          </p:txBody>
        </p:sp>
        <p:sp>
          <p:nvSpPr>
            <p:cNvPr id="33" name="千图PPT彼岸天：ID 8661124库_矩形 11">
              <a:extLst>
                <a:ext uri="{FF2B5EF4-FFF2-40B4-BE49-F238E27FC236}">
                  <a16:creationId xmlns:a16="http://schemas.microsoft.com/office/drawing/2014/main" id="{98BE5A4D-DAAE-416B-B2B0-1999620474FB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>
            <a:xfrm>
              <a:off x="6600181" y="1845605"/>
              <a:ext cx="1736775" cy="749668"/>
            </a:xfrm>
            <a:prstGeom prst="rect">
              <a:avLst/>
            </a:prstGeom>
          </p:spPr>
          <p:txBody>
            <a:bodyPr wrap="square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1000" dirty="0">
                  <a:cs typeface="+mn-ea"/>
                  <a:sym typeface="+mn-lt"/>
                </a:rPr>
                <a:t>构建一个完备、易用的鸟类识别系统</a:t>
              </a:r>
              <a:endParaRPr lang="id-ID" sz="1000" dirty="0">
                <a:cs typeface="+mn-ea"/>
                <a:sym typeface="+mn-lt"/>
              </a:endParaRPr>
            </a:p>
          </p:txBody>
        </p:sp>
      </p:grpSp>
      <p:grpSp>
        <p:nvGrpSpPr>
          <p:cNvPr id="37" name="千图PPT彼岸天：ID 8661124库_组合 79">
            <a:extLst>
              <a:ext uri="{FF2B5EF4-FFF2-40B4-BE49-F238E27FC236}">
                <a16:creationId xmlns:a16="http://schemas.microsoft.com/office/drawing/2014/main" id="{538DEC0D-F405-40B8-B8DC-2B4A3A4E38D6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2472277" y="1925869"/>
            <a:ext cx="7312570" cy="3785804"/>
            <a:chOff x="2459024" y="1793348"/>
            <a:chExt cx="7312570" cy="3785804"/>
          </a:xfrm>
        </p:grpSpPr>
        <p:grpSp>
          <p:nvGrpSpPr>
            <p:cNvPr id="38" name="PA_库_组合 94">
              <a:extLst>
                <a:ext uri="{FF2B5EF4-FFF2-40B4-BE49-F238E27FC236}">
                  <a16:creationId xmlns:a16="http://schemas.microsoft.com/office/drawing/2014/main" id="{172B2308-3F13-4FBF-A9F9-99BC2E8145D9}"/>
                </a:ext>
              </a:extLst>
            </p:cNvPr>
            <p:cNvGrpSpPr/>
            <p:nvPr>
              <p:custDataLst>
                <p:tags r:id="rId16"/>
              </p:custDataLst>
            </p:nvPr>
          </p:nvGrpSpPr>
          <p:grpSpPr>
            <a:xfrm>
              <a:off x="2646265" y="1793348"/>
              <a:ext cx="6879740" cy="3453790"/>
              <a:chOff x="2563813" y="2184400"/>
              <a:chExt cx="7061201" cy="3544888"/>
            </a:xfrm>
            <a:solidFill>
              <a:schemeClr val="tx1"/>
            </a:solidFill>
          </p:grpSpPr>
          <p:grpSp>
            <p:nvGrpSpPr>
              <p:cNvPr id="80" name="Group 93">
                <a:extLst>
                  <a:ext uri="{FF2B5EF4-FFF2-40B4-BE49-F238E27FC236}">
                    <a16:creationId xmlns:a16="http://schemas.microsoft.com/office/drawing/2014/main" id="{901C1CBE-3E37-4EA7-9EBD-AF6A390384E9}"/>
                  </a:ext>
                </a:extLst>
              </p:cNvPr>
              <p:cNvGrpSpPr/>
              <p:nvPr/>
            </p:nvGrpSpPr>
            <p:grpSpPr>
              <a:xfrm>
                <a:off x="2563813" y="2184400"/>
                <a:ext cx="7061201" cy="3544888"/>
                <a:chOff x="2563813" y="2184400"/>
                <a:chExt cx="7061201" cy="3544888"/>
              </a:xfrm>
              <a:grpFill/>
            </p:grpSpPr>
            <p:grpSp>
              <p:nvGrpSpPr>
                <p:cNvPr id="82" name="Group 91">
                  <a:extLst>
                    <a:ext uri="{FF2B5EF4-FFF2-40B4-BE49-F238E27FC236}">
                      <a16:creationId xmlns:a16="http://schemas.microsoft.com/office/drawing/2014/main" id="{85EDF21E-8576-48AA-AECC-0694E6A89EDD}"/>
                    </a:ext>
                  </a:extLst>
                </p:cNvPr>
                <p:cNvGrpSpPr/>
                <p:nvPr/>
              </p:nvGrpSpPr>
              <p:grpSpPr>
                <a:xfrm>
                  <a:off x="3336926" y="2963863"/>
                  <a:ext cx="5502275" cy="1960562"/>
                  <a:chOff x="3336926" y="2963863"/>
                  <a:chExt cx="5502275" cy="1960562"/>
                </a:xfrm>
                <a:grpFill/>
              </p:grpSpPr>
              <p:sp>
                <p:nvSpPr>
                  <p:cNvPr id="89" name="Rectangle 5">
                    <a:extLst>
                      <a:ext uri="{FF2B5EF4-FFF2-40B4-BE49-F238E27FC236}">
                        <a16:creationId xmlns:a16="http://schemas.microsoft.com/office/drawing/2014/main" id="{20235060-E8A3-48F2-87A3-0D42AA7061A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89476" y="3919538"/>
                    <a:ext cx="2790825" cy="76200"/>
                  </a:xfrm>
                  <a:prstGeom prst="rect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zh-CN"/>
                    </a:defPPr>
                    <a:lvl1pPr marL="0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189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377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566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754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5943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131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320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509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90" name="Freeform 6">
                    <a:extLst>
                      <a:ext uri="{FF2B5EF4-FFF2-40B4-BE49-F238E27FC236}">
                        <a16:creationId xmlns:a16="http://schemas.microsoft.com/office/drawing/2014/main" id="{69332A99-B694-40F4-B3F2-9B8471444A0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336926" y="4229100"/>
                    <a:ext cx="703263" cy="695325"/>
                  </a:xfrm>
                  <a:custGeom>
                    <a:avLst/>
                    <a:gdLst>
                      <a:gd name="T0" fmla="*/ 443 w 443"/>
                      <a:gd name="T1" fmla="*/ 33 h 438"/>
                      <a:gd name="T2" fmla="*/ 34 w 443"/>
                      <a:gd name="T3" fmla="*/ 438 h 438"/>
                      <a:gd name="T4" fmla="*/ 0 w 443"/>
                      <a:gd name="T5" fmla="*/ 405 h 438"/>
                      <a:gd name="T6" fmla="*/ 410 w 443"/>
                      <a:gd name="T7" fmla="*/ 0 h 438"/>
                      <a:gd name="T8" fmla="*/ 443 w 443"/>
                      <a:gd name="T9" fmla="*/ 33 h 4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42" h="438">
                        <a:moveTo>
                          <a:pt x="443" y="33"/>
                        </a:moveTo>
                        <a:lnTo>
                          <a:pt x="34" y="438"/>
                        </a:lnTo>
                        <a:lnTo>
                          <a:pt x="0" y="405"/>
                        </a:lnTo>
                        <a:lnTo>
                          <a:pt x="410" y="0"/>
                        </a:lnTo>
                        <a:lnTo>
                          <a:pt x="443" y="33"/>
                        </a:lnTo>
                        <a:close/>
                      </a:path>
                    </a:pathLst>
                  </a:cu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zh-CN"/>
                    </a:defPPr>
                    <a:lvl1pPr marL="0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189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377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566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754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5943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131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320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509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91" name="Freeform 7">
                    <a:extLst>
                      <a:ext uri="{FF2B5EF4-FFF2-40B4-BE49-F238E27FC236}">
                        <a16:creationId xmlns:a16="http://schemas.microsoft.com/office/drawing/2014/main" id="{4BB8C170-6A5E-48C1-A074-6729F4BDD0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348038" y="2967038"/>
                    <a:ext cx="692150" cy="723900"/>
                  </a:xfrm>
                  <a:custGeom>
                    <a:avLst/>
                    <a:gdLst>
                      <a:gd name="T0" fmla="*/ 400 w 436"/>
                      <a:gd name="T1" fmla="*/ 456 h 456"/>
                      <a:gd name="T2" fmla="*/ 0 w 436"/>
                      <a:gd name="T3" fmla="*/ 34 h 456"/>
                      <a:gd name="T4" fmla="*/ 34 w 436"/>
                      <a:gd name="T5" fmla="*/ 0 h 456"/>
                      <a:gd name="T6" fmla="*/ 436 w 436"/>
                      <a:gd name="T7" fmla="*/ 422 h 456"/>
                      <a:gd name="T8" fmla="*/ 400 w 436"/>
                      <a:gd name="T9" fmla="*/ 456 h 4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36" h="456">
                        <a:moveTo>
                          <a:pt x="400" y="456"/>
                        </a:moveTo>
                        <a:lnTo>
                          <a:pt x="0" y="34"/>
                        </a:lnTo>
                        <a:lnTo>
                          <a:pt x="34" y="0"/>
                        </a:lnTo>
                        <a:lnTo>
                          <a:pt x="436" y="422"/>
                        </a:lnTo>
                        <a:lnTo>
                          <a:pt x="400" y="456"/>
                        </a:lnTo>
                        <a:close/>
                      </a:path>
                    </a:pathLst>
                  </a:cu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zh-CN"/>
                    </a:defPPr>
                    <a:lvl1pPr marL="0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189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377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566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754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5943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131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320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509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92" name="Freeform 8">
                    <a:extLst>
                      <a:ext uri="{FF2B5EF4-FFF2-40B4-BE49-F238E27FC236}">
                        <a16:creationId xmlns:a16="http://schemas.microsoft.com/office/drawing/2014/main" id="{4D10757A-685A-463D-8B9A-EB9159E54A7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32763" y="4224338"/>
                    <a:ext cx="706438" cy="696913"/>
                  </a:xfrm>
                  <a:custGeom>
                    <a:avLst/>
                    <a:gdLst>
                      <a:gd name="T0" fmla="*/ 0 w 445"/>
                      <a:gd name="T1" fmla="*/ 33 h 439"/>
                      <a:gd name="T2" fmla="*/ 410 w 445"/>
                      <a:gd name="T3" fmla="*/ 439 h 439"/>
                      <a:gd name="T4" fmla="*/ 445 w 445"/>
                      <a:gd name="T5" fmla="*/ 406 h 439"/>
                      <a:gd name="T6" fmla="*/ 34 w 445"/>
                      <a:gd name="T7" fmla="*/ 0 h 439"/>
                      <a:gd name="T8" fmla="*/ 0 w 445"/>
                      <a:gd name="T9" fmla="*/ 33 h 4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45" h="439">
                        <a:moveTo>
                          <a:pt x="0" y="33"/>
                        </a:moveTo>
                        <a:lnTo>
                          <a:pt x="410" y="439"/>
                        </a:lnTo>
                        <a:lnTo>
                          <a:pt x="445" y="406"/>
                        </a:lnTo>
                        <a:lnTo>
                          <a:pt x="34" y="0"/>
                        </a:lnTo>
                        <a:lnTo>
                          <a:pt x="0" y="33"/>
                        </a:lnTo>
                        <a:close/>
                      </a:path>
                    </a:pathLst>
                  </a:cu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zh-CN"/>
                    </a:defPPr>
                    <a:lvl1pPr marL="0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189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377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566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754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5943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131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320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509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93" name="Freeform 9">
                    <a:extLst>
                      <a:ext uri="{FF2B5EF4-FFF2-40B4-BE49-F238E27FC236}">
                        <a16:creationId xmlns:a16="http://schemas.microsoft.com/office/drawing/2014/main" id="{699871E2-B94C-47A2-964B-4FC5777B252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32763" y="2963863"/>
                    <a:ext cx="692150" cy="722313"/>
                  </a:xfrm>
                  <a:custGeom>
                    <a:avLst/>
                    <a:gdLst>
                      <a:gd name="T0" fmla="*/ 36 w 436"/>
                      <a:gd name="T1" fmla="*/ 455 h 455"/>
                      <a:gd name="T2" fmla="*/ 436 w 436"/>
                      <a:gd name="T3" fmla="*/ 33 h 455"/>
                      <a:gd name="T4" fmla="*/ 403 w 436"/>
                      <a:gd name="T5" fmla="*/ 0 h 455"/>
                      <a:gd name="T6" fmla="*/ 0 w 436"/>
                      <a:gd name="T7" fmla="*/ 422 h 455"/>
                      <a:gd name="T8" fmla="*/ 36 w 436"/>
                      <a:gd name="T9" fmla="*/ 455 h 4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36" h="455">
                        <a:moveTo>
                          <a:pt x="36" y="455"/>
                        </a:moveTo>
                        <a:lnTo>
                          <a:pt x="436" y="33"/>
                        </a:lnTo>
                        <a:lnTo>
                          <a:pt x="403" y="0"/>
                        </a:lnTo>
                        <a:lnTo>
                          <a:pt x="0" y="422"/>
                        </a:lnTo>
                        <a:lnTo>
                          <a:pt x="36" y="455"/>
                        </a:lnTo>
                        <a:close/>
                      </a:path>
                    </a:pathLst>
                  </a:cu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zh-CN"/>
                    </a:defPPr>
                    <a:lvl1pPr marL="0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189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377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566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754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5943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131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320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509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cs typeface="+mn-ea"/>
                      <a:sym typeface="+mn-lt"/>
                    </a:endParaRPr>
                  </a:p>
                </p:txBody>
              </p:sp>
            </p:grpSp>
            <p:sp>
              <p:nvSpPr>
                <p:cNvPr id="83" name="Oval 10">
                  <a:extLst>
                    <a:ext uri="{FF2B5EF4-FFF2-40B4-BE49-F238E27FC236}">
                      <a16:creationId xmlns:a16="http://schemas.microsoft.com/office/drawing/2014/main" id="{688639F9-6E12-4B93-8A3A-4B918B956C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63813" y="2184400"/>
                  <a:ext cx="1028700" cy="103505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4" name="Oval 13">
                  <a:extLst>
                    <a:ext uri="{FF2B5EF4-FFF2-40B4-BE49-F238E27FC236}">
                      <a16:creationId xmlns:a16="http://schemas.microsoft.com/office/drawing/2014/main" id="{CAF6306C-74AA-455C-B0BD-0F9D8874D7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63813" y="4695825"/>
                  <a:ext cx="1028700" cy="1033463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5" name="Oval 16">
                  <a:extLst>
                    <a:ext uri="{FF2B5EF4-FFF2-40B4-BE49-F238E27FC236}">
                      <a16:creationId xmlns:a16="http://schemas.microsoft.com/office/drawing/2014/main" id="{D3299B19-3FBF-4ACC-9E72-45B6C289CD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95713" y="3441700"/>
                  <a:ext cx="1028700" cy="1031875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6" name="Oval 19">
                  <a:extLst>
                    <a:ext uri="{FF2B5EF4-FFF2-40B4-BE49-F238E27FC236}">
                      <a16:creationId xmlns:a16="http://schemas.microsoft.com/office/drawing/2014/main" id="{1F03D204-863E-466B-B1A0-6F811564FC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40601" y="3441700"/>
                  <a:ext cx="1028700" cy="1031875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7" name="Oval 22">
                  <a:extLst>
                    <a:ext uri="{FF2B5EF4-FFF2-40B4-BE49-F238E27FC236}">
                      <a16:creationId xmlns:a16="http://schemas.microsoft.com/office/drawing/2014/main" id="{89645498-7839-4213-B5DF-34B6CF6953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591551" y="2184400"/>
                  <a:ext cx="1033463" cy="103505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8" name="Oval 25">
                  <a:extLst>
                    <a:ext uri="{FF2B5EF4-FFF2-40B4-BE49-F238E27FC236}">
                      <a16:creationId xmlns:a16="http://schemas.microsoft.com/office/drawing/2014/main" id="{08203280-ACAE-4348-A4AB-D34F22351D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591551" y="4695825"/>
                  <a:ext cx="1033463" cy="1033463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81" name="Oval 28">
                <a:extLst>
                  <a:ext uri="{FF2B5EF4-FFF2-40B4-BE49-F238E27FC236}">
                    <a16:creationId xmlns:a16="http://schemas.microsoft.com/office/drawing/2014/main" id="{E350A0D0-AE66-46F6-8C3F-3EE5C59632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7976" y="3260725"/>
                <a:ext cx="1393825" cy="139223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9" name="PA_库_组合 37">
              <a:extLst>
                <a:ext uri="{FF2B5EF4-FFF2-40B4-BE49-F238E27FC236}">
                  <a16:creationId xmlns:a16="http://schemas.microsoft.com/office/drawing/2014/main" id="{CBB72B05-5CD5-442F-A88A-5732879AE35C}"/>
                </a:ext>
              </a:extLst>
            </p:cNvPr>
            <p:cNvGrpSpPr/>
            <p:nvPr>
              <p:custDataLst>
                <p:tags r:id="rId17"/>
              </p:custDataLst>
            </p:nvPr>
          </p:nvGrpSpPr>
          <p:grpSpPr>
            <a:xfrm>
              <a:off x="2459024" y="2765782"/>
              <a:ext cx="396766" cy="421108"/>
              <a:chOff x="2371633" y="3182483"/>
              <a:chExt cx="407231" cy="432215"/>
            </a:xfrm>
            <a:solidFill>
              <a:schemeClr val="tx1"/>
            </a:solidFill>
          </p:grpSpPr>
          <p:cxnSp>
            <p:nvCxnSpPr>
              <p:cNvPr id="77" name="Straight Connector 7">
                <a:extLst>
                  <a:ext uri="{FF2B5EF4-FFF2-40B4-BE49-F238E27FC236}">
                    <a16:creationId xmlns:a16="http://schemas.microsoft.com/office/drawing/2014/main" id="{2FD1869B-11B8-4CEE-A9A8-D2D855B3DA74}"/>
                  </a:ext>
                </a:extLst>
              </p:cNvPr>
              <p:cNvCxnSpPr/>
              <p:nvPr/>
            </p:nvCxnSpPr>
            <p:spPr>
              <a:xfrm flipH="1">
                <a:off x="2413416" y="3183076"/>
                <a:ext cx="345318" cy="401641"/>
              </a:xfrm>
              <a:prstGeom prst="line">
                <a:avLst/>
              </a:prstGeom>
              <a:grpFill/>
              <a:ln w="19050">
                <a:solidFill>
                  <a:schemeClr val="tx2">
                    <a:lumMod val="20000"/>
                    <a:lumOff val="8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Oval 35">
                <a:extLst>
                  <a:ext uri="{FF2B5EF4-FFF2-40B4-BE49-F238E27FC236}">
                    <a16:creationId xmlns:a16="http://schemas.microsoft.com/office/drawing/2014/main" id="{13453EAF-7191-4D7C-924A-DC218EB41756}"/>
                  </a:ext>
                </a:extLst>
              </p:cNvPr>
              <p:cNvSpPr/>
              <p:nvPr/>
            </p:nvSpPr>
            <p:spPr>
              <a:xfrm>
                <a:off x="2371633" y="3524757"/>
                <a:ext cx="89941" cy="8994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79" name="Oval 36">
                <a:extLst>
                  <a:ext uri="{FF2B5EF4-FFF2-40B4-BE49-F238E27FC236}">
                    <a16:creationId xmlns:a16="http://schemas.microsoft.com/office/drawing/2014/main" id="{F542099C-ECA6-497D-9956-2A879239FAFC}"/>
                  </a:ext>
                </a:extLst>
              </p:cNvPr>
              <p:cNvSpPr/>
              <p:nvPr/>
            </p:nvSpPr>
            <p:spPr>
              <a:xfrm>
                <a:off x="2688923" y="3182483"/>
                <a:ext cx="89941" cy="8994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40" name="PA_库_组合 38">
              <a:extLst>
                <a:ext uri="{FF2B5EF4-FFF2-40B4-BE49-F238E27FC236}">
                  <a16:creationId xmlns:a16="http://schemas.microsoft.com/office/drawing/2014/main" id="{22B5FA6B-D12A-474C-BC1B-E7E70DDE039E}"/>
                </a:ext>
              </a:extLst>
            </p:cNvPr>
            <p:cNvGrpSpPr/>
            <p:nvPr>
              <p:custDataLst>
                <p:tags r:id="rId18"/>
              </p:custDataLst>
            </p:nvPr>
          </p:nvGrpSpPr>
          <p:grpSpPr>
            <a:xfrm flipH="1">
              <a:off x="9374828" y="2678152"/>
              <a:ext cx="396766" cy="421108"/>
              <a:chOff x="2371633" y="3182483"/>
              <a:chExt cx="407231" cy="432215"/>
            </a:xfrm>
            <a:solidFill>
              <a:schemeClr val="tx1"/>
            </a:solidFill>
          </p:grpSpPr>
          <p:cxnSp>
            <p:nvCxnSpPr>
              <p:cNvPr id="74" name="Straight Connector 39">
                <a:extLst>
                  <a:ext uri="{FF2B5EF4-FFF2-40B4-BE49-F238E27FC236}">
                    <a16:creationId xmlns:a16="http://schemas.microsoft.com/office/drawing/2014/main" id="{B25F0DD2-62AD-4475-AD3F-86AB30C612A0}"/>
                  </a:ext>
                </a:extLst>
              </p:cNvPr>
              <p:cNvCxnSpPr/>
              <p:nvPr/>
            </p:nvCxnSpPr>
            <p:spPr>
              <a:xfrm flipH="1">
                <a:off x="2413416" y="3183076"/>
                <a:ext cx="345318" cy="401641"/>
              </a:xfrm>
              <a:prstGeom prst="line">
                <a:avLst/>
              </a:prstGeom>
              <a:grpFill/>
              <a:ln w="19050">
                <a:solidFill>
                  <a:schemeClr val="tx2">
                    <a:lumMod val="20000"/>
                    <a:lumOff val="8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Oval 40">
                <a:extLst>
                  <a:ext uri="{FF2B5EF4-FFF2-40B4-BE49-F238E27FC236}">
                    <a16:creationId xmlns:a16="http://schemas.microsoft.com/office/drawing/2014/main" id="{7B45B250-5707-45CA-8E85-1DAEC9348ACF}"/>
                  </a:ext>
                </a:extLst>
              </p:cNvPr>
              <p:cNvSpPr/>
              <p:nvPr/>
            </p:nvSpPr>
            <p:spPr>
              <a:xfrm>
                <a:off x="2371633" y="3524757"/>
                <a:ext cx="89941" cy="8994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76" name="Oval 41">
                <a:extLst>
                  <a:ext uri="{FF2B5EF4-FFF2-40B4-BE49-F238E27FC236}">
                    <a16:creationId xmlns:a16="http://schemas.microsoft.com/office/drawing/2014/main" id="{1FB8323A-93D3-47B6-8BDB-7DC9A788B96F}"/>
                  </a:ext>
                </a:extLst>
              </p:cNvPr>
              <p:cNvSpPr/>
              <p:nvPr/>
            </p:nvSpPr>
            <p:spPr>
              <a:xfrm>
                <a:off x="2688923" y="3182483"/>
                <a:ext cx="89941" cy="8994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41" name="PA_库_组合 44">
              <a:extLst>
                <a:ext uri="{FF2B5EF4-FFF2-40B4-BE49-F238E27FC236}">
                  <a16:creationId xmlns:a16="http://schemas.microsoft.com/office/drawing/2014/main" id="{CD896D32-EE8E-4FAD-A26E-0C2DD5C86653}"/>
                </a:ext>
              </a:extLst>
            </p:cNvPr>
            <p:cNvGrpSpPr/>
            <p:nvPr>
              <p:custDataLst>
                <p:tags r:id="rId19"/>
              </p:custDataLst>
            </p:nvPr>
          </p:nvGrpSpPr>
          <p:grpSpPr>
            <a:xfrm>
              <a:off x="3589005" y="5018475"/>
              <a:ext cx="420140" cy="560677"/>
              <a:chOff x="3531420" y="5494597"/>
              <a:chExt cx="431222" cy="575466"/>
            </a:xfrm>
            <a:solidFill>
              <a:schemeClr val="tx1"/>
            </a:solidFill>
          </p:grpSpPr>
          <p:cxnSp>
            <p:nvCxnSpPr>
              <p:cNvPr id="71" name="Straight Connector 34">
                <a:extLst>
                  <a:ext uri="{FF2B5EF4-FFF2-40B4-BE49-F238E27FC236}">
                    <a16:creationId xmlns:a16="http://schemas.microsoft.com/office/drawing/2014/main" id="{80506980-0C41-4D11-8246-395688AF18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4111" y="5524578"/>
                <a:ext cx="346430" cy="451548"/>
              </a:xfrm>
              <a:prstGeom prst="line">
                <a:avLst/>
              </a:prstGeom>
              <a:grpFill/>
              <a:ln w="19050">
                <a:solidFill>
                  <a:schemeClr val="tx2">
                    <a:lumMod val="20000"/>
                    <a:lumOff val="8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Oval 42">
                <a:extLst>
                  <a:ext uri="{FF2B5EF4-FFF2-40B4-BE49-F238E27FC236}">
                    <a16:creationId xmlns:a16="http://schemas.microsoft.com/office/drawing/2014/main" id="{19ADCD03-CA7F-40C0-A2DA-53E281DFC7C3}"/>
                  </a:ext>
                </a:extLst>
              </p:cNvPr>
              <p:cNvSpPr/>
              <p:nvPr/>
            </p:nvSpPr>
            <p:spPr>
              <a:xfrm>
                <a:off x="3531420" y="5494597"/>
                <a:ext cx="89941" cy="8994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73" name="Oval 43">
                <a:extLst>
                  <a:ext uri="{FF2B5EF4-FFF2-40B4-BE49-F238E27FC236}">
                    <a16:creationId xmlns:a16="http://schemas.microsoft.com/office/drawing/2014/main" id="{CBCEBBF7-C795-441E-B8DE-0B2F42E5E37B}"/>
                  </a:ext>
                </a:extLst>
              </p:cNvPr>
              <p:cNvSpPr/>
              <p:nvPr/>
            </p:nvSpPr>
            <p:spPr>
              <a:xfrm>
                <a:off x="3872701" y="5980122"/>
                <a:ext cx="89941" cy="8994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42" name="PA_库_组合 45">
              <a:extLst>
                <a:ext uri="{FF2B5EF4-FFF2-40B4-BE49-F238E27FC236}">
                  <a16:creationId xmlns:a16="http://schemas.microsoft.com/office/drawing/2014/main" id="{B734FD36-E4F8-4D85-8160-4A1641C7EDBF}"/>
                </a:ext>
              </a:extLst>
            </p:cNvPr>
            <p:cNvGrpSpPr/>
            <p:nvPr>
              <p:custDataLst>
                <p:tags r:id="rId20"/>
              </p:custDataLst>
            </p:nvPr>
          </p:nvGrpSpPr>
          <p:grpSpPr>
            <a:xfrm flipH="1">
              <a:off x="8001953" y="5005614"/>
              <a:ext cx="540853" cy="573537"/>
              <a:chOff x="3531420" y="5494597"/>
              <a:chExt cx="555119" cy="588665"/>
            </a:xfrm>
            <a:solidFill>
              <a:schemeClr val="tx1"/>
            </a:solidFill>
          </p:grpSpPr>
          <p:cxnSp>
            <p:nvCxnSpPr>
              <p:cNvPr id="68" name="Straight Connector 46">
                <a:extLst>
                  <a:ext uri="{FF2B5EF4-FFF2-40B4-BE49-F238E27FC236}">
                    <a16:creationId xmlns:a16="http://schemas.microsoft.com/office/drawing/2014/main" id="{C16ED040-5B77-413A-9C51-20CDDD1AE9F8}"/>
                  </a:ext>
                </a:extLst>
              </p:cNvPr>
              <p:cNvCxnSpPr>
                <a:cxnSpLocks/>
                <a:endCxn id="70" idx="1"/>
              </p:cNvCxnSpPr>
              <p:nvPr/>
            </p:nvCxnSpPr>
            <p:spPr>
              <a:xfrm>
                <a:off x="3544110" y="5524578"/>
                <a:ext cx="465659" cy="481914"/>
              </a:xfrm>
              <a:prstGeom prst="line">
                <a:avLst/>
              </a:prstGeom>
              <a:grpFill/>
              <a:ln w="19050">
                <a:solidFill>
                  <a:schemeClr val="tx2">
                    <a:lumMod val="20000"/>
                    <a:lumOff val="8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Oval 47">
                <a:extLst>
                  <a:ext uri="{FF2B5EF4-FFF2-40B4-BE49-F238E27FC236}">
                    <a16:creationId xmlns:a16="http://schemas.microsoft.com/office/drawing/2014/main" id="{173F334C-DA1E-4865-BE8B-949AA37D6010}"/>
                  </a:ext>
                </a:extLst>
              </p:cNvPr>
              <p:cNvSpPr/>
              <p:nvPr/>
            </p:nvSpPr>
            <p:spPr>
              <a:xfrm>
                <a:off x="3531420" y="5494597"/>
                <a:ext cx="89941" cy="8994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70" name="Oval 48">
                <a:extLst>
                  <a:ext uri="{FF2B5EF4-FFF2-40B4-BE49-F238E27FC236}">
                    <a16:creationId xmlns:a16="http://schemas.microsoft.com/office/drawing/2014/main" id="{48717D4A-6DA9-4B56-9A98-25103B312737}"/>
                  </a:ext>
                </a:extLst>
              </p:cNvPr>
              <p:cNvSpPr/>
              <p:nvPr/>
            </p:nvSpPr>
            <p:spPr>
              <a:xfrm>
                <a:off x="3996598" y="5993321"/>
                <a:ext cx="89941" cy="8994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43" name="PA_库_组合 55">
              <a:extLst>
                <a:ext uri="{FF2B5EF4-FFF2-40B4-BE49-F238E27FC236}">
                  <a16:creationId xmlns:a16="http://schemas.microsoft.com/office/drawing/2014/main" id="{21BBC361-6001-48C5-B7BF-E935286DDF10}"/>
                </a:ext>
              </a:extLst>
            </p:cNvPr>
            <p:cNvGrpSpPr/>
            <p:nvPr>
              <p:custDataLst>
                <p:tags r:id="rId21"/>
              </p:custDataLst>
            </p:nvPr>
          </p:nvGrpSpPr>
          <p:grpSpPr>
            <a:xfrm>
              <a:off x="4333838" y="2533632"/>
              <a:ext cx="192163" cy="424602"/>
              <a:chOff x="4295897" y="2944210"/>
              <a:chExt cx="197232" cy="435801"/>
            </a:xfrm>
            <a:solidFill>
              <a:schemeClr val="tx1"/>
            </a:solidFill>
          </p:grpSpPr>
          <p:cxnSp>
            <p:nvCxnSpPr>
              <p:cNvPr id="65" name="Straight Connector 26">
                <a:extLst>
                  <a:ext uri="{FF2B5EF4-FFF2-40B4-BE49-F238E27FC236}">
                    <a16:creationId xmlns:a16="http://schemas.microsoft.com/office/drawing/2014/main" id="{3A931265-6F57-4DCD-9D5E-E2A962B714D5}"/>
                  </a:ext>
                </a:extLst>
              </p:cNvPr>
              <p:cNvCxnSpPr/>
              <p:nvPr/>
            </p:nvCxnSpPr>
            <p:spPr>
              <a:xfrm flipH="1">
                <a:off x="4342750" y="2951092"/>
                <a:ext cx="109329" cy="416893"/>
              </a:xfrm>
              <a:prstGeom prst="line">
                <a:avLst/>
              </a:prstGeom>
              <a:grpFill/>
              <a:ln w="19050">
                <a:solidFill>
                  <a:schemeClr val="tx2">
                    <a:lumMod val="20000"/>
                    <a:lumOff val="8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Oval 53">
                <a:extLst>
                  <a:ext uri="{FF2B5EF4-FFF2-40B4-BE49-F238E27FC236}">
                    <a16:creationId xmlns:a16="http://schemas.microsoft.com/office/drawing/2014/main" id="{575EAAEA-5A09-44DE-8AFA-C65335C350D8}"/>
                  </a:ext>
                </a:extLst>
              </p:cNvPr>
              <p:cNvSpPr/>
              <p:nvPr/>
            </p:nvSpPr>
            <p:spPr>
              <a:xfrm>
                <a:off x="4295897" y="3290070"/>
                <a:ext cx="89941" cy="8994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67" name="Oval 54">
                <a:extLst>
                  <a:ext uri="{FF2B5EF4-FFF2-40B4-BE49-F238E27FC236}">
                    <a16:creationId xmlns:a16="http://schemas.microsoft.com/office/drawing/2014/main" id="{097BEEBA-27D2-46D4-85C6-CE795EF3BC83}"/>
                  </a:ext>
                </a:extLst>
              </p:cNvPr>
              <p:cNvSpPr/>
              <p:nvPr/>
            </p:nvSpPr>
            <p:spPr>
              <a:xfrm>
                <a:off x="4403188" y="2944210"/>
                <a:ext cx="89941" cy="8994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44" name="PA_库_组合 56">
              <a:extLst>
                <a:ext uri="{FF2B5EF4-FFF2-40B4-BE49-F238E27FC236}">
                  <a16:creationId xmlns:a16="http://schemas.microsoft.com/office/drawing/2014/main" id="{03AF44F8-93FE-412F-B582-EB424B9CD094}"/>
                </a:ext>
              </a:extLst>
            </p:cNvPr>
            <p:cNvGrpSpPr/>
            <p:nvPr>
              <p:custDataLst>
                <p:tags r:id="rId22"/>
              </p:custDataLst>
            </p:nvPr>
          </p:nvGrpSpPr>
          <p:grpSpPr>
            <a:xfrm flipH="1">
              <a:off x="7568757" y="2521915"/>
              <a:ext cx="192163" cy="424602"/>
              <a:chOff x="4295897" y="2944210"/>
              <a:chExt cx="197232" cy="435801"/>
            </a:xfrm>
            <a:solidFill>
              <a:schemeClr val="tx1"/>
            </a:solidFill>
          </p:grpSpPr>
          <p:cxnSp>
            <p:nvCxnSpPr>
              <p:cNvPr id="62" name="Straight Connector 57">
                <a:extLst>
                  <a:ext uri="{FF2B5EF4-FFF2-40B4-BE49-F238E27FC236}">
                    <a16:creationId xmlns:a16="http://schemas.microsoft.com/office/drawing/2014/main" id="{9AEF54CB-34F1-4DCF-BDFB-FAA9C631E4C1}"/>
                  </a:ext>
                </a:extLst>
              </p:cNvPr>
              <p:cNvCxnSpPr/>
              <p:nvPr/>
            </p:nvCxnSpPr>
            <p:spPr>
              <a:xfrm flipH="1">
                <a:off x="4342750" y="2951092"/>
                <a:ext cx="109329" cy="416893"/>
              </a:xfrm>
              <a:prstGeom prst="line">
                <a:avLst/>
              </a:prstGeom>
              <a:grpFill/>
              <a:ln w="19050">
                <a:solidFill>
                  <a:schemeClr val="tx2">
                    <a:lumMod val="20000"/>
                    <a:lumOff val="8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Oval 58">
                <a:extLst>
                  <a:ext uri="{FF2B5EF4-FFF2-40B4-BE49-F238E27FC236}">
                    <a16:creationId xmlns:a16="http://schemas.microsoft.com/office/drawing/2014/main" id="{CC9E004B-185B-4717-B165-3CC8D7920CD0}"/>
                  </a:ext>
                </a:extLst>
              </p:cNvPr>
              <p:cNvSpPr/>
              <p:nvPr/>
            </p:nvSpPr>
            <p:spPr>
              <a:xfrm>
                <a:off x="4295897" y="3290070"/>
                <a:ext cx="89941" cy="8994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64" name="Oval 59">
                <a:extLst>
                  <a:ext uri="{FF2B5EF4-FFF2-40B4-BE49-F238E27FC236}">
                    <a16:creationId xmlns:a16="http://schemas.microsoft.com/office/drawing/2014/main" id="{945B0888-7F2E-4F3B-94CB-3497FDD3B1E5}"/>
                  </a:ext>
                </a:extLst>
              </p:cNvPr>
              <p:cNvSpPr/>
              <p:nvPr/>
            </p:nvSpPr>
            <p:spPr>
              <a:xfrm>
                <a:off x="4403188" y="2944210"/>
                <a:ext cx="89941" cy="8994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cs typeface="+mn-ea"/>
                  <a:sym typeface="+mn-lt"/>
                </a:endParaRPr>
              </a:p>
            </p:txBody>
          </p:sp>
        </p:grpSp>
        <p:sp>
          <p:nvSpPr>
            <p:cNvPr id="45" name="千图PPT彼岸天：ID 8661124库_椭圆 11">
              <a:extLst>
                <a:ext uri="{FF2B5EF4-FFF2-40B4-BE49-F238E27FC236}">
                  <a16:creationId xmlns:a16="http://schemas.microsoft.com/office/drawing/2014/main" id="{66B34998-446A-4BC5-9670-3CC282DCA04A}"/>
                </a:ext>
              </a:extLst>
            </p:cNvPr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2777735" y="1929458"/>
              <a:ext cx="739324" cy="73777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46" name="千图PPT彼岸天：ID 8661124库_椭圆 14">
              <a:extLst>
                <a:ext uri="{FF2B5EF4-FFF2-40B4-BE49-F238E27FC236}">
                  <a16:creationId xmlns:a16="http://schemas.microsoft.com/office/drawing/2014/main" id="{6890E908-2F1F-4FD6-AAFD-BB25786A47BD}"/>
                </a:ext>
              </a:extLst>
            </p:cNvPr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2777735" y="4371704"/>
              <a:ext cx="739324" cy="74087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47" name="千图PPT彼岸天：ID 8661124库_椭圆 17">
              <a:extLst>
                <a:ext uri="{FF2B5EF4-FFF2-40B4-BE49-F238E27FC236}">
                  <a16:creationId xmlns:a16="http://schemas.microsoft.com/office/drawing/2014/main" id="{05838A5D-5989-445E-9CCB-2D6313D459EF}"/>
                </a:ext>
              </a:extLst>
            </p:cNvPr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3977978" y="3149808"/>
              <a:ext cx="739324" cy="740872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48" name="千图PPT彼岸天：ID 8661124库_椭圆 20">
              <a:extLst>
                <a:ext uri="{FF2B5EF4-FFF2-40B4-BE49-F238E27FC236}">
                  <a16:creationId xmlns:a16="http://schemas.microsoft.com/office/drawing/2014/main" id="{199E2790-59F7-4B0F-82E5-9A7643305629}"/>
                </a:ext>
              </a:extLst>
            </p:cNvPr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7431767" y="3149808"/>
              <a:ext cx="739324" cy="74087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49" name="千图PPT彼岸天：ID 8661124库_椭圆 23">
              <a:extLst>
                <a:ext uri="{FF2B5EF4-FFF2-40B4-BE49-F238E27FC236}">
                  <a16:creationId xmlns:a16="http://schemas.microsoft.com/office/drawing/2014/main" id="{C3893FCF-E239-455A-A690-9A726FF7FF6F}"/>
                </a:ext>
              </a:extLst>
            </p:cNvPr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8655210" y="1929458"/>
              <a:ext cx="734685" cy="737778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50" name="千图PPT彼岸天：ID 8661124库_椭圆 26">
              <a:extLst>
                <a:ext uri="{FF2B5EF4-FFF2-40B4-BE49-F238E27FC236}">
                  <a16:creationId xmlns:a16="http://schemas.microsoft.com/office/drawing/2014/main" id="{7A65D883-1132-45C9-BCF7-81DAECA0696E}"/>
                </a:ext>
              </a:extLst>
            </p:cNvPr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8655210" y="4371704"/>
              <a:ext cx="734685" cy="74087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51" name="千图PPT彼岸天：ID 8661124库_椭圆 29">
              <a:extLst>
                <a:ext uri="{FF2B5EF4-FFF2-40B4-BE49-F238E27FC236}">
                  <a16:creationId xmlns:a16="http://schemas.microsoft.com/office/drawing/2014/main" id="{741137B6-0D07-411A-B597-D65D2E4AB4D9}"/>
                </a:ext>
              </a:extLst>
            </p:cNvPr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5580363" y="3022978"/>
              <a:ext cx="996077" cy="99607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52" name="千图PPT彼岸天：ID 8661124库_任意多边形 31">
              <a:extLst>
                <a:ext uri="{FF2B5EF4-FFF2-40B4-BE49-F238E27FC236}">
                  <a16:creationId xmlns:a16="http://schemas.microsoft.com/office/drawing/2014/main" id="{5B74413D-C04D-462E-979D-5E14008A9D80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 bwMode="auto">
            <a:xfrm>
              <a:off x="5387025" y="2654862"/>
              <a:ext cx="691377" cy="403690"/>
            </a:xfrm>
            <a:custGeom>
              <a:avLst/>
              <a:gdLst>
                <a:gd name="T0" fmla="*/ 23 w 189"/>
                <a:gd name="T1" fmla="*/ 104 h 110"/>
                <a:gd name="T2" fmla="*/ 177 w 189"/>
                <a:gd name="T3" fmla="*/ 24 h 110"/>
                <a:gd name="T4" fmla="*/ 189 w 189"/>
                <a:gd name="T5" fmla="*/ 12 h 110"/>
                <a:gd name="T6" fmla="*/ 189 w 189"/>
                <a:gd name="T7" fmla="*/ 12 h 110"/>
                <a:gd name="T8" fmla="*/ 176 w 189"/>
                <a:gd name="T9" fmla="*/ 0 h 110"/>
                <a:gd name="T10" fmla="*/ 4 w 189"/>
                <a:gd name="T11" fmla="*/ 89 h 110"/>
                <a:gd name="T12" fmla="*/ 7 w 189"/>
                <a:gd name="T13" fmla="*/ 106 h 110"/>
                <a:gd name="T14" fmla="*/ 7 w 189"/>
                <a:gd name="T15" fmla="*/ 107 h 110"/>
                <a:gd name="T16" fmla="*/ 23 w 189"/>
                <a:gd name="T17" fmla="*/ 10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9" h="110">
                  <a:moveTo>
                    <a:pt x="23" y="104"/>
                  </a:moveTo>
                  <a:cubicBezTo>
                    <a:pt x="60" y="58"/>
                    <a:pt x="115" y="28"/>
                    <a:pt x="177" y="24"/>
                  </a:cubicBezTo>
                  <a:cubicBezTo>
                    <a:pt x="184" y="24"/>
                    <a:pt x="189" y="19"/>
                    <a:pt x="189" y="12"/>
                  </a:cubicBezTo>
                  <a:cubicBezTo>
                    <a:pt x="189" y="12"/>
                    <a:pt x="189" y="12"/>
                    <a:pt x="189" y="12"/>
                  </a:cubicBezTo>
                  <a:cubicBezTo>
                    <a:pt x="189" y="5"/>
                    <a:pt x="183" y="0"/>
                    <a:pt x="176" y="0"/>
                  </a:cubicBezTo>
                  <a:cubicBezTo>
                    <a:pt x="106" y="4"/>
                    <a:pt x="45" y="38"/>
                    <a:pt x="4" y="89"/>
                  </a:cubicBezTo>
                  <a:cubicBezTo>
                    <a:pt x="0" y="95"/>
                    <a:pt x="1" y="103"/>
                    <a:pt x="7" y="106"/>
                  </a:cubicBezTo>
                  <a:cubicBezTo>
                    <a:pt x="7" y="107"/>
                    <a:pt x="7" y="107"/>
                    <a:pt x="7" y="107"/>
                  </a:cubicBezTo>
                  <a:cubicBezTo>
                    <a:pt x="13" y="110"/>
                    <a:pt x="19" y="109"/>
                    <a:pt x="23" y="104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53" name="千图PPT彼岸天：ID 8661124库_任意多边形 32">
              <a:extLst>
                <a:ext uri="{FF2B5EF4-FFF2-40B4-BE49-F238E27FC236}">
                  <a16:creationId xmlns:a16="http://schemas.microsoft.com/office/drawing/2014/main" id="{B59B9366-B7A7-459A-8AF9-D6B7F7C3122A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 bwMode="auto">
            <a:xfrm>
              <a:off x="6140270" y="2659502"/>
              <a:ext cx="801193" cy="1254377"/>
            </a:xfrm>
            <a:custGeom>
              <a:avLst/>
              <a:gdLst>
                <a:gd name="T0" fmla="*/ 195 w 219"/>
                <a:gd name="T1" fmla="*/ 235 h 342"/>
                <a:gd name="T2" fmla="*/ 175 w 219"/>
                <a:gd name="T3" fmla="*/ 323 h 342"/>
                <a:gd name="T4" fmla="*/ 179 w 219"/>
                <a:gd name="T5" fmla="*/ 337 h 342"/>
                <a:gd name="T6" fmla="*/ 179 w 219"/>
                <a:gd name="T7" fmla="*/ 337 h 342"/>
                <a:gd name="T8" fmla="*/ 197 w 219"/>
                <a:gd name="T9" fmla="*/ 333 h 342"/>
                <a:gd name="T10" fmla="*/ 219 w 219"/>
                <a:gd name="T11" fmla="*/ 235 h 342"/>
                <a:gd name="T12" fmla="*/ 13 w 219"/>
                <a:gd name="T13" fmla="*/ 1 h 342"/>
                <a:gd name="T14" fmla="*/ 0 w 219"/>
                <a:gd name="T15" fmla="*/ 13 h 342"/>
                <a:gd name="T16" fmla="*/ 0 w 219"/>
                <a:gd name="T17" fmla="*/ 13 h 342"/>
                <a:gd name="T18" fmla="*/ 10 w 219"/>
                <a:gd name="T19" fmla="*/ 25 h 342"/>
                <a:gd name="T20" fmla="*/ 195 w 219"/>
                <a:gd name="T21" fmla="*/ 235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9" h="342">
                  <a:moveTo>
                    <a:pt x="195" y="235"/>
                  </a:moveTo>
                  <a:cubicBezTo>
                    <a:pt x="195" y="266"/>
                    <a:pt x="188" y="296"/>
                    <a:pt x="175" y="323"/>
                  </a:cubicBezTo>
                  <a:cubicBezTo>
                    <a:pt x="173" y="328"/>
                    <a:pt x="175" y="334"/>
                    <a:pt x="179" y="337"/>
                  </a:cubicBezTo>
                  <a:cubicBezTo>
                    <a:pt x="179" y="337"/>
                    <a:pt x="179" y="337"/>
                    <a:pt x="179" y="337"/>
                  </a:cubicBezTo>
                  <a:cubicBezTo>
                    <a:pt x="185" y="342"/>
                    <a:pt x="194" y="340"/>
                    <a:pt x="197" y="333"/>
                  </a:cubicBezTo>
                  <a:cubicBezTo>
                    <a:pt x="211" y="303"/>
                    <a:pt x="219" y="270"/>
                    <a:pt x="219" y="235"/>
                  </a:cubicBezTo>
                  <a:cubicBezTo>
                    <a:pt x="219" y="115"/>
                    <a:pt x="129" y="16"/>
                    <a:pt x="13" y="1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9"/>
                    <a:pt x="4" y="24"/>
                    <a:pt x="10" y="25"/>
                  </a:cubicBezTo>
                  <a:cubicBezTo>
                    <a:pt x="114" y="38"/>
                    <a:pt x="195" y="127"/>
                    <a:pt x="195" y="2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54" name="千图PPT彼岸天：ID 8661124库_任意多边形 33">
              <a:extLst>
                <a:ext uri="{FF2B5EF4-FFF2-40B4-BE49-F238E27FC236}">
                  <a16:creationId xmlns:a16="http://schemas.microsoft.com/office/drawing/2014/main" id="{A189C588-9C7A-4352-974E-EACD200571C0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 bwMode="auto">
            <a:xfrm>
              <a:off x="5210700" y="3074019"/>
              <a:ext cx="1596198" cy="1319339"/>
            </a:xfrm>
            <a:custGeom>
              <a:avLst/>
              <a:gdLst>
                <a:gd name="T0" fmla="*/ 413 w 436"/>
                <a:gd name="T1" fmla="*/ 240 h 360"/>
                <a:gd name="T2" fmla="*/ 189 w 436"/>
                <a:gd name="T3" fmla="*/ 329 h 360"/>
                <a:gd name="T4" fmla="*/ 30 w 436"/>
                <a:gd name="T5" fmla="*/ 170 h 360"/>
                <a:gd name="T6" fmla="*/ 51 w 436"/>
                <a:gd name="T7" fmla="*/ 19 h 360"/>
                <a:gd name="T8" fmla="*/ 47 w 436"/>
                <a:gd name="T9" fmla="*/ 3 h 360"/>
                <a:gd name="T10" fmla="*/ 47 w 436"/>
                <a:gd name="T11" fmla="*/ 3 h 360"/>
                <a:gd name="T12" fmla="*/ 30 w 436"/>
                <a:gd name="T13" fmla="*/ 7 h 360"/>
                <a:gd name="T14" fmla="*/ 1 w 436"/>
                <a:gd name="T15" fmla="*/ 128 h 360"/>
                <a:gd name="T16" fmla="*/ 229 w 436"/>
                <a:gd name="T17" fmla="*/ 358 h 360"/>
                <a:gd name="T18" fmla="*/ 432 w 436"/>
                <a:gd name="T19" fmla="*/ 254 h 360"/>
                <a:gd name="T20" fmla="*/ 430 w 436"/>
                <a:gd name="T21" fmla="*/ 238 h 360"/>
                <a:gd name="T22" fmla="*/ 430 w 436"/>
                <a:gd name="T23" fmla="*/ 238 h 360"/>
                <a:gd name="T24" fmla="*/ 413 w 436"/>
                <a:gd name="T25" fmla="*/ 24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6" h="360">
                  <a:moveTo>
                    <a:pt x="413" y="240"/>
                  </a:moveTo>
                  <a:cubicBezTo>
                    <a:pt x="366" y="309"/>
                    <a:pt x="282" y="349"/>
                    <a:pt x="189" y="329"/>
                  </a:cubicBezTo>
                  <a:cubicBezTo>
                    <a:pt x="110" y="312"/>
                    <a:pt x="47" y="249"/>
                    <a:pt x="30" y="170"/>
                  </a:cubicBezTo>
                  <a:cubicBezTo>
                    <a:pt x="18" y="115"/>
                    <a:pt x="27" y="62"/>
                    <a:pt x="51" y="19"/>
                  </a:cubicBezTo>
                  <a:cubicBezTo>
                    <a:pt x="54" y="14"/>
                    <a:pt x="53" y="6"/>
                    <a:pt x="47" y="3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41" y="0"/>
                    <a:pt x="34" y="1"/>
                    <a:pt x="30" y="7"/>
                  </a:cubicBezTo>
                  <a:cubicBezTo>
                    <a:pt x="10" y="43"/>
                    <a:pt x="0" y="84"/>
                    <a:pt x="1" y="128"/>
                  </a:cubicBezTo>
                  <a:cubicBezTo>
                    <a:pt x="4" y="253"/>
                    <a:pt x="105" y="354"/>
                    <a:pt x="229" y="358"/>
                  </a:cubicBezTo>
                  <a:cubicBezTo>
                    <a:pt x="314" y="360"/>
                    <a:pt x="389" y="318"/>
                    <a:pt x="432" y="254"/>
                  </a:cubicBezTo>
                  <a:cubicBezTo>
                    <a:pt x="436" y="249"/>
                    <a:pt x="435" y="242"/>
                    <a:pt x="430" y="238"/>
                  </a:cubicBezTo>
                  <a:cubicBezTo>
                    <a:pt x="430" y="238"/>
                    <a:pt x="430" y="238"/>
                    <a:pt x="430" y="238"/>
                  </a:cubicBezTo>
                  <a:cubicBezTo>
                    <a:pt x="425" y="233"/>
                    <a:pt x="417" y="234"/>
                    <a:pt x="413" y="24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55" name="千图PPT彼岸天：ID 8661124库_椭圆 12">
              <a:extLst>
                <a:ext uri="{FF2B5EF4-FFF2-40B4-BE49-F238E27FC236}">
                  <a16:creationId xmlns:a16="http://schemas.microsoft.com/office/drawing/2014/main" id="{7EC03B7B-D244-4A01-8607-86AC6F7DEAC3}"/>
                </a:ext>
              </a:extLst>
            </p:cNvPr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3022592" y="2105403"/>
              <a:ext cx="249612" cy="386262"/>
            </a:xfrm>
            <a:custGeom>
              <a:avLst/>
              <a:gdLst>
                <a:gd name="connsiteX0" fmla="*/ 182768 w 217488"/>
                <a:gd name="connsiteY0" fmla="*/ 277515 h 336550"/>
                <a:gd name="connsiteX1" fmla="*/ 156139 w 217488"/>
                <a:gd name="connsiteY1" fmla="*/ 283964 h 336550"/>
                <a:gd name="connsiteX2" fmla="*/ 152145 w 217488"/>
                <a:gd name="connsiteY2" fmla="*/ 292993 h 336550"/>
                <a:gd name="connsiteX3" fmla="*/ 158802 w 217488"/>
                <a:gd name="connsiteY3" fmla="*/ 296863 h 336550"/>
                <a:gd name="connsiteX4" fmla="*/ 160133 w 217488"/>
                <a:gd name="connsiteY4" fmla="*/ 296863 h 336550"/>
                <a:gd name="connsiteX5" fmla="*/ 186762 w 217488"/>
                <a:gd name="connsiteY5" fmla="*/ 290414 h 336550"/>
                <a:gd name="connsiteX6" fmla="*/ 190757 w 217488"/>
                <a:gd name="connsiteY6" fmla="*/ 282674 h 336550"/>
                <a:gd name="connsiteX7" fmla="*/ 182768 w 217488"/>
                <a:gd name="connsiteY7" fmla="*/ 277515 h 336550"/>
                <a:gd name="connsiteX8" fmla="*/ 34720 w 217488"/>
                <a:gd name="connsiteY8" fmla="*/ 277515 h 336550"/>
                <a:gd name="connsiteX9" fmla="*/ 26732 w 217488"/>
                <a:gd name="connsiteY9" fmla="*/ 282674 h 336550"/>
                <a:gd name="connsiteX10" fmla="*/ 30726 w 217488"/>
                <a:gd name="connsiteY10" fmla="*/ 290414 h 336550"/>
                <a:gd name="connsiteX11" fmla="*/ 57355 w 217488"/>
                <a:gd name="connsiteY11" fmla="*/ 296863 h 336550"/>
                <a:gd name="connsiteX12" fmla="*/ 58686 w 217488"/>
                <a:gd name="connsiteY12" fmla="*/ 296863 h 336550"/>
                <a:gd name="connsiteX13" fmla="*/ 65344 w 217488"/>
                <a:gd name="connsiteY13" fmla="*/ 292993 h 336550"/>
                <a:gd name="connsiteX14" fmla="*/ 61349 w 217488"/>
                <a:gd name="connsiteY14" fmla="*/ 283964 h 336550"/>
                <a:gd name="connsiteX15" fmla="*/ 34720 w 217488"/>
                <a:gd name="connsiteY15" fmla="*/ 277515 h 336550"/>
                <a:gd name="connsiteX16" fmla="*/ 108745 w 217488"/>
                <a:gd name="connsiteY16" fmla="*/ 271463 h 336550"/>
                <a:gd name="connsiteX17" fmla="*/ 87313 w 217488"/>
                <a:gd name="connsiteY17" fmla="*/ 292101 h 336550"/>
                <a:gd name="connsiteX18" fmla="*/ 108745 w 217488"/>
                <a:gd name="connsiteY18" fmla="*/ 312739 h 336550"/>
                <a:gd name="connsiteX19" fmla="*/ 130177 w 217488"/>
                <a:gd name="connsiteY19" fmla="*/ 292101 h 336550"/>
                <a:gd name="connsiteX20" fmla="*/ 108745 w 217488"/>
                <a:gd name="connsiteY20" fmla="*/ 271463 h 336550"/>
                <a:gd name="connsiteX21" fmla="*/ 27469 w 217488"/>
                <a:gd name="connsiteY21" fmla="*/ 38100 h 336550"/>
                <a:gd name="connsiteX22" fmla="*/ 22225 w 217488"/>
                <a:gd name="connsiteY22" fmla="*/ 42049 h 336550"/>
                <a:gd name="connsiteX23" fmla="*/ 22225 w 217488"/>
                <a:gd name="connsiteY23" fmla="*/ 240798 h 336550"/>
                <a:gd name="connsiteX24" fmla="*/ 27469 w 217488"/>
                <a:gd name="connsiteY24" fmla="*/ 246063 h 336550"/>
                <a:gd name="connsiteX25" fmla="*/ 190019 w 217488"/>
                <a:gd name="connsiteY25" fmla="*/ 246063 h 336550"/>
                <a:gd name="connsiteX26" fmla="*/ 195263 w 217488"/>
                <a:gd name="connsiteY26" fmla="*/ 240798 h 336550"/>
                <a:gd name="connsiteX27" fmla="*/ 195263 w 217488"/>
                <a:gd name="connsiteY27" fmla="*/ 42049 h 336550"/>
                <a:gd name="connsiteX28" fmla="*/ 190019 w 217488"/>
                <a:gd name="connsiteY28" fmla="*/ 38100 h 336550"/>
                <a:gd name="connsiteX29" fmla="*/ 27469 w 217488"/>
                <a:gd name="connsiteY29" fmla="*/ 38100 h 336550"/>
                <a:gd name="connsiteX30" fmla="*/ 92869 w 217488"/>
                <a:gd name="connsiteY30" fmla="*/ 15875 h 336550"/>
                <a:gd name="connsiteX31" fmla="*/ 88900 w 217488"/>
                <a:gd name="connsiteY31" fmla="*/ 19957 h 336550"/>
                <a:gd name="connsiteX32" fmla="*/ 92869 w 217488"/>
                <a:gd name="connsiteY32" fmla="*/ 25400 h 336550"/>
                <a:gd name="connsiteX33" fmla="*/ 124619 w 217488"/>
                <a:gd name="connsiteY33" fmla="*/ 25400 h 336550"/>
                <a:gd name="connsiteX34" fmla="*/ 128588 w 217488"/>
                <a:gd name="connsiteY34" fmla="*/ 19957 h 336550"/>
                <a:gd name="connsiteX35" fmla="*/ 124619 w 217488"/>
                <a:gd name="connsiteY35" fmla="*/ 15875 h 336550"/>
                <a:gd name="connsiteX36" fmla="*/ 92869 w 217488"/>
                <a:gd name="connsiteY36" fmla="*/ 15875 h 336550"/>
                <a:gd name="connsiteX37" fmla="*/ 19652 w 217488"/>
                <a:gd name="connsiteY37" fmla="*/ 0 h 336550"/>
                <a:gd name="connsiteX38" fmla="*/ 197836 w 217488"/>
                <a:gd name="connsiteY38" fmla="*/ 0 h 336550"/>
                <a:gd name="connsiteX39" fmla="*/ 217488 w 217488"/>
                <a:gd name="connsiteY39" fmla="*/ 18405 h 336550"/>
                <a:gd name="connsiteX40" fmla="*/ 217488 w 217488"/>
                <a:gd name="connsiteY40" fmla="*/ 318145 h 336550"/>
                <a:gd name="connsiteX41" fmla="*/ 197836 w 217488"/>
                <a:gd name="connsiteY41" fmla="*/ 336550 h 336550"/>
                <a:gd name="connsiteX42" fmla="*/ 19652 w 217488"/>
                <a:gd name="connsiteY42" fmla="*/ 336550 h 336550"/>
                <a:gd name="connsiteX43" fmla="*/ 0 w 217488"/>
                <a:gd name="connsiteY43" fmla="*/ 318145 h 336550"/>
                <a:gd name="connsiteX44" fmla="*/ 0 w 217488"/>
                <a:gd name="connsiteY44" fmla="*/ 18405 h 336550"/>
                <a:gd name="connsiteX45" fmla="*/ 19652 w 217488"/>
                <a:gd name="connsiteY45" fmla="*/ 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17487" h="336550">
                  <a:moveTo>
                    <a:pt x="182768" y="277515"/>
                  </a:moveTo>
                  <a:cubicBezTo>
                    <a:pt x="182768" y="277515"/>
                    <a:pt x="182768" y="277515"/>
                    <a:pt x="156139" y="283964"/>
                  </a:cubicBezTo>
                  <a:cubicBezTo>
                    <a:pt x="153476" y="285254"/>
                    <a:pt x="150813" y="289124"/>
                    <a:pt x="152145" y="292993"/>
                  </a:cubicBezTo>
                  <a:cubicBezTo>
                    <a:pt x="152145" y="295573"/>
                    <a:pt x="156139" y="296863"/>
                    <a:pt x="158802" y="296863"/>
                  </a:cubicBezTo>
                  <a:cubicBezTo>
                    <a:pt x="158802" y="296863"/>
                    <a:pt x="160133" y="296863"/>
                    <a:pt x="160133" y="296863"/>
                  </a:cubicBezTo>
                  <a:cubicBezTo>
                    <a:pt x="160133" y="296863"/>
                    <a:pt x="160133" y="296863"/>
                    <a:pt x="186762" y="290414"/>
                  </a:cubicBezTo>
                  <a:cubicBezTo>
                    <a:pt x="189425" y="289124"/>
                    <a:pt x="192088" y="285254"/>
                    <a:pt x="190757" y="282674"/>
                  </a:cubicBezTo>
                  <a:cubicBezTo>
                    <a:pt x="190757" y="278805"/>
                    <a:pt x="186762" y="276225"/>
                    <a:pt x="182768" y="277515"/>
                  </a:cubicBezTo>
                  <a:close/>
                  <a:moveTo>
                    <a:pt x="34720" y="277515"/>
                  </a:moveTo>
                  <a:cubicBezTo>
                    <a:pt x="30726" y="276225"/>
                    <a:pt x="26732" y="278805"/>
                    <a:pt x="26732" y="282674"/>
                  </a:cubicBezTo>
                  <a:cubicBezTo>
                    <a:pt x="25400" y="285254"/>
                    <a:pt x="28063" y="289124"/>
                    <a:pt x="30726" y="290414"/>
                  </a:cubicBezTo>
                  <a:cubicBezTo>
                    <a:pt x="30726" y="290414"/>
                    <a:pt x="30726" y="290414"/>
                    <a:pt x="57355" y="296863"/>
                  </a:cubicBezTo>
                  <a:cubicBezTo>
                    <a:pt x="57355" y="296863"/>
                    <a:pt x="58686" y="296863"/>
                    <a:pt x="58686" y="296863"/>
                  </a:cubicBezTo>
                  <a:cubicBezTo>
                    <a:pt x="61349" y="296863"/>
                    <a:pt x="65344" y="295573"/>
                    <a:pt x="65344" y="292993"/>
                  </a:cubicBezTo>
                  <a:cubicBezTo>
                    <a:pt x="66675" y="289124"/>
                    <a:pt x="64012" y="285254"/>
                    <a:pt x="61349" y="283964"/>
                  </a:cubicBezTo>
                  <a:cubicBezTo>
                    <a:pt x="61349" y="283964"/>
                    <a:pt x="61349" y="283964"/>
                    <a:pt x="34720" y="277515"/>
                  </a:cubicBezTo>
                  <a:close/>
                  <a:moveTo>
                    <a:pt x="108745" y="271463"/>
                  </a:moveTo>
                  <a:cubicBezTo>
                    <a:pt x="96908" y="271463"/>
                    <a:pt x="87313" y="280703"/>
                    <a:pt x="87313" y="292101"/>
                  </a:cubicBezTo>
                  <a:cubicBezTo>
                    <a:pt x="87313" y="303499"/>
                    <a:pt x="96908" y="312739"/>
                    <a:pt x="108745" y="312739"/>
                  </a:cubicBezTo>
                  <a:cubicBezTo>
                    <a:pt x="120582" y="312739"/>
                    <a:pt x="130177" y="303499"/>
                    <a:pt x="130177" y="292101"/>
                  </a:cubicBezTo>
                  <a:cubicBezTo>
                    <a:pt x="130177" y="280703"/>
                    <a:pt x="120582" y="271463"/>
                    <a:pt x="108745" y="271463"/>
                  </a:cubicBezTo>
                  <a:close/>
                  <a:moveTo>
                    <a:pt x="27469" y="38100"/>
                  </a:moveTo>
                  <a:cubicBezTo>
                    <a:pt x="24847" y="38100"/>
                    <a:pt x="22225" y="39416"/>
                    <a:pt x="22225" y="42049"/>
                  </a:cubicBezTo>
                  <a:cubicBezTo>
                    <a:pt x="22225" y="42049"/>
                    <a:pt x="22225" y="42049"/>
                    <a:pt x="22225" y="240798"/>
                  </a:cubicBezTo>
                  <a:cubicBezTo>
                    <a:pt x="22225" y="243431"/>
                    <a:pt x="24847" y="246063"/>
                    <a:pt x="27469" y="246063"/>
                  </a:cubicBezTo>
                  <a:cubicBezTo>
                    <a:pt x="27469" y="246063"/>
                    <a:pt x="27469" y="246063"/>
                    <a:pt x="190019" y="246063"/>
                  </a:cubicBezTo>
                  <a:cubicBezTo>
                    <a:pt x="192641" y="246063"/>
                    <a:pt x="195263" y="243431"/>
                    <a:pt x="195263" y="240798"/>
                  </a:cubicBezTo>
                  <a:lnTo>
                    <a:pt x="195263" y="42049"/>
                  </a:lnTo>
                  <a:cubicBezTo>
                    <a:pt x="195263" y="39416"/>
                    <a:pt x="192641" y="38100"/>
                    <a:pt x="190019" y="38100"/>
                  </a:cubicBezTo>
                  <a:cubicBezTo>
                    <a:pt x="190019" y="38100"/>
                    <a:pt x="190019" y="38100"/>
                    <a:pt x="27469" y="38100"/>
                  </a:cubicBezTo>
                  <a:close/>
                  <a:moveTo>
                    <a:pt x="92869" y="15875"/>
                  </a:moveTo>
                  <a:cubicBezTo>
                    <a:pt x="90223" y="15875"/>
                    <a:pt x="88900" y="17236"/>
                    <a:pt x="88900" y="19957"/>
                  </a:cubicBezTo>
                  <a:cubicBezTo>
                    <a:pt x="88900" y="22679"/>
                    <a:pt x="90223" y="25400"/>
                    <a:pt x="92869" y="25400"/>
                  </a:cubicBezTo>
                  <a:cubicBezTo>
                    <a:pt x="92869" y="25400"/>
                    <a:pt x="92869" y="25400"/>
                    <a:pt x="124619" y="25400"/>
                  </a:cubicBezTo>
                  <a:cubicBezTo>
                    <a:pt x="127265" y="25400"/>
                    <a:pt x="128588" y="22679"/>
                    <a:pt x="128588" y="19957"/>
                  </a:cubicBezTo>
                  <a:cubicBezTo>
                    <a:pt x="128588" y="17236"/>
                    <a:pt x="127265" y="15875"/>
                    <a:pt x="124619" y="15875"/>
                  </a:cubicBezTo>
                  <a:cubicBezTo>
                    <a:pt x="124619" y="15875"/>
                    <a:pt x="124619" y="15875"/>
                    <a:pt x="92869" y="15875"/>
                  </a:cubicBezTo>
                  <a:close/>
                  <a:moveTo>
                    <a:pt x="19652" y="0"/>
                  </a:moveTo>
                  <a:cubicBezTo>
                    <a:pt x="19652" y="0"/>
                    <a:pt x="19652" y="0"/>
                    <a:pt x="197836" y="0"/>
                  </a:cubicBezTo>
                  <a:cubicBezTo>
                    <a:pt x="208317" y="0"/>
                    <a:pt x="217488" y="7888"/>
                    <a:pt x="217488" y="18405"/>
                  </a:cubicBezTo>
                  <a:cubicBezTo>
                    <a:pt x="217488" y="18405"/>
                    <a:pt x="217488" y="18405"/>
                    <a:pt x="217488" y="318145"/>
                  </a:cubicBezTo>
                  <a:cubicBezTo>
                    <a:pt x="217488" y="328662"/>
                    <a:pt x="208317" y="336550"/>
                    <a:pt x="197836" y="336550"/>
                  </a:cubicBezTo>
                  <a:cubicBezTo>
                    <a:pt x="197836" y="336550"/>
                    <a:pt x="197836" y="336550"/>
                    <a:pt x="19652" y="336550"/>
                  </a:cubicBezTo>
                  <a:cubicBezTo>
                    <a:pt x="9171" y="336550"/>
                    <a:pt x="0" y="328662"/>
                    <a:pt x="0" y="318145"/>
                  </a:cubicBezTo>
                  <a:cubicBezTo>
                    <a:pt x="0" y="318145"/>
                    <a:pt x="0" y="318145"/>
                    <a:pt x="0" y="18405"/>
                  </a:cubicBezTo>
                  <a:cubicBezTo>
                    <a:pt x="0" y="7888"/>
                    <a:pt x="9171" y="0"/>
                    <a:pt x="1965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56" name="千图PPT彼岸天：ID 8661124库_椭圆 15">
              <a:extLst>
                <a:ext uri="{FF2B5EF4-FFF2-40B4-BE49-F238E27FC236}">
                  <a16:creationId xmlns:a16="http://schemas.microsoft.com/office/drawing/2014/main" id="{CAFB1D1B-3B06-4796-B011-D4A3FB5D941B}"/>
                </a:ext>
              </a:extLst>
            </p:cNvPr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3023298" y="4550290"/>
              <a:ext cx="248198" cy="384074"/>
            </a:xfrm>
            <a:custGeom>
              <a:avLst/>
              <a:gdLst>
                <a:gd name="connsiteX0" fmla="*/ 182768 w 217488"/>
                <a:gd name="connsiteY0" fmla="*/ 277515 h 336550"/>
                <a:gd name="connsiteX1" fmla="*/ 156139 w 217488"/>
                <a:gd name="connsiteY1" fmla="*/ 283964 h 336550"/>
                <a:gd name="connsiteX2" fmla="*/ 152145 w 217488"/>
                <a:gd name="connsiteY2" fmla="*/ 292993 h 336550"/>
                <a:gd name="connsiteX3" fmla="*/ 158802 w 217488"/>
                <a:gd name="connsiteY3" fmla="*/ 296863 h 336550"/>
                <a:gd name="connsiteX4" fmla="*/ 160133 w 217488"/>
                <a:gd name="connsiteY4" fmla="*/ 296863 h 336550"/>
                <a:gd name="connsiteX5" fmla="*/ 186762 w 217488"/>
                <a:gd name="connsiteY5" fmla="*/ 290414 h 336550"/>
                <a:gd name="connsiteX6" fmla="*/ 190757 w 217488"/>
                <a:gd name="connsiteY6" fmla="*/ 282674 h 336550"/>
                <a:gd name="connsiteX7" fmla="*/ 182768 w 217488"/>
                <a:gd name="connsiteY7" fmla="*/ 277515 h 336550"/>
                <a:gd name="connsiteX8" fmla="*/ 34720 w 217488"/>
                <a:gd name="connsiteY8" fmla="*/ 277515 h 336550"/>
                <a:gd name="connsiteX9" fmla="*/ 26732 w 217488"/>
                <a:gd name="connsiteY9" fmla="*/ 282674 h 336550"/>
                <a:gd name="connsiteX10" fmla="*/ 30726 w 217488"/>
                <a:gd name="connsiteY10" fmla="*/ 290414 h 336550"/>
                <a:gd name="connsiteX11" fmla="*/ 57355 w 217488"/>
                <a:gd name="connsiteY11" fmla="*/ 296863 h 336550"/>
                <a:gd name="connsiteX12" fmla="*/ 58686 w 217488"/>
                <a:gd name="connsiteY12" fmla="*/ 296863 h 336550"/>
                <a:gd name="connsiteX13" fmla="*/ 65344 w 217488"/>
                <a:gd name="connsiteY13" fmla="*/ 292993 h 336550"/>
                <a:gd name="connsiteX14" fmla="*/ 61349 w 217488"/>
                <a:gd name="connsiteY14" fmla="*/ 283964 h 336550"/>
                <a:gd name="connsiteX15" fmla="*/ 34720 w 217488"/>
                <a:gd name="connsiteY15" fmla="*/ 277515 h 336550"/>
                <a:gd name="connsiteX16" fmla="*/ 108745 w 217488"/>
                <a:gd name="connsiteY16" fmla="*/ 271463 h 336550"/>
                <a:gd name="connsiteX17" fmla="*/ 87313 w 217488"/>
                <a:gd name="connsiteY17" fmla="*/ 292101 h 336550"/>
                <a:gd name="connsiteX18" fmla="*/ 108745 w 217488"/>
                <a:gd name="connsiteY18" fmla="*/ 312739 h 336550"/>
                <a:gd name="connsiteX19" fmla="*/ 130177 w 217488"/>
                <a:gd name="connsiteY19" fmla="*/ 292101 h 336550"/>
                <a:gd name="connsiteX20" fmla="*/ 108745 w 217488"/>
                <a:gd name="connsiteY20" fmla="*/ 271463 h 336550"/>
                <a:gd name="connsiteX21" fmla="*/ 27469 w 217488"/>
                <a:gd name="connsiteY21" fmla="*/ 38100 h 336550"/>
                <a:gd name="connsiteX22" fmla="*/ 22225 w 217488"/>
                <a:gd name="connsiteY22" fmla="*/ 42049 h 336550"/>
                <a:gd name="connsiteX23" fmla="*/ 22225 w 217488"/>
                <a:gd name="connsiteY23" fmla="*/ 240798 h 336550"/>
                <a:gd name="connsiteX24" fmla="*/ 27469 w 217488"/>
                <a:gd name="connsiteY24" fmla="*/ 246063 h 336550"/>
                <a:gd name="connsiteX25" fmla="*/ 190019 w 217488"/>
                <a:gd name="connsiteY25" fmla="*/ 246063 h 336550"/>
                <a:gd name="connsiteX26" fmla="*/ 195263 w 217488"/>
                <a:gd name="connsiteY26" fmla="*/ 240798 h 336550"/>
                <a:gd name="connsiteX27" fmla="*/ 195263 w 217488"/>
                <a:gd name="connsiteY27" fmla="*/ 42049 h 336550"/>
                <a:gd name="connsiteX28" fmla="*/ 190019 w 217488"/>
                <a:gd name="connsiteY28" fmla="*/ 38100 h 336550"/>
                <a:gd name="connsiteX29" fmla="*/ 27469 w 217488"/>
                <a:gd name="connsiteY29" fmla="*/ 38100 h 336550"/>
                <a:gd name="connsiteX30" fmla="*/ 92869 w 217488"/>
                <a:gd name="connsiteY30" fmla="*/ 15875 h 336550"/>
                <a:gd name="connsiteX31" fmla="*/ 88900 w 217488"/>
                <a:gd name="connsiteY31" fmla="*/ 19957 h 336550"/>
                <a:gd name="connsiteX32" fmla="*/ 92869 w 217488"/>
                <a:gd name="connsiteY32" fmla="*/ 25400 h 336550"/>
                <a:gd name="connsiteX33" fmla="*/ 124619 w 217488"/>
                <a:gd name="connsiteY33" fmla="*/ 25400 h 336550"/>
                <a:gd name="connsiteX34" fmla="*/ 128588 w 217488"/>
                <a:gd name="connsiteY34" fmla="*/ 19957 h 336550"/>
                <a:gd name="connsiteX35" fmla="*/ 124619 w 217488"/>
                <a:gd name="connsiteY35" fmla="*/ 15875 h 336550"/>
                <a:gd name="connsiteX36" fmla="*/ 92869 w 217488"/>
                <a:gd name="connsiteY36" fmla="*/ 15875 h 336550"/>
                <a:gd name="connsiteX37" fmla="*/ 19652 w 217488"/>
                <a:gd name="connsiteY37" fmla="*/ 0 h 336550"/>
                <a:gd name="connsiteX38" fmla="*/ 197836 w 217488"/>
                <a:gd name="connsiteY38" fmla="*/ 0 h 336550"/>
                <a:gd name="connsiteX39" fmla="*/ 217488 w 217488"/>
                <a:gd name="connsiteY39" fmla="*/ 18405 h 336550"/>
                <a:gd name="connsiteX40" fmla="*/ 217488 w 217488"/>
                <a:gd name="connsiteY40" fmla="*/ 318145 h 336550"/>
                <a:gd name="connsiteX41" fmla="*/ 197836 w 217488"/>
                <a:gd name="connsiteY41" fmla="*/ 336550 h 336550"/>
                <a:gd name="connsiteX42" fmla="*/ 19652 w 217488"/>
                <a:gd name="connsiteY42" fmla="*/ 336550 h 336550"/>
                <a:gd name="connsiteX43" fmla="*/ 0 w 217488"/>
                <a:gd name="connsiteY43" fmla="*/ 318145 h 336550"/>
                <a:gd name="connsiteX44" fmla="*/ 0 w 217488"/>
                <a:gd name="connsiteY44" fmla="*/ 18405 h 336550"/>
                <a:gd name="connsiteX45" fmla="*/ 19652 w 217488"/>
                <a:gd name="connsiteY45" fmla="*/ 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17487" h="336550">
                  <a:moveTo>
                    <a:pt x="182768" y="277515"/>
                  </a:moveTo>
                  <a:cubicBezTo>
                    <a:pt x="182768" y="277515"/>
                    <a:pt x="182768" y="277515"/>
                    <a:pt x="156139" y="283964"/>
                  </a:cubicBezTo>
                  <a:cubicBezTo>
                    <a:pt x="153476" y="285254"/>
                    <a:pt x="150813" y="289124"/>
                    <a:pt x="152145" y="292993"/>
                  </a:cubicBezTo>
                  <a:cubicBezTo>
                    <a:pt x="152145" y="295573"/>
                    <a:pt x="156139" y="296863"/>
                    <a:pt x="158802" y="296863"/>
                  </a:cubicBezTo>
                  <a:cubicBezTo>
                    <a:pt x="158802" y="296863"/>
                    <a:pt x="160133" y="296863"/>
                    <a:pt x="160133" y="296863"/>
                  </a:cubicBezTo>
                  <a:cubicBezTo>
                    <a:pt x="160133" y="296863"/>
                    <a:pt x="160133" y="296863"/>
                    <a:pt x="186762" y="290414"/>
                  </a:cubicBezTo>
                  <a:cubicBezTo>
                    <a:pt x="189425" y="289124"/>
                    <a:pt x="192088" y="285254"/>
                    <a:pt x="190757" y="282674"/>
                  </a:cubicBezTo>
                  <a:cubicBezTo>
                    <a:pt x="190757" y="278805"/>
                    <a:pt x="186762" y="276225"/>
                    <a:pt x="182768" y="277515"/>
                  </a:cubicBezTo>
                  <a:close/>
                  <a:moveTo>
                    <a:pt x="34720" y="277515"/>
                  </a:moveTo>
                  <a:cubicBezTo>
                    <a:pt x="30726" y="276225"/>
                    <a:pt x="26732" y="278805"/>
                    <a:pt x="26732" y="282674"/>
                  </a:cubicBezTo>
                  <a:cubicBezTo>
                    <a:pt x="25400" y="285254"/>
                    <a:pt x="28063" y="289124"/>
                    <a:pt x="30726" y="290414"/>
                  </a:cubicBezTo>
                  <a:cubicBezTo>
                    <a:pt x="30726" y="290414"/>
                    <a:pt x="30726" y="290414"/>
                    <a:pt x="57355" y="296863"/>
                  </a:cubicBezTo>
                  <a:cubicBezTo>
                    <a:pt x="57355" y="296863"/>
                    <a:pt x="58686" y="296863"/>
                    <a:pt x="58686" y="296863"/>
                  </a:cubicBezTo>
                  <a:cubicBezTo>
                    <a:pt x="61349" y="296863"/>
                    <a:pt x="65344" y="295573"/>
                    <a:pt x="65344" y="292993"/>
                  </a:cubicBezTo>
                  <a:cubicBezTo>
                    <a:pt x="66675" y="289124"/>
                    <a:pt x="64012" y="285254"/>
                    <a:pt x="61349" y="283964"/>
                  </a:cubicBezTo>
                  <a:cubicBezTo>
                    <a:pt x="61349" y="283964"/>
                    <a:pt x="61349" y="283964"/>
                    <a:pt x="34720" y="277515"/>
                  </a:cubicBezTo>
                  <a:close/>
                  <a:moveTo>
                    <a:pt x="108745" y="271463"/>
                  </a:moveTo>
                  <a:cubicBezTo>
                    <a:pt x="96908" y="271463"/>
                    <a:pt x="87313" y="280703"/>
                    <a:pt x="87313" y="292101"/>
                  </a:cubicBezTo>
                  <a:cubicBezTo>
                    <a:pt x="87313" y="303499"/>
                    <a:pt x="96908" y="312739"/>
                    <a:pt x="108745" y="312739"/>
                  </a:cubicBezTo>
                  <a:cubicBezTo>
                    <a:pt x="120582" y="312739"/>
                    <a:pt x="130177" y="303499"/>
                    <a:pt x="130177" y="292101"/>
                  </a:cubicBezTo>
                  <a:cubicBezTo>
                    <a:pt x="130177" y="280703"/>
                    <a:pt x="120582" y="271463"/>
                    <a:pt x="108745" y="271463"/>
                  </a:cubicBezTo>
                  <a:close/>
                  <a:moveTo>
                    <a:pt x="27469" y="38100"/>
                  </a:moveTo>
                  <a:cubicBezTo>
                    <a:pt x="24847" y="38100"/>
                    <a:pt x="22225" y="39416"/>
                    <a:pt x="22225" y="42049"/>
                  </a:cubicBezTo>
                  <a:cubicBezTo>
                    <a:pt x="22225" y="42049"/>
                    <a:pt x="22225" y="42049"/>
                    <a:pt x="22225" y="240798"/>
                  </a:cubicBezTo>
                  <a:cubicBezTo>
                    <a:pt x="22225" y="243431"/>
                    <a:pt x="24847" y="246063"/>
                    <a:pt x="27469" y="246063"/>
                  </a:cubicBezTo>
                  <a:cubicBezTo>
                    <a:pt x="27469" y="246063"/>
                    <a:pt x="27469" y="246063"/>
                    <a:pt x="190019" y="246063"/>
                  </a:cubicBezTo>
                  <a:cubicBezTo>
                    <a:pt x="192641" y="246063"/>
                    <a:pt x="195263" y="243431"/>
                    <a:pt x="195263" y="240798"/>
                  </a:cubicBezTo>
                  <a:lnTo>
                    <a:pt x="195263" y="42049"/>
                  </a:lnTo>
                  <a:cubicBezTo>
                    <a:pt x="195263" y="39416"/>
                    <a:pt x="192641" y="38100"/>
                    <a:pt x="190019" y="38100"/>
                  </a:cubicBezTo>
                  <a:cubicBezTo>
                    <a:pt x="190019" y="38100"/>
                    <a:pt x="190019" y="38100"/>
                    <a:pt x="27469" y="38100"/>
                  </a:cubicBezTo>
                  <a:close/>
                  <a:moveTo>
                    <a:pt x="92869" y="15875"/>
                  </a:moveTo>
                  <a:cubicBezTo>
                    <a:pt x="90223" y="15875"/>
                    <a:pt x="88900" y="17236"/>
                    <a:pt x="88900" y="19957"/>
                  </a:cubicBezTo>
                  <a:cubicBezTo>
                    <a:pt x="88900" y="22679"/>
                    <a:pt x="90223" y="25400"/>
                    <a:pt x="92869" y="25400"/>
                  </a:cubicBezTo>
                  <a:cubicBezTo>
                    <a:pt x="92869" y="25400"/>
                    <a:pt x="92869" y="25400"/>
                    <a:pt x="124619" y="25400"/>
                  </a:cubicBezTo>
                  <a:cubicBezTo>
                    <a:pt x="127265" y="25400"/>
                    <a:pt x="128588" y="22679"/>
                    <a:pt x="128588" y="19957"/>
                  </a:cubicBezTo>
                  <a:cubicBezTo>
                    <a:pt x="128588" y="17236"/>
                    <a:pt x="127265" y="15875"/>
                    <a:pt x="124619" y="15875"/>
                  </a:cubicBezTo>
                  <a:cubicBezTo>
                    <a:pt x="124619" y="15875"/>
                    <a:pt x="124619" y="15875"/>
                    <a:pt x="92869" y="15875"/>
                  </a:cubicBezTo>
                  <a:close/>
                  <a:moveTo>
                    <a:pt x="19652" y="0"/>
                  </a:moveTo>
                  <a:cubicBezTo>
                    <a:pt x="19652" y="0"/>
                    <a:pt x="19652" y="0"/>
                    <a:pt x="197836" y="0"/>
                  </a:cubicBezTo>
                  <a:cubicBezTo>
                    <a:pt x="208317" y="0"/>
                    <a:pt x="217488" y="7888"/>
                    <a:pt x="217488" y="18405"/>
                  </a:cubicBezTo>
                  <a:cubicBezTo>
                    <a:pt x="217488" y="18405"/>
                    <a:pt x="217488" y="18405"/>
                    <a:pt x="217488" y="318145"/>
                  </a:cubicBezTo>
                  <a:cubicBezTo>
                    <a:pt x="217488" y="328662"/>
                    <a:pt x="208317" y="336550"/>
                    <a:pt x="197836" y="336550"/>
                  </a:cubicBezTo>
                  <a:cubicBezTo>
                    <a:pt x="197836" y="336550"/>
                    <a:pt x="197836" y="336550"/>
                    <a:pt x="19652" y="336550"/>
                  </a:cubicBezTo>
                  <a:cubicBezTo>
                    <a:pt x="9171" y="336550"/>
                    <a:pt x="0" y="328662"/>
                    <a:pt x="0" y="318145"/>
                  </a:cubicBezTo>
                  <a:cubicBezTo>
                    <a:pt x="0" y="318145"/>
                    <a:pt x="0" y="318145"/>
                    <a:pt x="0" y="18405"/>
                  </a:cubicBezTo>
                  <a:cubicBezTo>
                    <a:pt x="0" y="7888"/>
                    <a:pt x="9171" y="0"/>
                    <a:pt x="1965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57" name="千图PPT彼岸天：ID 8661124库_椭圆 18">
              <a:extLst>
                <a:ext uri="{FF2B5EF4-FFF2-40B4-BE49-F238E27FC236}">
                  <a16:creationId xmlns:a16="http://schemas.microsoft.com/office/drawing/2014/main" id="{297486C8-41CE-4420-B4FB-9F930F43FA8E}"/>
                </a:ext>
              </a:extLst>
            </p:cNvPr>
            <p:cNvSpPr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4223541" y="3328394"/>
              <a:ext cx="248198" cy="384074"/>
            </a:xfrm>
            <a:custGeom>
              <a:avLst/>
              <a:gdLst>
                <a:gd name="connsiteX0" fmla="*/ 182768 w 217488"/>
                <a:gd name="connsiteY0" fmla="*/ 277515 h 336550"/>
                <a:gd name="connsiteX1" fmla="*/ 156139 w 217488"/>
                <a:gd name="connsiteY1" fmla="*/ 283964 h 336550"/>
                <a:gd name="connsiteX2" fmla="*/ 152145 w 217488"/>
                <a:gd name="connsiteY2" fmla="*/ 292993 h 336550"/>
                <a:gd name="connsiteX3" fmla="*/ 158802 w 217488"/>
                <a:gd name="connsiteY3" fmla="*/ 296863 h 336550"/>
                <a:gd name="connsiteX4" fmla="*/ 160133 w 217488"/>
                <a:gd name="connsiteY4" fmla="*/ 296863 h 336550"/>
                <a:gd name="connsiteX5" fmla="*/ 186762 w 217488"/>
                <a:gd name="connsiteY5" fmla="*/ 290414 h 336550"/>
                <a:gd name="connsiteX6" fmla="*/ 190757 w 217488"/>
                <a:gd name="connsiteY6" fmla="*/ 282674 h 336550"/>
                <a:gd name="connsiteX7" fmla="*/ 182768 w 217488"/>
                <a:gd name="connsiteY7" fmla="*/ 277515 h 336550"/>
                <a:gd name="connsiteX8" fmla="*/ 34720 w 217488"/>
                <a:gd name="connsiteY8" fmla="*/ 277515 h 336550"/>
                <a:gd name="connsiteX9" fmla="*/ 26732 w 217488"/>
                <a:gd name="connsiteY9" fmla="*/ 282674 h 336550"/>
                <a:gd name="connsiteX10" fmla="*/ 30726 w 217488"/>
                <a:gd name="connsiteY10" fmla="*/ 290414 h 336550"/>
                <a:gd name="connsiteX11" fmla="*/ 57355 w 217488"/>
                <a:gd name="connsiteY11" fmla="*/ 296863 h 336550"/>
                <a:gd name="connsiteX12" fmla="*/ 58686 w 217488"/>
                <a:gd name="connsiteY12" fmla="*/ 296863 h 336550"/>
                <a:gd name="connsiteX13" fmla="*/ 65344 w 217488"/>
                <a:gd name="connsiteY13" fmla="*/ 292993 h 336550"/>
                <a:gd name="connsiteX14" fmla="*/ 61349 w 217488"/>
                <a:gd name="connsiteY14" fmla="*/ 283964 h 336550"/>
                <a:gd name="connsiteX15" fmla="*/ 34720 w 217488"/>
                <a:gd name="connsiteY15" fmla="*/ 277515 h 336550"/>
                <a:gd name="connsiteX16" fmla="*/ 108745 w 217488"/>
                <a:gd name="connsiteY16" fmla="*/ 271463 h 336550"/>
                <a:gd name="connsiteX17" fmla="*/ 87313 w 217488"/>
                <a:gd name="connsiteY17" fmla="*/ 292101 h 336550"/>
                <a:gd name="connsiteX18" fmla="*/ 108745 w 217488"/>
                <a:gd name="connsiteY18" fmla="*/ 312739 h 336550"/>
                <a:gd name="connsiteX19" fmla="*/ 130177 w 217488"/>
                <a:gd name="connsiteY19" fmla="*/ 292101 h 336550"/>
                <a:gd name="connsiteX20" fmla="*/ 108745 w 217488"/>
                <a:gd name="connsiteY20" fmla="*/ 271463 h 336550"/>
                <a:gd name="connsiteX21" fmla="*/ 27469 w 217488"/>
                <a:gd name="connsiteY21" fmla="*/ 38100 h 336550"/>
                <a:gd name="connsiteX22" fmla="*/ 22225 w 217488"/>
                <a:gd name="connsiteY22" fmla="*/ 42049 h 336550"/>
                <a:gd name="connsiteX23" fmla="*/ 22225 w 217488"/>
                <a:gd name="connsiteY23" fmla="*/ 240798 h 336550"/>
                <a:gd name="connsiteX24" fmla="*/ 27469 w 217488"/>
                <a:gd name="connsiteY24" fmla="*/ 246063 h 336550"/>
                <a:gd name="connsiteX25" fmla="*/ 190019 w 217488"/>
                <a:gd name="connsiteY25" fmla="*/ 246063 h 336550"/>
                <a:gd name="connsiteX26" fmla="*/ 195263 w 217488"/>
                <a:gd name="connsiteY26" fmla="*/ 240798 h 336550"/>
                <a:gd name="connsiteX27" fmla="*/ 195263 w 217488"/>
                <a:gd name="connsiteY27" fmla="*/ 42049 h 336550"/>
                <a:gd name="connsiteX28" fmla="*/ 190019 w 217488"/>
                <a:gd name="connsiteY28" fmla="*/ 38100 h 336550"/>
                <a:gd name="connsiteX29" fmla="*/ 27469 w 217488"/>
                <a:gd name="connsiteY29" fmla="*/ 38100 h 336550"/>
                <a:gd name="connsiteX30" fmla="*/ 92869 w 217488"/>
                <a:gd name="connsiteY30" fmla="*/ 15875 h 336550"/>
                <a:gd name="connsiteX31" fmla="*/ 88900 w 217488"/>
                <a:gd name="connsiteY31" fmla="*/ 19957 h 336550"/>
                <a:gd name="connsiteX32" fmla="*/ 92869 w 217488"/>
                <a:gd name="connsiteY32" fmla="*/ 25400 h 336550"/>
                <a:gd name="connsiteX33" fmla="*/ 124619 w 217488"/>
                <a:gd name="connsiteY33" fmla="*/ 25400 h 336550"/>
                <a:gd name="connsiteX34" fmla="*/ 128588 w 217488"/>
                <a:gd name="connsiteY34" fmla="*/ 19957 h 336550"/>
                <a:gd name="connsiteX35" fmla="*/ 124619 w 217488"/>
                <a:gd name="connsiteY35" fmla="*/ 15875 h 336550"/>
                <a:gd name="connsiteX36" fmla="*/ 92869 w 217488"/>
                <a:gd name="connsiteY36" fmla="*/ 15875 h 336550"/>
                <a:gd name="connsiteX37" fmla="*/ 19652 w 217488"/>
                <a:gd name="connsiteY37" fmla="*/ 0 h 336550"/>
                <a:gd name="connsiteX38" fmla="*/ 197836 w 217488"/>
                <a:gd name="connsiteY38" fmla="*/ 0 h 336550"/>
                <a:gd name="connsiteX39" fmla="*/ 217488 w 217488"/>
                <a:gd name="connsiteY39" fmla="*/ 18405 h 336550"/>
                <a:gd name="connsiteX40" fmla="*/ 217488 w 217488"/>
                <a:gd name="connsiteY40" fmla="*/ 318145 h 336550"/>
                <a:gd name="connsiteX41" fmla="*/ 197836 w 217488"/>
                <a:gd name="connsiteY41" fmla="*/ 336550 h 336550"/>
                <a:gd name="connsiteX42" fmla="*/ 19652 w 217488"/>
                <a:gd name="connsiteY42" fmla="*/ 336550 h 336550"/>
                <a:gd name="connsiteX43" fmla="*/ 0 w 217488"/>
                <a:gd name="connsiteY43" fmla="*/ 318145 h 336550"/>
                <a:gd name="connsiteX44" fmla="*/ 0 w 217488"/>
                <a:gd name="connsiteY44" fmla="*/ 18405 h 336550"/>
                <a:gd name="connsiteX45" fmla="*/ 19652 w 217488"/>
                <a:gd name="connsiteY45" fmla="*/ 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17487" h="336550">
                  <a:moveTo>
                    <a:pt x="182768" y="277515"/>
                  </a:moveTo>
                  <a:cubicBezTo>
                    <a:pt x="182768" y="277515"/>
                    <a:pt x="182768" y="277515"/>
                    <a:pt x="156139" y="283964"/>
                  </a:cubicBezTo>
                  <a:cubicBezTo>
                    <a:pt x="153476" y="285254"/>
                    <a:pt x="150813" y="289124"/>
                    <a:pt x="152145" y="292993"/>
                  </a:cubicBezTo>
                  <a:cubicBezTo>
                    <a:pt x="152145" y="295573"/>
                    <a:pt x="156139" y="296863"/>
                    <a:pt x="158802" y="296863"/>
                  </a:cubicBezTo>
                  <a:cubicBezTo>
                    <a:pt x="158802" y="296863"/>
                    <a:pt x="160133" y="296863"/>
                    <a:pt x="160133" y="296863"/>
                  </a:cubicBezTo>
                  <a:cubicBezTo>
                    <a:pt x="160133" y="296863"/>
                    <a:pt x="160133" y="296863"/>
                    <a:pt x="186762" y="290414"/>
                  </a:cubicBezTo>
                  <a:cubicBezTo>
                    <a:pt x="189425" y="289124"/>
                    <a:pt x="192088" y="285254"/>
                    <a:pt x="190757" y="282674"/>
                  </a:cubicBezTo>
                  <a:cubicBezTo>
                    <a:pt x="190757" y="278805"/>
                    <a:pt x="186762" y="276225"/>
                    <a:pt x="182768" y="277515"/>
                  </a:cubicBezTo>
                  <a:close/>
                  <a:moveTo>
                    <a:pt x="34720" y="277515"/>
                  </a:moveTo>
                  <a:cubicBezTo>
                    <a:pt x="30726" y="276225"/>
                    <a:pt x="26732" y="278805"/>
                    <a:pt x="26732" y="282674"/>
                  </a:cubicBezTo>
                  <a:cubicBezTo>
                    <a:pt x="25400" y="285254"/>
                    <a:pt x="28063" y="289124"/>
                    <a:pt x="30726" y="290414"/>
                  </a:cubicBezTo>
                  <a:cubicBezTo>
                    <a:pt x="30726" y="290414"/>
                    <a:pt x="30726" y="290414"/>
                    <a:pt x="57355" y="296863"/>
                  </a:cubicBezTo>
                  <a:cubicBezTo>
                    <a:pt x="57355" y="296863"/>
                    <a:pt x="58686" y="296863"/>
                    <a:pt x="58686" y="296863"/>
                  </a:cubicBezTo>
                  <a:cubicBezTo>
                    <a:pt x="61349" y="296863"/>
                    <a:pt x="65344" y="295573"/>
                    <a:pt x="65344" y="292993"/>
                  </a:cubicBezTo>
                  <a:cubicBezTo>
                    <a:pt x="66675" y="289124"/>
                    <a:pt x="64012" y="285254"/>
                    <a:pt x="61349" y="283964"/>
                  </a:cubicBezTo>
                  <a:cubicBezTo>
                    <a:pt x="61349" y="283964"/>
                    <a:pt x="61349" y="283964"/>
                    <a:pt x="34720" y="277515"/>
                  </a:cubicBezTo>
                  <a:close/>
                  <a:moveTo>
                    <a:pt x="108745" y="271463"/>
                  </a:moveTo>
                  <a:cubicBezTo>
                    <a:pt x="96908" y="271463"/>
                    <a:pt x="87313" y="280703"/>
                    <a:pt x="87313" y="292101"/>
                  </a:cubicBezTo>
                  <a:cubicBezTo>
                    <a:pt x="87313" y="303499"/>
                    <a:pt x="96908" y="312739"/>
                    <a:pt x="108745" y="312739"/>
                  </a:cubicBezTo>
                  <a:cubicBezTo>
                    <a:pt x="120582" y="312739"/>
                    <a:pt x="130177" y="303499"/>
                    <a:pt x="130177" y="292101"/>
                  </a:cubicBezTo>
                  <a:cubicBezTo>
                    <a:pt x="130177" y="280703"/>
                    <a:pt x="120582" y="271463"/>
                    <a:pt x="108745" y="271463"/>
                  </a:cubicBezTo>
                  <a:close/>
                  <a:moveTo>
                    <a:pt x="27469" y="38100"/>
                  </a:moveTo>
                  <a:cubicBezTo>
                    <a:pt x="24847" y="38100"/>
                    <a:pt x="22225" y="39416"/>
                    <a:pt x="22225" y="42049"/>
                  </a:cubicBezTo>
                  <a:cubicBezTo>
                    <a:pt x="22225" y="42049"/>
                    <a:pt x="22225" y="42049"/>
                    <a:pt x="22225" y="240798"/>
                  </a:cubicBezTo>
                  <a:cubicBezTo>
                    <a:pt x="22225" y="243431"/>
                    <a:pt x="24847" y="246063"/>
                    <a:pt x="27469" y="246063"/>
                  </a:cubicBezTo>
                  <a:cubicBezTo>
                    <a:pt x="27469" y="246063"/>
                    <a:pt x="27469" y="246063"/>
                    <a:pt x="190019" y="246063"/>
                  </a:cubicBezTo>
                  <a:cubicBezTo>
                    <a:pt x="192641" y="246063"/>
                    <a:pt x="195263" y="243431"/>
                    <a:pt x="195263" y="240798"/>
                  </a:cubicBezTo>
                  <a:lnTo>
                    <a:pt x="195263" y="42049"/>
                  </a:lnTo>
                  <a:cubicBezTo>
                    <a:pt x="195263" y="39416"/>
                    <a:pt x="192641" y="38100"/>
                    <a:pt x="190019" y="38100"/>
                  </a:cubicBezTo>
                  <a:cubicBezTo>
                    <a:pt x="190019" y="38100"/>
                    <a:pt x="190019" y="38100"/>
                    <a:pt x="27469" y="38100"/>
                  </a:cubicBezTo>
                  <a:close/>
                  <a:moveTo>
                    <a:pt x="92869" y="15875"/>
                  </a:moveTo>
                  <a:cubicBezTo>
                    <a:pt x="90223" y="15875"/>
                    <a:pt x="88900" y="17236"/>
                    <a:pt x="88900" y="19957"/>
                  </a:cubicBezTo>
                  <a:cubicBezTo>
                    <a:pt x="88900" y="22679"/>
                    <a:pt x="90223" y="25400"/>
                    <a:pt x="92869" y="25400"/>
                  </a:cubicBezTo>
                  <a:cubicBezTo>
                    <a:pt x="92869" y="25400"/>
                    <a:pt x="92869" y="25400"/>
                    <a:pt x="124619" y="25400"/>
                  </a:cubicBezTo>
                  <a:cubicBezTo>
                    <a:pt x="127265" y="25400"/>
                    <a:pt x="128588" y="22679"/>
                    <a:pt x="128588" y="19957"/>
                  </a:cubicBezTo>
                  <a:cubicBezTo>
                    <a:pt x="128588" y="17236"/>
                    <a:pt x="127265" y="15875"/>
                    <a:pt x="124619" y="15875"/>
                  </a:cubicBezTo>
                  <a:cubicBezTo>
                    <a:pt x="124619" y="15875"/>
                    <a:pt x="124619" y="15875"/>
                    <a:pt x="92869" y="15875"/>
                  </a:cubicBezTo>
                  <a:close/>
                  <a:moveTo>
                    <a:pt x="19652" y="0"/>
                  </a:moveTo>
                  <a:cubicBezTo>
                    <a:pt x="19652" y="0"/>
                    <a:pt x="19652" y="0"/>
                    <a:pt x="197836" y="0"/>
                  </a:cubicBezTo>
                  <a:cubicBezTo>
                    <a:pt x="208317" y="0"/>
                    <a:pt x="217488" y="7888"/>
                    <a:pt x="217488" y="18405"/>
                  </a:cubicBezTo>
                  <a:cubicBezTo>
                    <a:pt x="217488" y="18405"/>
                    <a:pt x="217488" y="18405"/>
                    <a:pt x="217488" y="318145"/>
                  </a:cubicBezTo>
                  <a:cubicBezTo>
                    <a:pt x="217488" y="328662"/>
                    <a:pt x="208317" y="336550"/>
                    <a:pt x="197836" y="336550"/>
                  </a:cubicBezTo>
                  <a:cubicBezTo>
                    <a:pt x="197836" y="336550"/>
                    <a:pt x="197836" y="336550"/>
                    <a:pt x="19652" y="336550"/>
                  </a:cubicBezTo>
                  <a:cubicBezTo>
                    <a:pt x="9171" y="336550"/>
                    <a:pt x="0" y="328662"/>
                    <a:pt x="0" y="318145"/>
                  </a:cubicBezTo>
                  <a:cubicBezTo>
                    <a:pt x="0" y="318145"/>
                    <a:pt x="0" y="318145"/>
                    <a:pt x="0" y="18405"/>
                  </a:cubicBezTo>
                  <a:cubicBezTo>
                    <a:pt x="0" y="7888"/>
                    <a:pt x="9171" y="0"/>
                    <a:pt x="1965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58" name="千图PPT彼岸天：ID 8661124库_椭圆 21">
              <a:extLst>
                <a:ext uri="{FF2B5EF4-FFF2-40B4-BE49-F238E27FC236}">
                  <a16:creationId xmlns:a16="http://schemas.microsoft.com/office/drawing/2014/main" id="{BBBECE9A-A9F0-401D-92D0-7576A10B670D}"/>
                </a:ext>
              </a:extLst>
            </p:cNvPr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7677330" y="3328394"/>
              <a:ext cx="248198" cy="384074"/>
            </a:xfrm>
            <a:custGeom>
              <a:avLst/>
              <a:gdLst>
                <a:gd name="connsiteX0" fmla="*/ 182768 w 217488"/>
                <a:gd name="connsiteY0" fmla="*/ 277515 h 336550"/>
                <a:gd name="connsiteX1" fmla="*/ 156139 w 217488"/>
                <a:gd name="connsiteY1" fmla="*/ 283964 h 336550"/>
                <a:gd name="connsiteX2" fmla="*/ 152145 w 217488"/>
                <a:gd name="connsiteY2" fmla="*/ 292993 h 336550"/>
                <a:gd name="connsiteX3" fmla="*/ 158802 w 217488"/>
                <a:gd name="connsiteY3" fmla="*/ 296863 h 336550"/>
                <a:gd name="connsiteX4" fmla="*/ 160133 w 217488"/>
                <a:gd name="connsiteY4" fmla="*/ 296863 h 336550"/>
                <a:gd name="connsiteX5" fmla="*/ 186762 w 217488"/>
                <a:gd name="connsiteY5" fmla="*/ 290414 h 336550"/>
                <a:gd name="connsiteX6" fmla="*/ 190757 w 217488"/>
                <a:gd name="connsiteY6" fmla="*/ 282674 h 336550"/>
                <a:gd name="connsiteX7" fmla="*/ 182768 w 217488"/>
                <a:gd name="connsiteY7" fmla="*/ 277515 h 336550"/>
                <a:gd name="connsiteX8" fmla="*/ 34720 w 217488"/>
                <a:gd name="connsiteY8" fmla="*/ 277515 h 336550"/>
                <a:gd name="connsiteX9" fmla="*/ 26732 w 217488"/>
                <a:gd name="connsiteY9" fmla="*/ 282674 h 336550"/>
                <a:gd name="connsiteX10" fmla="*/ 30726 w 217488"/>
                <a:gd name="connsiteY10" fmla="*/ 290414 h 336550"/>
                <a:gd name="connsiteX11" fmla="*/ 57355 w 217488"/>
                <a:gd name="connsiteY11" fmla="*/ 296863 h 336550"/>
                <a:gd name="connsiteX12" fmla="*/ 58686 w 217488"/>
                <a:gd name="connsiteY12" fmla="*/ 296863 h 336550"/>
                <a:gd name="connsiteX13" fmla="*/ 65344 w 217488"/>
                <a:gd name="connsiteY13" fmla="*/ 292993 h 336550"/>
                <a:gd name="connsiteX14" fmla="*/ 61349 w 217488"/>
                <a:gd name="connsiteY14" fmla="*/ 283964 h 336550"/>
                <a:gd name="connsiteX15" fmla="*/ 34720 w 217488"/>
                <a:gd name="connsiteY15" fmla="*/ 277515 h 336550"/>
                <a:gd name="connsiteX16" fmla="*/ 108745 w 217488"/>
                <a:gd name="connsiteY16" fmla="*/ 271463 h 336550"/>
                <a:gd name="connsiteX17" fmla="*/ 87313 w 217488"/>
                <a:gd name="connsiteY17" fmla="*/ 292101 h 336550"/>
                <a:gd name="connsiteX18" fmla="*/ 108745 w 217488"/>
                <a:gd name="connsiteY18" fmla="*/ 312739 h 336550"/>
                <a:gd name="connsiteX19" fmla="*/ 130177 w 217488"/>
                <a:gd name="connsiteY19" fmla="*/ 292101 h 336550"/>
                <a:gd name="connsiteX20" fmla="*/ 108745 w 217488"/>
                <a:gd name="connsiteY20" fmla="*/ 271463 h 336550"/>
                <a:gd name="connsiteX21" fmla="*/ 27469 w 217488"/>
                <a:gd name="connsiteY21" fmla="*/ 38100 h 336550"/>
                <a:gd name="connsiteX22" fmla="*/ 22225 w 217488"/>
                <a:gd name="connsiteY22" fmla="*/ 42049 h 336550"/>
                <a:gd name="connsiteX23" fmla="*/ 22225 w 217488"/>
                <a:gd name="connsiteY23" fmla="*/ 240798 h 336550"/>
                <a:gd name="connsiteX24" fmla="*/ 27469 w 217488"/>
                <a:gd name="connsiteY24" fmla="*/ 246063 h 336550"/>
                <a:gd name="connsiteX25" fmla="*/ 190019 w 217488"/>
                <a:gd name="connsiteY25" fmla="*/ 246063 h 336550"/>
                <a:gd name="connsiteX26" fmla="*/ 195263 w 217488"/>
                <a:gd name="connsiteY26" fmla="*/ 240798 h 336550"/>
                <a:gd name="connsiteX27" fmla="*/ 195263 w 217488"/>
                <a:gd name="connsiteY27" fmla="*/ 42049 h 336550"/>
                <a:gd name="connsiteX28" fmla="*/ 190019 w 217488"/>
                <a:gd name="connsiteY28" fmla="*/ 38100 h 336550"/>
                <a:gd name="connsiteX29" fmla="*/ 27469 w 217488"/>
                <a:gd name="connsiteY29" fmla="*/ 38100 h 336550"/>
                <a:gd name="connsiteX30" fmla="*/ 92869 w 217488"/>
                <a:gd name="connsiteY30" fmla="*/ 15875 h 336550"/>
                <a:gd name="connsiteX31" fmla="*/ 88900 w 217488"/>
                <a:gd name="connsiteY31" fmla="*/ 19957 h 336550"/>
                <a:gd name="connsiteX32" fmla="*/ 92869 w 217488"/>
                <a:gd name="connsiteY32" fmla="*/ 25400 h 336550"/>
                <a:gd name="connsiteX33" fmla="*/ 124619 w 217488"/>
                <a:gd name="connsiteY33" fmla="*/ 25400 h 336550"/>
                <a:gd name="connsiteX34" fmla="*/ 128588 w 217488"/>
                <a:gd name="connsiteY34" fmla="*/ 19957 h 336550"/>
                <a:gd name="connsiteX35" fmla="*/ 124619 w 217488"/>
                <a:gd name="connsiteY35" fmla="*/ 15875 h 336550"/>
                <a:gd name="connsiteX36" fmla="*/ 92869 w 217488"/>
                <a:gd name="connsiteY36" fmla="*/ 15875 h 336550"/>
                <a:gd name="connsiteX37" fmla="*/ 19652 w 217488"/>
                <a:gd name="connsiteY37" fmla="*/ 0 h 336550"/>
                <a:gd name="connsiteX38" fmla="*/ 197836 w 217488"/>
                <a:gd name="connsiteY38" fmla="*/ 0 h 336550"/>
                <a:gd name="connsiteX39" fmla="*/ 217488 w 217488"/>
                <a:gd name="connsiteY39" fmla="*/ 18405 h 336550"/>
                <a:gd name="connsiteX40" fmla="*/ 217488 w 217488"/>
                <a:gd name="connsiteY40" fmla="*/ 318145 h 336550"/>
                <a:gd name="connsiteX41" fmla="*/ 197836 w 217488"/>
                <a:gd name="connsiteY41" fmla="*/ 336550 h 336550"/>
                <a:gd name="connsiteX42" fmla="*/ 19652 w 217488"/>
                <a:gd name="connsiteY42" fmla="*/ 336550 h 336550"/>
                <a:gd name="connsiteX43" fmla="*/ 0 w 217488"/>
                <a:gd name="connsiteY43" fmla="*/ 318145 h 336550"/>
                <a:gd name="connsiteX44" fmla="*/ 0 w 217488"/>
                <a:gd name="connsiteY44" fmla="*/ 18405 h 336550"/>
                <a:gd name="connsiteX45" fmla="*/ 19652 w 217488"/>
                <a:gd name="connsiteY45" fmla="*/ 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17487" h="336550">
                  <a:moveTo>
                    <a:pt x="182768" y="277515"/>
                  </a:moveTo>
                  <a:cubicBezTo>
                    <a:pt x="182768" y="277515"/>
                    <a:pt x="182768" y="277515"/>
                    <a:pt x="156139" y="283964"/>
                  </a:cubicBezTo>
                  <a:cubicBezTo>
                    <a:pt x="153476" y="285254"/>
                    <a:pt x="150813" y="289124"/>
                    <a:pt x="152145" y="292993"/>
                  </a:cubicBezTo>
                  <a:cubicBezTo>
                    <a:pt x="152145" y="295573"/>
                    <a:pt x="156139" y="296863"/>
                    <a:pt x="158802" y="296863"/>
                  </a:cubicBezTo>
                  <a:cubicBezTo>
                    <a:pt x="158802" y="296863"/>
                    <a:pt x="160133" y="296863"/>
                    <a:pt x="160133" y="296863"/>
                  </a:cubicBezTo>
                  <a:cubicBezTo>
                    <a:pt x="160133" y="296863"/>
                    <a:pt x="160133" y="296863"/>
                    <a:pt x="186762" y="290414"/>
                  </a:cubicBezTo>
                  <a:cubicBezTo>
                    <a:pt x="189425" y="289124"/>
                    <a:pt x="192088" y="285254"/>
                    <a:pt x="190757" y="282674"/>
                  </a:cubicBezTo>
                  <a:cubicBezTo>
                    <a:pt x="190757" y="278805"/>
                    <a:pt x="186762" y="276225"/>
                    <a:pt x="182768" y="277515"/>
                  </a:cubicBezTo>
                  <a:close/>
                  <a:moveTo>
                    <a:pt x="34720" y="277515"/>
                  </a:moveTo>
                  <a:cubicBezTo>
                    <a:pt x="30726" y="276225"/>
                    <a:pt x="26732" y="278805"/>
                    <a:pt x="26732" y="282674"/>
                  </a:cubicBezTo>
                  <a:cubicBezTo>
                    <a:pt x="25400" y="285254"/>
                    <a:pt x="28063" y="289124"/>
                    <a:pt x="30726" y="290414"/>
                  </a:cubicBezTo>
                  <a:cubicBezTo>
                    <a:pt x="30726" y="290414"/>
                    <a:pt x="30726" y="290414"/>
                    <a:pt x="57355" y="296863"/>
                  </a:cubicBezTo>
                  <a:cubicBezTo>
                    <a:pt x="57355" y="296863"/>
                    <a:pt x="58686" y="296863"/>
                    <a:pt x="58686" y="296863"/>
                  </a:cubicBezTo>
                  <a:cubicBezTo>
                    <a:pt x="61349" y="296863"/>
                    <a:pt x="65344" y="295573"/>
                    <a:pt x="65344" y="292993"/>
                  </a:cubicBezTo>
                  <a:cubicBezTo>
                    <a:pt x="66675" y="289124"/>
                    <a:pt x="64012" y="285254"/>
                    <a:pt x="61349" y="283964"/>
                  </a:cubicBezTo>
                  <a:cubicBezTo>
                    <a:pt x="61349" y="283964"/>
                    <a:pt x="61349" y="283964"/>
                    <a:pt x="34720" y="277515"/>
                  </a:cubicBezTo>
                  <a:close/>
                  <a:moveTo>
                    <a:pt x="108745" y="271463"/>
                  </a:moveTo>
                  <a:cubicBezTo>
                    <a:pt x="96908" y="271463"/>
                    <a:pt x="87313" y="280703"/>
                    <a:pt x="87313" y="292101"/>
                  </a:cubicBezTo>
                  <a:cubicBezTo>
                    <a:pt x="87313" y="303499"/>
                    <a:pt x="96908" y="312739"/>
                    <a:pt x="108745" y="312739"/>
                  </a:cubicBezTo>
                  <a:cubicBezTo>
                    <a:pt x="120582" y="312739"/>
                    <a:pt x="130177" y="303499"/>
                    <a:pt x="130177" y="292101"/>
                  </a:cubicBezTo>
                  <a:cubicBezTo>
                    <a:pt x="130177" y="280703"/>
                    <a:pt x="120582" y="271463"/>
                    <a:pt x="108745" y="271463"/>
                  </a:cubicBezTo>
                  <a:close/>
                  <a:moveTo>
                    <a:pt x="27469" y="38100"/>
                  </a:moveTo>
                  <a:cubicBezTo>
                    <a:pt x="24847" y="38100"/>
                    <a:pt x="22225" y="39416"/>
                    <a:pt x="22225" y="42049"/>
                  </a:cubicBezTo>
                  <a:cubicBezTo>
                    <a:pt x="22225" y="42049"/>
                    <a:pt x="22225" y="42049"/>
                    <a:pt x="22225" y="240798"/>
                  </a:cubicBezTo>
                  <a:cubicBezTo>
                    <a:pt x="22225" y="243431"/>
                    <a:pt x="24847" y="246063"/>
                    <a:pt x="27469" y="246063"/>
                  </a:cubicBezTo>
                  <a:cubicBezTo>
                    <a:pt x="27469" y="246063"/>
                    <a:pt x="27469" y="246063"/>
                    <a:pt x="190019" y="246063"/>
                  </a:cubicBezTo>
                  <a:cubicBezTo>
                    <a:pt x="192641" y="246063"/>
                    <a:pt x="195263" y="243431"/>
                    <a:pt x="195263" y="240798"/>
                  </a:cubicBezTo>
                  <a:lnTo>
                    <a:pt x="195263" y="42049"/>
                  </a:lnTo>
                  <a:cubicBezTo>
                    <a:pt x="195263" y="39416"/>
                    <a:pt x="192641" y="38100"/>
                    <a:pt x="190019" y="38100"/>
                  </a:cubicBezTo>
                  <a:cubicBezTo>
                    <a:pt x="190019" y="38100"/>
                    <a:pt x="190019" y="38100"/>
                    <a:pt x="27469" y="38100"/>
                  </a:cubicBezTo>
                  <a:close/>
                  <a:moveTo>
                    <a:pt x="92869" y="15875"/>
                  </a:moveTo>
                  <a:cubicBezTo>
                    <a:pt x="90223" y="15875"/>
                    <a:pt x="88900" y="17236"/>
                    <a:pt x="88900" y="19957"/>
                  </a:cubicBezTo>
                  <a:cubicBezTo>
                    <a:pt x="88900" y="22679"/>
                    <a:pt x="90223" y="25400"/>
                    <a:pt x="92869" y="25400"/>
                  </a:cubicBezTo>
                  <a:cubicBezTo>
                    <a:pt x="92869" y="25400"/>
                    <a:pt x="92869" y="25400"/>
                    <a:pt x="124619" y="25400"/>
                  </a:cubicBezTo>
                  <a:cubicBezTo>
                    <a:pt x="127265" y="25400"/>
                    <a:pt x="128588" y="22679"/>
                    <a:pt x="128588" y="19957"/>
                  </a:cubicBezTo>
                  <a:cubicBezTo>
                    <a:pt x="128588" y="17236"/>
                    <a:pt x="127265" y="15875"/>
                    <a:pt x="124619" y="15875"/>
                  </a:cubicBezTo>
                  <a:cubicBezTo>
                    <a:pt x="124619" y="15875"/>
                    <a:pt x="124619" y="15875"/>
                    <a:pt x="92869" y="15875"/>
                  </a:cubicBezTo>
                  <a:close/>
                  <a:moveTo>
                    <a:pt x="19652" y="0"/>
                  </a:moveTo>
                  <a:cubicBezTo>
                    <a:pt x="19652" y="0"/>
                    <a:pt x="19652" y="0"/>
                    <a:pt x="197836" y="0"/>
                  </a:cubicBezTo>
                  <a:cubicBezTo>
                    <a:pt x="208317" y="0"/>
                    <a:pt x="217488" y="7888"/>
                    <a:pt x="217488" y="18405"/>
                  </a:cubicBezTo>
                  <a:cubicBezTo>
                    <a:pt x="217488" y="18405"/>
                    <a:pt x="217488" y="18405"/>
                    <a:pt x="217488" y="318145"/>
                  </a:cubicBezTo>
                  <a:cubicBezTo>
                    <a:pt x="217488" y="328662"/>
                    <a:pt x="208317" y="336550"/>
                    <a:pt x="197836" y="336550"/>
                  </a:cubicBezTo>
                  <a:cubicBezTo>
                    <a:pt x="197836" y="336550"/>
                    <a:pt x="197836" y="336550"/>
                    <a:pt x="19652" y="336550"/>
                  </a:cubicBezTo>
                  <a:cubicBezTo>
                    <a:pt x="9171" y="336550"/>
                    <a:pt x="0" y="328662"/>
                    <a:pt x="0" y="318145"/>
                  </a:cubicBezTo>
                  <a:cubicBezTo>
                    <a:pt x="0" y="318145"/>
                    <a:pt x="0" y="318145"/>
                    <a:pt x="0" y="18405"/>
                  </a:cubicBezTo>
                  <a:cubicBezTo>
                    <a:pt x="0" y="7888"/>
                    <a:pt x="9171" y="0"/>
                    <a:pt x="1965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59" name="千图PPT彼岸天：ID 8661124库_椭圆 24">
              <a:extLst>
                <a:ext uri="{FF2B5EF4-FFF2-40B4-BE49-F238E27FC236}">
                  <a16:creationId xmlns:a16="http://schemas.microsoft.com/office/drawing/2014/main" id="{243BC82C-AF0E-4B86-873D-02B9EDA1BD13}"/>
                </a:ext>
              </a:extLst>
            </p:cNvPr>
            <p:cNvSpPr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8897746" y="2105403"/>
              <a:ext cx="249612" cy="386262"/>
            </a:xfrm>
            <a:custGeom>
              <a:avLst/>
              <a:gdLst>
                <a:gd name="connsiteX0" fmla="*/ 182768 w 217488"/>
                <a:gd name="connsiteY0" fmla="*/ 277515 h 336550"/>
                <a:gd name="connsiteX1" fmla="*/ 156139 w 217488"/>
                <a:gd name="connsiteY1" fmla="*/ 283964 h 336550"/>
                <a:gd name="connsiteX2" fmla="*/ 152145 w 217488"/>
                <a:gd name="connsiteY2" fmla="*/ 292993 h 336550"/>
                <a:gd name="connsiteX3" fmla="*/ 158802 w 217488"/>
                <a:gd name="connsiteY3" fmla="*/ 296863 h 336550"/>
                <a:gd name="connsiteX4" fmla="*/ 160133 w 217488"/>
                <a:gd name="connsiteY4" fmla="*/ 296863 h 336550"/>
                <a:gd name="connsiteX5" fmla="*/ 186762 w 217488"/>
                <a:gd name="connsiteY5" fmla="*/ 290414 h 336550"/>
                <a:gd name="connsiteX6" fmla="*/ 190757 w 217488"/>
                <a:gd name="connsiteY6" fmla="*/ 282674 h 336550"/>
                <a:gd name="connsiteX7" fmla="*/ 182768 w 217488"/>
                <a:gd name="connsiteY7" fmla="*/ 277515 h 336550"/>
                <a:gd name="connsiteX8" fmla="*/ 34720 w 217488"/>
                <a:gd name="connsiteY8" fmla="*/ 277515 h 336550"/>
                <a:gd name="connsiteX9" fmla="*/ 26732 w 217488"/>
                <a:gd name="connsiteY9" fmla="*/ 282674 h 336550"/>
                <a:gd name="connsiteX10" fmla="*/ 30726 w 217488"/>
                <a:gd name="connsiteY10" fmla="*/ 290414 h 336550"/>
                <a:gd name="connsiteX11" fmla="*/ 57355 w 217488"/>
                <a:gd name="connsiteY11" fmla="*/ 296863 h 336550"/>
                <a:gd name="connsiteX12" fmla="*/ 58686 w 217488"/>
                <a:gd name="connsiteY12" fmla="*/ 296863 h 336550"/>
                <a:gd name="connsiteX13" fmla="*/ 65344 w 217488"/>
                <a:gd name="connsiteY13" fmla="*/ 292993 h 336550"/>
                <a:gd name="connsiteX14" fmla="*/ 61349 w 217488"/>
                <a:gd name="connsiteY14" fmla="*/ 283964 h 336550"/>
                <a:gd name="connsiteX15" fmla="*/ 34720 w 217488"/>
                <a:gd name="connsiteY15" fmla="*/ 277515 h 336550"/>
                <a:gd name="connsiteX16" fmla="*/ 108745 w 217488"/>
                <a:gd name="connsiteY16" fmla="*/ 271463 h 336550"/>
                <a:gd name="connsiteX17" fmla="*/ 87313 w 217488"/>
                <a:gd name="connsiteY17" fmla="*/ 292101 h 336550"/>
                <a:gd name="connsiteX18" fmla="*/ 108745 w 217488"/>
                <a:gd name="connsiteY18" fmla="*/ 312739 h 336550"/>
                <a:gd name="connsiteX19" fmla="*/ 130177 w 217488"/>
                <a:gd name="connsiteY19" fmla="*/ 292101 h 336550"/>
                <a:gd name="connsiteX20" fmla="*/ 108745 w 217488"/>
                <a:gd name="connsiteY20" fmla="*/ 271463 h 336550"/>
                <a:gd name="connsiteX21" fmla="*/ 27469 w 217488"/>
                <a:gd name="connsiteY21" fmla="*/ 38100 h 336550"/>
                <a:gd name="connsiteX22" fmla="*/ 22225 w 217488"/>
                <a:gd name="connsiteY22" fmla="*/ 42049 h 336550"/>
                <a:gd name="connsiteX23" fmla="*/ 22225 w 217488"/>
                <a:gd name="connsiteY23" fmla="*/ 240798 h 336550"/>
                <a:gd name="connsiteX24" fmla="*/ 27469 w 217488"/>
                <a:gd name="connsiteY24" fmla="*/ 246063 h 336550"/>
                <a:gd name="connsiteX25" fmla="*/ 190019 w 217488"/>
                <a:gd name="connsiteY25" fmla="*/ 246063 h 336550"/>
                <a:gd name="connsiteX26" fmla="*/ 195263 w 217488"/>
                <a:gd name="connsiteY26" fmla="*/ 240798 h 336550"/>
                <a:gd name="connsiteX27" fmla="*/ 195263 w 217488"/>
                <a:gd name="connsiteY27" fmla="*/ 42049 h 336550"/>
                <a:gd name="connsiteX28" fmla="*/ 190019 w 217488"/>
                <a:gd name="connsiteY28" fmla="*/ 38100 h 336550"/>
                <a:gd name="connsiteX29" fmla="*/ 27469 w 217488"/>
                <a:gd name="connsiteY29" fmla="*/ 38100 h 336550"/>
                <a:gd name="connsiteX30" fmla="*/ 92869 w 217488"/>
                <a:gd name="connsiteY30" fmla="*/ 15875 h 336550"/>
                <a:gd name="connsiteX31" fmla="*/ 88900 w 217488"/>
                <a:gd name="connsiteY31" fmla="*/ 19957 h 336550"/>
                <a:gd name="connsiteX32" fmla="*/ 92869 w 217488"/>
                <a:gd name="connsiteY32" fmla="*/ 25400 h 336550"/>
                <a:gd name="connsiteX33" fmla="*/ 124619 w 217488"/>
                <a:gd name="connsiteY33" fmla="*/ 25400 h 336550"/>
                <a:gd name="connsiteX34" fmla="*/ 128588 w 217488"/>
                <a:gd name="connsiteY34" fmla="*/ 19957 h 336550"/>
                <a:gd name="connsiteX35" fmla="*/ 124619 w 217488"/>
                <a:gd name="connsiteY35" fmla="*/ 15875 h 336550"/>
                <a:gd name="connsiteX36" fmla="*/ 92869 w 217488"/>
                <a:gd name="connsiteY36" fmla="*/ 15875 h 336550"/>
                <a:gd name="connsiteX37" fmla="*/ 19652 w 217488"/>
                <a:gd name="connsiteY37" fmla="*/ 0 h 336550"/>
                <a:gd name="connsiteX38" fmla="*/ 197836 w 217488"/>
                <a:gd name="connsiteY38" fmla="*/ 0 h 336550"/>
                <a:gd name="connsiteX39" fmla="*/ 217488 w 217488"/>
                <a:gd name="connsiteY39" fmla="*/ 18405 h 336550"/>
                <a:gd name="connsiteX40" fmla="*/ 217488 w 217488"/>
                <a:gd name="connsiteY40" fmla="*/ 318145 h 336550"/>
                <a:gd name="connsiteX41" fmla="*/ 197836 w 217488"/>
                <a:gd name="connsiteY41" fmla="*/ 336550 h 336550"/>
                <a:gd name="connsiteX42" fmla="*/ 19652 w 217488"/>
                <a:gd name="connsiteY42" fmla="*/ 336550 h 336550"/>
                <a:gd name="connsiteX43" fmla="*/ 0 w 217488"/>
                <a:gd name="connsiteY43" fmla="*/ 318145 h 336550"/>
                <a:gd name="connsiteX44" fmla="*/ 0 w 217488"/>
                <a:gd name="connsiteY44" fmla="*/ 18405 h 336550"/>
                <a:gd name="connsiteX45" fmla="*/ 19652 w 217488"/>
                <a:gd name="connsiteY45" fmla="*/ 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17487" h="336550">
                  <a:moveTo>
                    <a:pt x="182768" y="277515"/>
                  </a:moveTo>
                  <a:cubicBezTo>
                    <a:pt x="182768" y="277515"/>
                    <a:pt x="182768" y="277515"/>
                    <a:pt x="156139" y="283964"/>
                  </a:cubicBezTo>
                  <a:cubicBezTo>
                    <a:pt x="153476" y="285254"/>
                    <a:pt x="150813" y="289124"/>
                    <a:pt x="152145" y="292993"/>
                  </a:cubicBezTo>
                  <a:cubicBezTo>
                    <a:pt x="152145" y="295573"/>
                    <a:pt x="156139" y="296863"/>
                    <a:pt x="158802" y="296863"/>
                  </a:cubicBezTo>
                  <a:cubicBezTo>
                    <a:pt x="158802" y="296863"/>
                    <a:pt x="160133" y="296863"/>
                    <a:pt x="160133" y="296863"/>
                  </a:cubicBezTo>
                  <a:cubicBezTo>
                    <a:pt x="160133" y="296863"/>
                    <a:pt x="160133" y="296863"/>
                    <a:pt x="186762" y="290414"/>
                  </a:cubicBezTo>
                  <a:cubicBezTo>
                    <a:pt x="189425" y="289124"/>
                    <a:pt x="192088" y="285254"/>
                    <a:pt x="190757" y="282674"/>
                  </a:cubicBezTo>
                  <a:cubicBezTo>
                    <a:pt x="190757" y="278805"/>
                    <a:pt x="186762" y="276225"/>
                    <a:pt x="182768" y="277515"/>
                  </a:cubicBezTo>
                  <a:close/>
                  <a:moveTo>
                    <a:pt x="34720" y="277515"/>
                  </a:moveTo>
                  <a:cubicBezTo>
                    <a:pt x="30726" y="276225"/>
                    <a:pt x="26732" y="278805"/>
                    <a:pt x="26732" y="282674"/>
                  </a:cubicBezTo>
                  <a:cubicBezTo>
                    <a:pt x="25400" y="285254"/>
                    <a:pt x="28063" y="289124"/>
                    <a:pt x="30726" y="290414"/>
                  </a:cubicBezTo>
                  <a:cubicBezTo>
                    <a:pt x="30726" y="290414"/>
                    <a:pt x="30726" y="290414"/>
                    <a:pt x="57355" y="296863"/>
                  </a:cubicBezTo>
                  <a:cubicBezTo>
                    <a:pt x="57355" y="296863"/>
                    <a:pt x="58686" y="296863"/>
                    <a:pt x="58686" y="296863"/>
                  </a:cubicBezTo>
                  <a:cubicBezTo>
                    <a:pt x="61349" y="296863"/>
                    <a:pt x="65344" y="295573"/>
                    <a:pt x="65344" y="292993"/>
                  </a:cubicBezTo>
                  <a:cubicBezTo>
                    <a:pt x="66675" y="289124"/>
                    <a:pt x="64012" y="285254"/>
                    <a:pt x="61349" y="283964"/>
                  </a:cubicBezTo>
                  <a:cubicBezTo>
                    <a:pt x="61349" y="283964"/>
                    <a:pt x="61349" y="283964"/>
                    <a:pt x="34720" y="277515"/>
                  </a:cubicBezTo>
                  <a:close/>
                  <a:moveTo>
                    <a:pt x="108745" y="271463"/>
                  </a:moveTo>
                  <a:cubicBezTo>
                    <a:pt x="96908" y="271463"/>
                    <a:pt x="87313" y="280703"/>
                    <a:pt x="87313" y="292101"/>
                  </a:cubicBezTo>
                  <a:cubicBezTo>
                    <a:pt x="87313" y="303499"/>
                    <a:pt x="96908" y="312739"/>
                    <a:pt x="108745" y="312739"/>
                  </a:cubicBezTo>
                  <a:cubicBezTo>
                    <a:pt x="120582" y="312739"/>
                    <a:pt x="130177" y="303499"/>
                    <a:pt x="130177" y="292101"/>
                  </a:cubicBezTo>
                  <a:cubicBezTo>
                    <a:pt x="130177" y="280703"/>
                    <a:pt x="120582" y="271463"/>
                    <a:pt x="108745" y="271463"/>
                  </a:cubicBezTo>
                  <a:close/>
                  <a:moveTo>
                    <a:pt x="27469" y="38100"/>
                  </a:moveTo>
                  <a:cubicBezTo>
                    <a:pt x="24847" y="38100"/>
                    <a:pt x="22225" y="39416"/>
                    <a:pt x="22225" y="42049"/>
                  </a:cubicBezTo>
                  <a:cubicBezTo>
                    <a:pt x="22225" y="42049"/>
                    <a:pt x="22225" y="42049"/>
                    <a:pt x="22225" y="240798"/>
                  </a:cubicBezTo>
                  <a:cubicBezTo>
                    <a:pt x="22225" y="243431"/>
                    <a:pt x="24847" y="246063"/>
                    <a:pt x="27469" y="246063"/>
                  </a:cubicBezTo>
                  <a:cubicBezTo>
                    <a:pt x="27469" y="246063"/>
                    <a:pt x="27469" y="246063"/>
                    <a:pt x="190019" y="246063"/>
                  </a:cubicBezTo>
                  <a:cubicBezTo>
                    <a:pt x="192641" y="246063"/>
                    <a:pt x="195263" y="243431"/>
                    <a:pt x="195263" y="240798"/>
                  </a:cubicBezTo>
                  <a:lnTo>
                    <a:pt x="195263" y="42049"/>
                  </a:lnTo>
                  <a:cubicBezTo>
                    <a:pt x="195263" y="39416"/>
                    <a:pt x="192641" y="38100"/>
                    <a:pt x="190019" y="38100"/>
                  </a:cubicBezTo>
                  <a:cubicBezTo>
                    <a:pt x="190019" y="38100"/>
                    <a:pt x="190019" y="38100"/>
                    <a:pt x="27469" y="38100"/>
                  </a:cubicBezTo>
                  <a:close/>
                  <a:moveTo>
                    <a:pt x="92869" y="15875"/>
                  </a:moveTo>
                  <a:cubicBezTo>
                    <a:pt x="90223" y="15875"/>
                    <a:pt x="88900" y="17236"/>
                    <a:pt x="88900" y="19957"/>
                  </a:cubicBezTo>
                  <a:cubicBezTo>
                    <a:pt x="88900" y="22679"/>
                    <a:pt x="90223" y="25400"/>
                    <a:pt x="92869" y="25400"/>
                  </a:cubicBezTo>
                  <a:cubicBezTo>
                    <a:pt x="92869" y="25400"/>
                    <a:pt x="92869" y="25400"/>
                    <a:pt x="124619" y="25400"/>
                  </a:cubicBezTo>
                  <a:cubicBezTo>
                    <a:pt x="127265" y="25400"/>
                    <a:pt x="128588" y="22679"/>
                    <a:pt x="128588" y="19957"/>
                  </a:cubicBezTo>
                  <a:cubicBezTo>
                    <a:pt x="128588" y="17236"/>
                    <a:pt x="127265" y="15875"/>
                    <a:pt x="124619" y="15875"/>
                  </a:cubicBezTo>
                  <a:cubicBezTo>
                    <a:pt x="124619" y="15875"/>
                    <a:pt x="124619" y="15875"/>
                    <a:pt x="92869" y="15875"/>
                  </a:cubicBezTo>
                  <a:close/>
                  <a:moveTo>
                    <a:pt x="19652" y="0"/>
                  </a:moveTo>
                  <a:cubicBezTo>
                    <a:pt x="19652" y="0"/>
                    <a:pt x="19652" y="0"/>
                    <a:pt x="197836" y="0"/>
                  </a:cubicBezTo>
                  <a:cubicBezTo>
                    <a:pt x="208317" y="0"/>
                    <a:pt x="217488" y="7888"/>
                    <a:pt x="217488" y="18405"/>
                  </a:cubicBezTo>
                  <a:cubicBezTo>
                    <a:pt x="217488" y="18405"/>
                    <a:pt x="217488" y="18405"/>
                    <a:pt x="217488" y="318145"/>
                  </a:cubicBezTo>
                  <a:cubicBezTo>
                    <a:pt x="217488" y="328662"/>
                    <a:pt x="208317" y="336550"/>
                    <a:pt x="197836" y="336550"/>
                  </a:cubicBezTo>
                  <a:cubicBezTo>
                    <a:pt x="197836" y="336550"/>
                    <a:pt x="197836" y="336550"/>
                    <a:pt x="19652" y="336550"/>
                  </a:cubicBezTo>
                  <a:cubicBezTo>
                    <a:pt x="9171" y="336550"/>
                    <a:pt x="0" y="328662"/>
                    <a:pt x="0" y="318145"/>
                  </a:cubicBezTo>
                  <a:cubicBezTo>
                    <a:pt x="0" y="318145"/>
                    <a:pt x="0" y="318145"/>
                    <a:pt x="0" y="18405"/>
                  </a:cubicBezTo>
                  <a:cubicBezTo>
                    <a:pt x="0" y="7888"/>
                    <a:pt x="9171" y="0"/>
                    <a:pt x="1965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60" name="千图PPT彼岸天：ID 8661124库_椭圆 27">
              <a:extLst>
                <a:ext uri="{FF2B5EF4-FFF2-40B4-BE49-F238E27FC236}">
                  <a16:creationId xmlns:a16="http://schemas.microsoft.com/office/drawing/2014/main" id="{F2448D62-1034-472D-8194-08B81F2925BD}"/>
                </a:ext>
              </a:extLst>
            </p:cNvPr>
            <p:cNvSpPr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8897746" y="4549196"/>
              <a:ext cx="249612" cy="386262"/>
            </a:xfrm>
            <a:custGeom>
              <a:avLst/>
              <a:gdLst>
                <a:gd name="connsiteX0" fmla="*/ 182768 w 217488"/>
                <a:gd name="connsiteY0" fmla="*/ 277515 h 336550"/>
                <a:gd name="connsiteX1" fmla="*/ 156139 w 217488"/>
                <a:gd name="connsiteY1" fmla="*/ 283964 h 336550"/>
                <a:gd name="connsiteX2" fmla="*/ 152145 w 217488"/>
                <a:gd name="connsiteY2" fmla="*/ 292993 h 336550"/>
                <a:gd name="connsiteX3" fmla="*/ 158802 w 217488"/>
                <a:gd name="connsiteY3" fmla="*/ 296863 h 336550"/>
                <a:gd name="connsiteX4" fmla="*/ 160133 w 217488"/>
                <a:gd name="connsiteY4" fmla="*/ 296863 h 336550"/>
                <a:gd name="connsiteX5" fmla="*/ 186762 w 217488"/>
                <a:gd name="connsiteY5" fmla="*/ 290414 h 336550"/>
                <a:gd name="connsiteX6" fmla="*/ 190757 w 217488"/>
                <a:gd name="connsiteY6" fmla="*/ 282674 h 336550"/>
                <a:gd name="connsiteX7" fmla="*/ 182768 w 217488"/>
                <a:gd name="connsiteY7" fmla="*/ 277515 h 336550"/>
                <a:gd name="connsiteX8" fmla="*/ 34720 w 217488"/>
                <a:gd name="connsiteY8" fmla="*/ 277515 h 336550"/>
                <a:gd name="connsiteX9" fmla="*/ 26732 w 217488"/>
                <a:gd name="connsiteY9" fmla="*/ 282674 h 336550"/>
                <a:gd name="connsiteX10" fmla="*/ 30726 w 217488"/>
                <a:gd name="connsiteY10" fmla="*/ 290414 h 336550"/>
                <a:gd name="connsiteX11" fmla="*/ 57355 w 217488"/>
                <a:gd name="connsiteY11" fmla="*/ 296863 h 336550"/>
                <a:gd name="connsiteX12" fmla="*/ 58686 w 217488"/>
                <a:gd name="connsiteY12" fmla="*/ 296863 h 336550"/>
                <a:gd name="connsiteX13" fmla="*/ 65344 w 217488"/>
                <a:gd name="connsiteY13" fmla="*/ 292993 h 336550"/>
                <a:gd name="connsiteX14" fmla="*/ 61349 w 217488"/>
                <a:gd name="connsiteY14" fmla="*/ 283964 h 336550"/>
                <a:gd name="connsiteX15" fmla="*/ 34720 w 217488"/>
                <a:gd name="connsiteY15" fmla="*/ 277515 h 336550"/>
                <a:gd name="connsiteX16" fmla="*/ 108745 w 217488"/>
                <a:gd name="connsiteY16" fmla="*/ 271463 h 336550"/>
                <a:gd name="connsiteX17" fmla="*/ 87313 w 217488"/>
                <a:gd name="connsiteY17" fmla="*/ 292101 h 336550"/>
                <a:gd name="connsiteX18" fmla="*/ 108745 w 217488"/>
                <a:gd name="connsiteY18" fmla="*/ 312739 h 336550"/>
                <a:gd name="connsiteX19" fmla="*/ 130177 w 217488"/>
                <a:gd name="connsiteY19" fmla="*/ 292101 h 336550"/>
                <a:gd name="connsiteX20" fmla="*/ 108745 w 217488"/>
                <a:gd name="connsiteY20" fmla="*/ 271463 h 336550"/>
                <a:gd name="connsiteX21" fmla="*/ 27469 w 217488"/>
                <a:gd name="connsiteY21" fmla="*/ 38100 h 336550"/>
                <a:gd name="connsiteX22" fmla="*/ 22225 w 217488"/>
                <a:gd name="connsiteY22" fmla="*/ 42049 h 336550"/>
                <a:gd name="connsiteX23" fmla="*/ 22225 w 217488"/>
                <a:gd name="connsiteY23" fmla="*/ 240798 h 336550"/>
                <a:gd name="connsiteX24" fmla="*/ 27469 w 217488"/>
                <a:gd name="connsiteY24" fmla="*/ 246063 h 336550"/>
                <a:gd name="connsiteX25" fmla="*/ 190019 w 217488"/>
                <a:gd name="connsiteY25" fmla="*/ 246063 h 336550"/>
                <a:gd name="connsiteX26" fmla="*/ 195263 w 217488"/>
                <a:gd name="connsiteY26" fmla="*/ 240798 h 336550"/>
                <a:gd name="connsiteX27" fmla="*/ 195263 w 217488"/>
                <a:gd name="connsiteY27" fmla="*/ 42049 h 336550"/>
                <a:gd name="connsiteX28" fmla="*/ 190019 w 217488"/>
                <a:gd name="connsiteY28" fmla="*/ 38100 h 336550"/>
                <a:gd name="connsiteX29" fmla="*/ 27469 w 217488"/>
                <a:gd name="connsiteY29" fmla="*/ 38100 h 336550"/>
                <a:gd name="connsiteX30" fmla="*/ 92869 w 217488"/>
                <a:gd name="connsiteY30" fmla="*/ 15875 h 336550"/>
                <a:gd name="connsiteX31" fmla="*/ 88900 w 217488"/>
                <a:gd name="connsiteY31" fmla="*/ 19957 h 336550"/>
                <a:gd name="connsiteX32" fmla="*/ 92869 w 217488"/>
                <a:gd name="connsiteY32" fmla="*/ 25400 h 336550"/>
                <a:gd name="connsiteX33" fmla="*/ 124619 w 217488"/>
                <a:gd name="connsiteY33" fmla="*/ 25400 h 336550"/>
                <a:gd name="connsiteX34" fmla="*/ 128588 w 217488"/>
                <a:gd name="connsiteY34" fmla="*/ 19957 h 336550"/>
                <a:gd name="connsiteX35" fmla="*/ 124619 w 217488"/>
                <a:gd name="connsiteY35" fmla="*/ 15875 h 336550"/>
                <a:gd name="connsiteX36" fmla="*/ 92869 w 217488"/>
                <a:gd name="connsiteY36" fmla="*/ 15875 h 336550"/>
                <a:gd name="connsiteX37" fmla="*/ 19652 w 217488"/>
                <a:gd name="connsiteY37" fmla="*/ 0 h 336550"/>
                <a:gd name="connsiteX38" fmla="*/ 197836 w 217488"/>
                <a:gd name="connsiteY38" fmla="*/ 0 h 336550"/>
                <a:gd name="connsiteX39" fmla="*/ 217488 w 217488"/>
                <a:gd name="connsiteY39" fmla="*/ 18405 h 336550"/>
                <a:gd name="connsiteX40" fmla="*/ 217488 w 217488"/>
                <a:gd name="connsiteY40" fmla="*/ 318145 h 336550"/>
                <a:gd name="connsiteX41" fmla="*/ 197836 w 217488"/>
                <a:gd name="connsiteY41" fmla="*/ 336550 h 336550"/>
                <a:gd name="connsiteX42" fmla="*/ 19652 w 217488"/>
                <a:gd name="connsiteY42" fmla="*/ 336550 h 336550"/>
                <a:gd name="connsiteX43" fmla="*/ 0 w 217488"/>
                <a:gd name="connsiteY43" fmla="*/ 318145 h 336550"/>
                <a:gd name="connsiteX44" fmla="*/ 0 w 217488"/>
                <a:gd name="connsiteY44" fmla="*/ 18405 h 336550"/>
                <a:gd name="connsiteX45" fmla="*/ 19652 w 217488"/>
                <a:gd name="connsiteY45" fmla="*/ 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17487" h="336550">
                  <a:moveTo>
                    <a:pt x="182768" y="277515"/>
                  </a:moveTo>
                  <a:cubicBezTo>
                    <a:pt x="182768" y="277515"/>
                    <a:pt x="182768" y="277515"/>
                    <a:pt x="156139" y="283964"/>
                  </a:cubicBezTo>
                  <a:cubicBezTo>
                    <a:pt x="153476" y="285254"/>
                    <a:pt x="150813" y="289124"/>
                    <a:pt x="152145" y="292993"/>
                  </a:cubicBezTo>
                  <a:cubicBezTo>
                    <a:pt x="152145" y="295573"/>
                    <a:pt x="156139" y="296863"/>
                    <a:pt x="158802" y="296863"/>
                  </a:cubicBezTo>
                  <a:cubicBezTo>
                    <a:pt x="158802" y="296863"/>
                    <a:pt x="160133" y="296863"/>
                    <a:pt x="160133" y="296863"/>
                  </a:cubicBezTo>
                  <a:cubicBezTo>
                    <a:pt x="160133" y="296863"/>
                    <a:pt x="160133" y="296863"/>
                    <a:pt x="186762" y="290414"/>
                  </a:cubicBezTo>
                  <a:cubicBezTo>
                    <a:pt x="189425" y="289124"/>
                    <a:pt x="192088" y="285254"/>
                    <a:pt x="190757" y="282674"/>
                  </a:cubicBezTo>
                  <a:cubicBezTo>
                    <a:pt x="190757" y="278805"/>
                    <a:pt x="186762" y="276225"/>
                    <a:pt x="182768" y="277515"/>
                  </a:cubicBezTo>
                  <a:close/>
                  <a:moveTo>
                    <a:pt x="34720" y="277515"/>
                  </a:moveTo>
                  <a:cubicBezTo>
                    <a:pt x="30726" y="276225"/>
                    <a:pt x="26732" y="278805"/>
                    <a:pt x="26732" y="282674"/>
                  </a:cubicBezTo>
                  <a:cubicBezTo>
                    <a:pt x="25400" y="285254"/>
                    <a:pt x="28063" y="289124"/>
                    <a:pt x="30726" y="290414"/>
                  </a:cubicBezTo>
                  <a:cubicBezTo>
                    <a:pt x="30726" y="290414"/>
                    <a:pt x="30726" y="290414"/>
                    <a:pt x="57355" y="296863"/>
                  </a:cubicBezTo>
                  <a:cubicBezTo>
                    <a:pt x="57355" y="296863"/>
                    <a:pt x="58686" y="296863"/>
                    <a:pt x="58686" y="296863"/>
                  </a:cubicBezTo>
                  <a:cubicBezTo>
                    <a:pt x="61349" y="296863"/>
                    <a:pt x="65344" y="295573"/>
                    <a:pt x="65344" y="292993"/>
                  </a:cubicBezTo>
                  <a:cubicBezTo>
                    <a:pt x="66675" y="289124"/>
                    <a:pt x="64012" y="285254"/>
                    <a:pt x="61349" y="283964"/>
                  </a:cubicBezTo>
                  <a:cubicBezTo>
                    <a:pt x="61349" y="283964"/>
                    <a:pt x="61349" y="283964"/>
                    <a:pt x="34720" y="277515"/>
                  </a:cubicBezTo>
                  <a:close/>
                  <a:moveTo>
                    <a:pt x="108745" y="271463"/>
                  </a:moveTo>
                  <a:cubicBezTo>
                    <a:pt x="96908" y="271463"/>
                    <a:pt x="87313" y="280703"/>
                    <a:pt x="87313" y="292101"/>
                  </a:cubicBezTo>
                  <a:cubicBezTo>
                    <a:pt x="87313" y="303499"/>
                    <a:pt x="96908" y="312739"/>
                    <a:pt x="108745" y="312739"/>
                  </a:cubicBezTo>
                  <a:cubicBezTo>
                    <a:pt x="120582" y="312739"/>
                    <a:pt x="130177" y="303499"/>
                    <a:pt x="130177" y="292101"/>
                  </a:cubicBezTo>
                  <a:cubicBezTo>
                    <a:pt x="130177" y="280703"/>
                    <a:pt x="120582" y="271463"/>
                    <a:pt x="108745" y="271463"/>
                  </a:cubicBezTo>
                  <a:close/>
                  <a:moveTo>
                    <a:pt x="27469" y="38100"/>
                  </a:moveTo>
                  <a:cubicBezTo>
                    <a:pt x="24847" y="38100"/>
                    <a:pt x="22225" y="39416"/>
                    <a:pt x="22225" y="42049"/>
                  </a:cubicBezTo>
                  <a:cubicBezTo>
                    <a:pt x="22225" y="42049"/>
                    <a:pt x="22225" y="42049"/>
                    <a:pt x="22225" y="240798"/>
                  </a:cubicBezTo>
                  <a:cubicBezTo>
                    <a:pt x="22225" y="243431"/>
                    <a:pt x="24847" y="246063"/>
                    <a:pt x="27469" y="246063"/>
                  </a:cubicBezTo>
                  <a:cubicBezTo>
                    <a:pt x="27469" y="246063"/>
                    <a:pt x="27469" y="246063"/>
                    <a:pt x="190019" y="246063"/>
                  </a:cubicBezTo>
                  <a:cubicBezTo>
                    <a:pt x="192641" y="246063"/>
                    <a:pt x="195263" y="243431"/>
                    <a:pt x="195263" y="240798"/>
                  </a:cubicBezTo>
                  <a:lnTo>
                    <a:pt x="195263" y="42049"/>
                  </a:lnTo>
                  <a:cubicBezTo>
                    <a:pt x="195263" y="39416"/>
                    <a:pt x="192641" y="38100"/>
                    <a:pt x="190019" y="38100"/>
                  </a:cubicBezTo>
                  <a:cubicBezTo>
                    <a:pt x="190019" y="38100"/>
                    <a:pt x="190019" y="38100"/>
                    <a:pt x="27469" y="38100"/>
                  </a:cubicBezTo>
                  <a:close/>
                  <a:moveTo>
                    <a:pt x="92869" y="15875"/>
                  </a:moveTo>
                  <a:cubicBezTo>
                    <a:pt x="90223" y="15875"/>
                    <a:pt x="88900" y="17236"/>
                    <a:pt x="88900" y="19957"/>
                  </a:cubicBezTo>
                  <a:cubicBezTo>
                    <a:pt x="88900" y="22679"/>
                    <a:pt x="90223" y="25400"/>
                    <a:pt x="92869" y="25400"/>
                  </a:cubicBezTo>
                  <a:cubicBezTo>
                    <a:pt x="92869" y="25400"/>
                    <a:pt x="92869" y="25400"/>
                    <a:pt x="124619" y="25400"/>
                  </a:cubicBezTo>
                  <a:cubicBezTo>
                    <a:pt x="127265" y="25400"/>
                    <a:pt x="128588" y="22679"/>
                    <a:pt x="128588" y="19957"/>
                  </a:cubicBezTo>
                  <a:cubicBezTo>
                    <a:pt x="128588" y="17236"/>
                    <a:pt x="127265" y="15875"/>
                    <a:pt x="124619" y="15875"/>
                  </a:cubicBezTo>
                  <a:cubicBezTo>
                    <a:pt x="124619" y="15875"/>
                    <a:pt x="124619" y="15875"/>
                    <a:pt x="92869" y="15875"/>
                  </a:cubicBezTo>
                  <a:close/>
                  <a:moveTo>
                    <a:pt x="19652" y="0"/>
                  </a:moveTo>
                  <a:cubicBezTo>
                    <a:pt x="19652" y="0"/>
                    <a:pt x="19652" y="0"/>
                    <a:pt x="197836" y="0"/>
                  </a:cubicBezTo>
                  <a:cubicBezTo>
                    <a:pt x="208317" y="0"/>
                    <a:pt x="217488" y="7888"/>
                    <a:pt x="217488" y="18405"/>
                  </a:cubicBezTo>
                  <a:cubicBezTo>
                    <a:pt x="217488" y="18405"/>
                    <a:pt x="217488" y="18405"/>
                    <a:pt x="217488" y="318145"/>
                  </a:cubicBezTo>
                  <a:cubicBezTo>
                    <a:pt x="217488" y="328662"/>
                    <a:pt x="208317" y="336550"/>
                    <a:pt x="197836" y="336550"/>
                  </a:cubicBezTo>
                  <a:cubicBezTo>
                    <a:pt x="197836" y="336550"/>
                    <a:pt x="197836" y="336550"/>
                    <a:pt x="19652" y="336550"/>
                  </a:cubicBezTo>
                  <a:cubicBezTo>
                    <a:pt x="9171" y="336550"/>
                    <a:pt x="0" y="328662"/>
                    <a:pt x="0" y="318145"/>
                  </a:cubicBezTo>
                  <a:cubicBezTo>
                    <a:pt x="0" y="318145"/>
                    <a:pt x="0" y="318145"/>
                    <a:pt x="0" y="18405"/>
                  </a:cubicBezTo>
                  <a:cubicBezTo>
                    <a:pt x="0" y="7888"/>
                    <a:pt x="9171" y="0"/>
                    <a:pt x="1965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61" name="千图PPT彼岸天：ID 8661124库_椭圆 30">
              <a:extLst>
                <a:ext uri="{FF2B5EF4-FFF2-40B4-BE49-F238E27FC236}">
                  <a16:creationId xmlns:a16="http://schemas.microsoft.com/office/drawing/2014/main" id="{DE913F46-3CE2-41CF-B80C-55A09A5B096B}"/>
                </a:ext>
              </a:extLst>
            </p:cNvPr>
            <p:cNvSpPr>
              <a:spLocks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5952402" y="3327848"/>
              <a:ext cx="248905" cy="385167"/>
            </a:xfrm>
            <a:custGeom>
              <a:avLst/>
              <a:gdLst>
                <a:gd name="connsiteX0" fmla="*/ 182768 w 217488"/>
                <a:gd name="connsiteY0" fmla="*/ 277515 h 336550"/>
                <a:gd name="connsiteX1" fmla="*/ 156139 w 217488"/>
                <a:gd name="connsiteY1" fmla="*/ 283964 h 336550"/>
                <a:gd name="connsiteX2" fmla="*/ 152145 w 217488"/>
                <a:gd name="connsiteY2" fmla="*/ 292993 h 336550"/>
                <a:gd name="connsiteX3" fmla="*/ 158802 w 217488"/>
                <a:gd name="connsiteY3" fmla="*/ 296863 h 336550"/>
                <a:gd name="connsiteX4" fmla="*/ 160133 w 217488"/>
                <a:gd name="connsiteY4" fmla="*/ 296863 h 336550"/>
                <a:gd name="connsiteX5" fmla="*/ 186762 w 217488"/>
                <a:gd name="connsiteY5" fmla="*/ 290414 h 336550"/>
                <a:gd name="connsiteX6" fmla="*/ 190757 w 217488"/>
                <a:gd name="connsiteY6" fmla="*/ 282674 h 336550"/>
                <a:gd name="connsiteX7" fmla="*/ 182768 w 217488"/>
                <a:gd name="connsiteY7" fmla="*/ 277515 h 336550"/>
                <a:gd name="connsiteX8" fmla="*/ 34720 w 217488"/>
                <a:gd name="connsiteY8" fmla="*/ 277515 h 336550"/>
                <a:gd name="connsiteX9" fmla="*/ 26732 w 217488"/>
                <a:gd name="connsiteY9" fmla="*/ 282674 h 336550"/>
                <a:gd name="connsiteX10" fmla="*/ 30726 w 217488"/>
                <a:gd name="connsiteY10" fmla="*/ 290414 h 336550"/>
                <a:gd name="connsiteX11" fmla="*/ 57355 w 217488"/>
                <a:gd name="connsiteY11" fmla="*/ 296863 h 336550"/>
                <a:gd name="connsiteX12" fmla="*/ 58686 w 217488"/>
                <a:gd name="connsiteY12" fmla="*/ 296863 h 336550"/>
                <a:gd name="connsiteX13" fmla="*/ 65344 w 217488"/>
                <a:gd name="connsiteY13" fmla="*/ 292993 h 336550"/>
                <a:gd name="connsiteX14" fmla="*/ 61349 w 217488"/>
                <a:gd name="connsiteY14" fmla="*/ 283964 h 336550"/>
                <a:gd name="connsiteX15" fmla="*/ 34720 w 217488"/>
                <a:gd name="connsiteY15" fmla="*/ 277515 h 336550"/>
                <a:gd name="connsiteX16" fmla="*/ 108745 w 217488"/>
                <a:gd name="connsiteY16" fmla="*/ 271463 h 336550"/>
                <a:gd name="connsiteX17" fmla="*/ 87313 w 217488"/>
                <a:gd name="connsiteY17" fmla="*/ 292101 h 336550"/>
                <a:gd name="connsiteX18" fmla="*/ 108745 w 217488"/>
                <a:gd name="connsiteY18" fmla="*/ 312739 h 336550"/>
                <a:gd name="connsiteX19" fmla="*/ 130177 w 217488"/>
                <a:gd name="connsiteY19" fmla="*/ 292101 h 336550"/>
                <a:gd name="connsiteX20" fmla="*/ 108745 w 217488"/>
                <a:gd name="connsiteY20" fmla="*/ 271463 h 336550"/>
                <a:gd name="connsiteX21" fmla="*/ 27469 w 217488"/>
                <a:gd name="connsiteY21" fmla="*/ 38100 h 336550"/>
                <a:gd name="connsiteX22" fmla="*/ 22225 w 217488"/>
                <a:gd name="connsiteY22" fmla="*/ 42049 h 336550"/>
                <a:gd name="connsiteX23" fmla="*/ 22225 w 217488"/>
                <a:gd name="connsiteY23" fmla="*/ 240798 h 336550"/>
                <a:gd name="connsiteX24" fmla="*/ 27469 w 217488"/>
                <a:gd name="connsiteY24" fmla="*/ 246063 h 336550"/>
                <a:gd name="connsiteX25" fmla="*/ 190019 w 217488"/>
                <a:gd name="connsiteY25" fmla="*/ 246063 h 336550"/>
                <a:gd name="connsiteX26" fmla="*/ 195263 w 217488"/>
                <a:gd name="connsiteY26" fmla="*/ 240798 h 336550"/>
                <a:gd name="connsiteX27" fmla="*/ 195263 w 217488"/>
                <a:gd name="connsiteY27" fmla="*/ 42049 h 336550"/>
                <a:gd name="connsiteX28" fmla="*/ 190019 w 217488"/>
                <a:gd name="connsiteY28" fmla="*/ 38100 h 336550"/>
                <a:gd name="connsiteX29" fmla="*/ 27469 w 217488"/>
                <a:gd name="connsiteY29" fmla="*/ 38100 h 336550"/>
                <a:gd name="connsiteX30" fmla="*/ 92869 w 217488"/>
                <a:gd name="connsiteY30" fmla="*/ 15875 h 336550"/>
                <a:gd name="connsiteX31" fmla="*/ 88900 w 217488"/>
                <a:gd name="connsiteY31" fmla="*/ 19957 h 336550"/>
                <a:gd name="connsiteX32" fmla="*/ 92869 w 217488"/>
                <a:gd name="connsiteY32" fmla="*/ 25400 h 336550"/>
                <a:gd name="connsiteX33" fmla="*/ 124619 w 217488"/>
                <a:gd name="connsiteY33" fmla="*/ 25400 h 336550"/>
                <a:gd name="connsiteX34" fmla="*/ 128588 w 217488"/>
                <a:gd name="connsiteY34" fmla="*/ 19957 h 336550"/>
                <a:gd name="connsiteX35" fmla="*/ 124619 w 217488"/>
                <a:gd name="connsiteY35" fmla="*/ 15875 h 336550"/>
                <a:gd name="connsiteX36" fmla="*/ 92869 w 217488"/>
                <a:gd name="connsiteY36" fmla="*/ 15875 h 336550"/>
                <a:gd name="connsiteX37" fmla="*/ 19652 w 217488"/>
                <a:gd name="connsiteY37" fmla="*/ 0 h 336550"/>
                <a:gd name="connsiteX38" fmla="*/ 197836 w 217488"/>
                <a:gd name="connsiteY38" fmla="*/ 0 h 336550"/>
                <a:gd name="connsiteX39" fmla="*/ 217488 w 217488"/>
                <a:gd name="connsiteY39" fmla="*/ 18405 h 336550"/>
                <a:gd name="connsiteX40" fmla="*/ 217488 w 217488"/>
                <a:gd name="connsiteY40" fmla="*/ 318145 h 336550"/>
                <a:gd name="connsiteX41" fmla="*/ 197836 w 217488"/>
                <a:gd name="connsiteY41" fmla="*/ 336550 h 336550"/>
                <a:gd name="connsiteX42" fmla="*/ 19652 w 217488"/>
                <a:gd name="connsiteY42" fmla="*/ 336550 h 336550"/>
                <a:gd name="connsiteX43" fmla="*/ 0 w 217488"/>
                <a:gd name="connsiteY43" fmla="*/ 318145 h 336550"/>
                <a:gd name="connsiteX44" fmla="*/ 0 w 217488"/>
                <a:gd name="connsiteY44" fmla="*/ 18405 h 336550"/>
                <a:gd name="connsiteX45" fmla="*/ 19652 w 217488"/>
                <a:gd name="connsiteY45" fmla="*/ 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17487" h="336550">
                  <a:moveTo>
                    <a:pt x="182768" y="277515"/>
                  </a:moveTo>
                  <a:cubicBezTo>
                    <a:pt x="182768" y="277515"/>
                    <a:pt x="182768" y="277515"/>
                    <a:pt x="156139" y="283964"/>
                  </a:cubicBezTo>
                  <a:cubicBezTo>
                    <a:pt x="153476" y="285254"/>
                    <a:pt x="150813" y="289124"/>
                    <a:pt x="152145" y="292993"/>
                  </a:cubicBezTo>
                  <a:cubicBezTo>
                    <a:pt x="152145" y="295573"/>
                    <a:pt x="156139" y="296863"/>
                    <a:pt x="158802" y="296863"/>
                  </a:cubicBezTo>
                  <a:cubicBezTo>
                    <a:pt x="158802" y="296863"/>
                    <a:pt x="160133" y="296863"/>
                    <a:pt x="160133" y="296863"/>
                  </a:cubicBezTo>
                  <a:cubicBezTo>
                    <a:pt x="160133" y="296863"/>
                    <a:pt x="160133" y="296863"/>
                    <a:pt x="186762" y="290414"/>
                  </a:cubicBezTo>
                  <a:cubicBezTo>
                    <a:pt x="189425" y="289124"/>
                    <a:pt x="192088" y="285254"/>
                    <a:pt x="190757" y="282674"/>
                  </a:cubicBezTo>
                  <a:cubicBezTo>
                    <a:pt x="190757" y="278805"/>
                    <a:pt x="186762" y="276225"/>
                    <a:pt x="182768" y="277515"/>
                  </a:cubicBezTo>
                  <a:close/>
                  <a:moveTo>
                    <a:pt x="34720" y="277515"/>
                  </a:moveTo>
                  <a:cubicBezTo>
                    <a:pt x="30726" y="276225"/>
                    <a:pt x="26732" y="278805"/>
                    <a:pt x="26732" y="282674"/>
                  </a:cubicBezTo>
                  <a:cubicBezTo>
                    <a:pt x="25400" y="285254"/>
                    <a:pt x="28063" y="289124"/>
                    <a:pt x="30726" y="290414"/>
                  </a:cubicBezTo>
                  <a:cubicBezTo>
                    <a:pt x="30726" y="290414"/>
                    <a:pt x="30726" y="290414"/>
                    <a:pt x="57355" y="296863"/>
                  </a:cubicBezTo>
                  <a:cubicBezTo>
                    <a:pt x="57355" y="296863"/>
                    <a:pt x="58686" y="296863"/>
                    <a:pt x="58686" y="296863"/>
                  </a:cubicBezTo>
                  <a:cubicBezTo>
                    <a:pt x="61349" y="296863"/>
                    <a:pt x="65344" y="295573"/>
                    <a:pt x="65344" y="292993"/>
                  </a:cubicBezTo>
                  <a:cubicBezTo>
                    <a:pt x="66675" y="289124"/>
                    <a:pt x="64012" y="285254"/>
                    <a:pt x="61349" y="283964"/>
                  </a:cubicBezTo>
                  <a:cubicBezTo>
                    <a:pt x="61349" y="283964"/>
                    <a:pt x="61349" y="283964"/>
                    <a:pt x="34720" y="277515"/>
                  </a:cubicBezTo>
                  <a:close/>
                  <a:moveTo>
                    <a:pt x="108745" y="271463"/>
                  </a:moveTo>
                  <a:cubicBezTo>
                    <a:pt x="96908" y="271463"/>
                    <a:pt x="87313" y="280703"/>
                    <a:pt x="87313" y="292101"/>
                  </a:cubicBezTo>
                  <a:cubicBezTo>
                    <a:pt x="87313" y="303499"/>
                    <a:pt x="96908" y="312739"/>
                    <a:pt x="108745" y="312739"/>
                  </a:cubicBezTo>
                  <a:cubicBezTo>
                    <a:pt x="120582" y="312739"/>
                    <a:pt x="130177" y="303499"/>
                    <a:pt x="130177" y="292101"/>
                  </a:cubicBezTo>
                  <a:cubicBezTo>
                    <a:pt x="130177" y="280703"/>
                    <a:pt x="120582" y="271463"/>
                    <a:pt x="108745" y="271463"/>
                  </a:cubicBezTo>
                  <a:close/>
                  <a:moveTo>
                    <a:pt x="27469" y="38100"/>
                  </a:moveTo>
                  <a:cubicBezTo>
                    <a:pt x="24847" y="38100"/>
                    <a:pt x="22225" y="39416"/>
                    <a:pt x="22225" y="42049"/>
                  </a:cubicBezTo>
                  <a:cubicBezTo>
                    <a:pt x="22225" y="42049"/>
                    <a:pt x="22225" y="42049"/>
                    <a:pt x="22225" y="240798"/>
                  </a:cubicBezTo>
                  <a:cubicBezTo>
                    <a:pt x="22225" y="243431"/>
                    <a:pt x="24847" y="246063"/>
                    <a:pt x="27469" y="246063"/>
                  </a:cubicBezTo>
                  <a:cubicBezTo>
                    <a:pt x="27469" y="246063"/>
                    <a:pt x="27469" y="246063"/>
                    <a:pt x="190019" y="246063"/>
                  </a:cubicBezTo>
                  <a:cubicBezTo>
                    <a:pt x="192641" y="246063"/>
                    <a:pt x="195263" y="243431"/>
                    <a:pt x="195263" y="240798"/>
                  </a:cubicBezTo>
                  <a:lnTo>
                    <a:pt x="195263" y="42049"/>
                  </a:lnTo>
                  <a:cubicBezTo>
                    <a:pt x="195263" y="39416"/>
                    <a:pt x="192641" y="38100"/>
                    <a:pt x="190019" y="38100"/>
                  </a:cubicBezTo>
                  <a:cubicBezTo>
                    <a:pt x="190019" y="38100"/>
                    <a:pt x="190019" y="38100"/>
                    <a:pt x="27469" y="38100"/>
                  </a:cubicBezTo>
                  <a:close/>
                  <a:moveTo>
                    <a:pt x="92869" y="15875"/>
                  </a:moveTo>
                  <a:cubicBezTo>
                    <a:pt x="90223" y="15875"/>
                    <a:pt x="88900" y="17236"/>
                    <a:pt x="88900" y="19957"/>
                  </a:cubicBezTo>
                  <a:cubicBezTo>
                    <a:pt x="88900" y="22679"/>
                    <a:pt x="90223" y="25400"/>
                    <a:pt x="92869" y="25400"/>
                  </a:cubicBezTo>
                  <a:cubicBezTo>
                    <a:pt x="92869" y="25400"/>
                    <a:pt x="92869" y="25400"/>
                    <a:pt x="124619" y="25400"/>
                  </a:cubicBezTo>
                  <a:cubicBezTo>
                    <a:pt x="127265" y="25400"/>
                    <a:pt x="128588" y="22679"/>
                    <a:pt x="128588" y="19957"/>
                  </a:cubicBezTo>
                  <a:cubicBezTo>
                    <a:pt x="128588" y="17236"/>
                    <a:pt x="127265" y="15875"/>
                    <a:pt x="124619" y="15875"/>
                  </a:cubicBezTo>
                  <a:cubicBezTo>
                    <a:pt x="124619" y="15875"/>
                    <a:pt x="124619" y="15875"/>
                    <a:pt x="92869" y="15875"/>
                  </a:cubicBezTo>
                  <a:close/>
                  <a:moveTo>
                    <a:pt x="19652" y="0"/>
                  </a:moveTo>
                  <a:cubicBezTo>
                    <a:pt x="19652" y="0"/>
                    <a:pt x="19652" y="0"/>
                    <a:pt x="197836" y="0"/>
                  </a:cubicBezTo>
                  <a:cubicBezTo>
                    <a:pt x="208317" y="0"/>
                    <a:pt x="217488" y="7888"/>
                    <a:pt x="217488" y="18405"/>
                  </a:cubicBezTo>
                  <a:cubicBezTo>
                    <a:pt x="217488" y="18405"/>
                    <a:pt x="217488" y="18405"/>
                    <a:pt x="217488" y="318145"/>
                  </a:cubicBezTo>
                  <a:cubicBezTo>
                    <a:pt x="217488" y="328662"/>
                    <a:pt x="208317" y="336550"/>
                    <a:pt x="197836" y="336550"/>
                  </a:cubicBezTo>
                  <a:cubicBezTo>
                    <a:pt x="197836" y="336550"/>
                    <a:pt x="197836" y="336550"/>
                    <a:pt x="19652" y="336550"/>
                  </a:cubicBezTo>
                  <a:cubicBezTo>
                    <a:pt x="9171" y="336550"/>
                    <a:pt x="0" y="328662"/>
                    <a:pt x="0" y="318145"/>
                  </a:cubicBezTo>
                  <a:cubicBezTo>
                    <a:pt x="0" y="318145"/>
                    <a:pt x="0" y="318145"/>
                    <a:pt x="0" y="18405"/>
                  </a:cubicBezTo>
                  <a:cubicBezTo>
                    <a:pt x="0" y="7888"/>
                    <a:pt x="9171" y="0"/>
                    <a:pt x="1965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97" name="千图PPT彼岸天：ID 8661124库_组合 75">
            <a:extLst>
              <a:ext uri="{FF2B5EF4-FFF2-40B4-BE49-F238E27FC236}">
                <a16:creationId xmlns:a16="http://schemas.microsoft.com/office/drawing/2014/main" id="{D65DE383-E3E4-4103-9A5C-D255E60DA6EA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3718180" y="1788250"/>
            <a:ext cx="1736775" cy="1074484"/>
            <a:chOff x="3847543" y="1520789"/>
            <a:chExt cx="1736775" cy="1074484"/>
          </a:xfrm>
        </p:grpSpPr>
        <p:sp>
          <p:nvSpPr>
            <p:cNvPr id="98" name="千图PPT彼岸天：ID 8661124库_文本框 8">
              <a:extLst>
                <a:ext uri="{FF2B5EF4-FFF2-40B4-BE49-F238E27FC236}">
                  <a16:creationId xmlns:a16="http://schemas.microsoft.com/office/drawing/2014/main" id="{E0B845E2-C288-4C9C-BB5B-615A47B31624}"/>
                </a:ext>
              </a:extLst>
            </p:cNvPr>
            <p:cNvSpPr txBox="1"/>
            <p:nvPr>
              <p:custDataLst>
                <p:tags r:id="rId14"/>
              </p:custDataLst>
            </p:nvPr>
          </p:nvSpPr>
          <p:spPr>
            <a:xfrm>
              <a:off x="3935004" y="1520789"/>
              <a:ext cx="1561852" cy="269881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b="1" dirty="0">
                  <a:cs typeface="+mn-ea"/>
                  <a:sym typeface="+mn-lt"/>
                </a:rPr>
                <a:t>算法</a:t>
              </a:r>
              <a:endParaRPr lang="en-US" sz="1600" b="1" dirty="0">
                <a:cs typeface="+mn-ea"/>
                <a:sym typeface="+mn-lt"/>
              </a:endParaRPr>
            </a:p>
          </p:txBody>
        </p:sp>
        <p:sp>
          <p:nvSpPr>
            <p:cNvPr id="99" name="千图PPT彼岸天：ID 8661124库_矩形 9">
              <a:extLst>
                <a:ext uri="{FF2B5EF4-FFF2-40B4-BE49-F238E27FC236}">
                  <a16:creationId xmlns:a16="http://schemas.microsoft.com/office/drawing/2014/main" id="{2BBA6D6D-F5A0-4F8A-BDCF-8406528BE26B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3847543" y="1845605"/>
              <a:ext cx="1736775" cy="749668"/>
            </a:xfrm>
            <a:prstGeom prst="rect">
              <a:avLst/>
            </a:prstGeom>
          </p:spPr>
          <p:txBody>
            <a:bodyPr wrap="square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1000" dirty="0">
                  <a:cs typeface="+mn-ea"/>
                  <a:sym typeface="+mn-lt"/>
                </a:rPr>
                <a:t>构建一个精度高、效率高的鸟类细粒度识别模型</a:t>
              </a:r>
              <a:endParaRPr lang="en-US" altLang="zh-CN" sz="1000" dirty="0">
                <a:cs typeface="+mn-ea"/>
                <a:sym typeface="+mn-lt"/>
              </a:endParaRPr>
            </a:p>
          </p:txBody>
        </p:sp>
      </p:grpSp>
      <p:grpSp>
        <p:nvGrpSpPr>
          <p:cNvPr id="100" name="千图PPT彼岸天：ID 8661124库_组合 75">
            <a:extLst>
              <a:ext uri="{FF2B5EF4-FFF2-40B4-BE49-F238E27FC236}">
                <a16:creationId xmlns:a16="http://schemas.microsoft.com/office/drawing/2014/main" id="{751E72DD-34F1-4BB2-B761-0A449BB4CF7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3952150" y="5301207"/>
            <a:ext cx="1982167" cy="1629908"/>
            <a:chOff x="3757295" y="1210976"/>
            <a:chExt cx="1860153" cy="1056652"/>
          </a:xfrm>
        </p:grpSpPr>
        <p:sp>
          <p:nvSpPr>
            <p:cNvPr id="101" name="千图PPT彼岸天：ID 8661124库_文本框 8">
              <a:extLst>
                <a:ext uri="{FF2B5EF4-FFF2-40B4-BE49-F238E27FC236}">
                  <a16:creationId xmlns:a16="http://schemas.microsoft.com/office/drawing/2014/main" id="{B70840A6-4296-4C13-9CCB-5FB35712BBD6}"/>
                </a:ext>
              </a:extLst>
            </p:cNvPr>
            <p:cNvSpPr txBox="1"/>
            <p:nvPr>
              <p:custDataLst>
                <p:tags r:id="rId12"/>
              </p:custDataLst>
            </p:nvPr>
          </p:nvSpPr>
          <p:spPr>
            <a:xfrm>
              <a:off x="3757295" y="1210976"/>
              <a:ext cx="1860153" cy="269881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b="1" dirty="0">
                  <a:cs typeface="+mn-ea"/>
                  <a:sym typeface="+mn-lt"/>
                </a:rPr>
                <a:t>模型、训练设置</a:t>
              </a:r>
              <a:endParaRPr lang="en-US" sz="1600" b="1" dirty="0">
                <a:cs typeface="+mn-ea"/>
                <a:sym typeface="+mn-lt"/>
              </a:endParaRPr>
            </a:p>
          </p:txBody>
        </p:sp>
        <p:sp>
          <p:nvSpPr>
            <p:cNvPr id="102" name="千图PPT彼岸天：ID 8661124库_矩形 9">
              <a:extLst>
                <a:ext uri="{FF2B5EF4-FFF2-40B4-BE49-F238E27FC236}">
                  <a16:creationId xmlns:a16="http://schemas.microsoft.com/office/drawing/2014/main" id="{8095B0CB-7A37-4F87-9C8E-AC0DDE3A8D4B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3880673" y="1517960"/>
              <a:ext cx="1736775" cy="749668"/>
            </a:xfrm>
            <a:prstGeom prst="rect">
              <a:avLst/>
            </a:prstGeom>
          </p:spPr>
          <p:txBody>
            <a:bodyPr wrap="square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sz="1050" dirty="0">
                  <a:cs typeface="+mn-ea"/>
                  <a:sym typeface="+mn-lt"/>
                </a:rPr>
                <a:t>ResNet-50</a:t>
              </a:r>
              <a:r>
                <a:rPr lang="zh-CN" altLang="en-US" sz="1050" dirty="0">
                  <a:cs typeface="+mn-ea"/>
                  <a:sym typeface="+mn-lt"/>
                </a:rPr>
                <a:t>模型的优势</a:t>
              </a:r>
              <a:endParaRPr lang="en-US" altLang="zh-CN" sz="1050" dirty="0">
                <a:cs typeface="+mn-ea"/>
                <a:sym typeface="+mn-lt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050" dirty="0">
                  <a:cs typeface="+mn-ea"/>
                  <a:sym typeface="+mn-lt"/>
                </a:rPr>
                <a:t>学习率、</a:t>
              </a:r>
              <a:r>
                <a:rPr lang="en-US" altLang="zh-CN" sz="1050" dirty="0" err="1">
                  <a:cs typeface="+mn-ea"/>
                  <a:sym typeface="+mn-lt"/>
                </a:rPr>
                <a:t>BatchSize</a:t>
              </a:r>
              <a:r>
                <a:rPr lang="zh-CN" altLang="en-US" sz="1050" dirty="0">
                  <a:cs typeface="+mn-ea"/>
                  <a:sym typeface="+mn-lt"/>
                </a:rPr>
                <a:t>等超参数的设置</a:t>
              </a:r>
              <a:endParaRPr lang="en-US" altLang="zh-CN" sz="1050" dirty="0">
                <a:cs typeface="+mn-ea"/>
                <a:sym typeface="+mn-lt"/>
              </a:endParaRPr>
            </a:p>
          </p:txBody>
        </p:sp>
      </p:grpSp>
      <p:grpSp>
        <p:nvGrpSpPr>
          <p:cNvPr id="103" name="千图PPT彼岸天：ID 8661124库_组合 75">
            <a:extLst>
              <a:ext uri="{FF2B5EF4-FFF2-40B4-BE49-F238E27FC236}">
                <a16:creationId xmlns:a16="http://schemas.microsoft.com/office/drawing/2014/main" id="{8B8D368D-3AFD-4BC7-959D-0A365CDB90C1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773981" y="3243155"/>
            <a:ext cx="1850696" cy="1657414"/>
            <a:chOff x="3847543" y="1520789"/>
            <a:chExt cx="1736775" cy="1074484"/>
          </a:xfrm>
        </p:grpSpPr>
        <p:sp>
          <p:nvSpPr>
            <p:cNvPr id="104" name="千图PPT彼岸天：ID 8661124库_文本框 8">
              <a:extLst>
                <a:ext uri="{FF2B5EF4-FFF2-40B4-BE49-F238E27FC236}">
                  <a16:creationId xmlns:a16="http://schemas.microsoft.com/office/drawing/2014/main" id="{C54A861B-04E7-44C3-9374-7BB952A367A5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3935004" y="1520789"/>
              <a:ext cx="1561852" cy="269881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b="1" dirty="0">
                  <a:cs typeface="+mn-ea"/>
                  <a:sym typeface="+mn-lt"/>
                </a:rPr>
                <a:t>细粒度识别</a:t>
              </a:r>
              <a:endParaRPr lang="en-US" sz="1600" b="1" dirty="0">
                <a:cs typeface="+mn-ea"/>
                <a:sym typeface="+mn-lt"/>
              </a:endParaRPr>
            </a:p>
          </p:txBody>
        </p:sp>
        <p:sp>
          <p:nvSpPr>
            <p:cNvPr id="105" name="千图PPT彼岸天：ID 8661124库_矩形 9">
              <a:extLst>
                <a:ext uri="{FF2B5EF4-FFF2-40B4-BE49-F238E27FC236}">
                  <a16:creationId xmlns:a16="http://schemas.microsoft.com/office/drawing/2014/main" id="{60ABA050-6D85-43D2-890A-A7625A04D8C0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3847543" y="1845605"/>
              <a:ext cx="1736775" cy="749668"/>
            </a:xfrm>
            <a:prstGeom prst="rect">
              <a:avLst/>
            </a:prstGeom>
          </p:spPr>
          <p:txBody>
            <a:bodyPr wrap="square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1050" dirty="0">
                  <a:cs typeface="+mn-ea"/>
                  <a:sym typeface="+mn-lt"/>
                </a:rPr>
                <a:t>细粒度识别种间差距小、种内差距大</a:t>
              </a:r>
              <a:endParaRPr lang="en-US" altLang="zh-CN" sz="1050" dirty="0">
                <a:cs typeface="+mn-ea"/>
                <a:sym typeface="+mn-lt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050" dirty="0">
                  <a:cs typeface="+mn-ea"/>
                  <a:sym typeface="+mn-lt"/>
                </a:rPr>
                <a:t>数据集数量较小</a:t>
              </a:r>
              <a:endParaRPr lang="en-US" altLang="zh-CN" sz="1050" dirty="0">
                <a:cs typeface="+mn-ea"/>
                <a:sym typeface="+mn-lt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CN" sz="1050" dirty="0">
                  <a:cs typeface="+mn-ea"/>
                  <a:sym typeface="+mn-lt"/>
                </a:rPr>
                <a:t>…</a:t>
              </a:r>
            </a:p>
            <a:p>
              <a:pPr algn="ctr">
                <a:lnSpc>
                  <a:spcPct val="150000"/>
                </a:lnSpc>
              </a:pPr>
              <a:endParaRPr lang="en-US" altLang="zh-CN" sz="1050" dirty="0">
                <a:cs typeface="+mn-ea"/>
                <a:sym typeface="+mn-lt"/>
              </a:endParaRPr>
            </a:p>
          </p:txBody>
        </p:sp>
      </p:grpSp>
      <p:grpSp>
        <p:nvGrpSpPr>
          <p:cNvPr id="106" name="千图PPT彼岸天：ID 8661124库_组合 75">
            <a:extLst>
              <a:ext uri="{FF2B5EF4-FFF2-40B4-BE49-F238E27FC236}">
                <a16:creationId xmlns:a16="http://schemas.microsoft.com/office/drawing/2014/main" id="{B3993244-1B8A-4D46-BD58-7D6D454E76B4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9690153" y="2974400"/>
            <a:ext cx="1870046" cy="1702634"/>
            <a:chOff x="3931480" y="1499871"/>
            <a:chExt cx="1754933" cy="1103800"/>
          </a:xfrm>
        </p:grpSpPr>
        <p:sp>
          <p:nvSpPr>
            <p:cNvPr id="107" name="千图PPT彼岸天：ID 8661124库_文本框 8">
              <a:extLst>
                <a:ext uri="{FF2B5EF4-FFF2-40B4-BE49-F238E27FC236}">
                  <a16:creationId xmlns:a16="http://schemas.microsoft.com/office/drawing/2014/main" id="{CA6C2F6B-A88E-48D7-8A36-D061F5A55304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3949638" y="1499871"/>
              <a:ext cx="1736775" cy="269881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b="1" dirty="0">
                  <a:cs typeface="+mn-ea"/>
                  <a:sym typeface="+mn-lt"/>
                </a:rPr>
                <a:t>模型部署</a:t>
              </a:r>
              <a:endParaRPr lang="en-US" sz="1600" b="1" dirty="0">
                <a:cs typeface="+mn-ea"/>
                <a:sym typeface="+mn-lt"/>
              </a:endParaRPr>
            </a:p>
          </p:txBody>
        </p:sp>
        <p:sp>
          <p:nvSpPr>
            <p:cNvPr id="108" name="千图PPT彼岸天：ID 8661124库_矩形 9">
              <a:extLst>
                <a:ext uri="{FF2B5EF4-FFF2-40B4-BE49-F238E27FC236}">
                  <a16:creationId xmlns:a16="http://schemas.microsoft.com/office/drawing/2014/main" id="{A5A3874E-A047-4846-9141-AC6792797B1D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3931480" y="1854003"/>
              <a:ext cx="1736775" cy="749668"/>
            </a:xfrm>
            <a:prstGeom prst="rect">
              <a:avLst/>
            </a:prstGeom>
          </p:spPr>
          <p:txBody>
            <a:bodyPr wrap="square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1050" dirty="0">
                  <a:cs typeface="+mn-ea"/>
                  <a:sym typeface="+mn-lt"/>
                </a:rPr>
                <a:t>如何将训练好的模型部署至</a:t>
              </a:r>
              <a:r>
                <a:rPr lang="en-US" altLang="zh-CN" sz="1050" dirty="0">
                  <a:cs typeface="+mn-ea"/>
                  <a:sym typeface="+mn-lt"/>
                </a:rPr>
                <a:t>Web</a:t>
              </a:r>
              <a:r>
                <a:rPr lang="zh-CN" altLang="en-US" sz="1050" dirty="0">
                  <a:cs typeface="+mn-ea"/>
                  <a:sym typeface="+mn-lt"/>
                </a:rPr>
                <a:t>服务器</a:t>
              </a:r>
              <a:endParaRPr lang="en-US" altLang="zh-CN" sz="1050" dirty="0">
                <a:cs typeface="+mn-ea"/>
                <a:sym typeface="+mn-lt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CN" sz="1050" dirty="0">
                  <a:cs typeface="+mn-ea"/>
                  <a:sym typeface="+mn-lt"/>
                </a:rPr>
                <a:t>…</a:t>
              </a:r>
            </a:p>
            <a:p>
              <a:pPr algn="ctr">
                <a:lnSpc>
                  <a:spcPct val="150000"/>
                </a:lnSpc>
              </a:pPr>
              <a:endParaRPr lang="en-US" altLang="zh-CN" sz="1050" dirty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0868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0" fill="hold" nodeType="afterEffect"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3" presetClass="entr" presetSubtype="0" fill="hold" nodeType="afterEffect"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53" presetClass="entr" presetSubtype="0" fill="hold" nodeType="afterEffect"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53" presetClass="entr" presetSubtype="0" fill="hold" nodeType="afterEffect"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53" presetClass="entr" presetSubtype="0" fill="hold" nodeType="afterEffect"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53" presetClass="entr" presetSubtype="0" fill="hold" nodeType="afterEffect"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清新简约毕业论文PPT答辩模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heme/theme1.xml><?xml version="1.0" encoding="utf-8"?>
<a:theme xmlns:a="http://schemas.openxmlformats.org/drawingml/2006/main" name="Office 主题​​">
  <a:themeElements>
    <a:clrScheme name="自定义 1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3F3F3F"/>
      </a:accent2>
      <a:accent3>
        <a:srgbClr val="4472C4"/>
      </a:accent3>
      <a:accent4>
        <a:srgbClr val="3F3F3F"/>
      </a:accent4>
      <a:accent5>
        <a:srgbClr val="4472C4"/>
      </a:accent5>
      <a:accent6>
        <a:srgbClr val="3F3F3F"/>
      </a:accent6>
      <a:hlink>
        <a:srgbClr val="4472C4"/>
      </a:hlink>
      <a:folHlink>
        <a:srgbClr val="3F3F3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1159</Words>
  <Application>Microsoft Office PowerPoint</Application>
  <PresentationFormat>宽屏</PresentationFormat>
  <Paragraphs>197</Paragraphs>
  <Slides>26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1" baseType="lpstr">
      <vt:lpstr>微软雅黑</vt:lpstr>
      <vt:lpstr>等线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清新简约毕业论文PPT答辩模板</dc:title>
  <dc:creator>阿飞</dc:creator>
  <cp:lastModifiedBy>yuan cao</cp:lastModifiedBy>
  <cp:revision>61</cp:revision>
  <dcterms:created xsi:type="dcterms:W3CDTF">2017-04-15T05:24:19Z</dcterms:created>
  <dcterms:modified xsi:type="dcterms:W3CDTF">2020-05-27T13:54:17Z</dcterms:modified>
</cp:coreProperties>
</file>