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6" r:id="rId3"/>
    <p:sldId id="258" r:id="rId4"/>
    <p:sldId id="259" r:id="rId5"/>
    <p:sldId id="260" r:id="rId6"/>
    <p:sldId id="261" r:id="rId7"/>
    <p:sldId id="262" r:id="rId8"/>
    <p:sldId id="273" r:id="rId9"/>
    <p:sldId id="263" r:id="rId10"/>
    <p:sldId id="264" r:id="rId11"/>
    <p:sldId id="272" r:id="rId12"/>
    <p:sldId id="268" r:id="rId13"/>
    <p:sldId id="269" r:id="rId14"/>
    <p:sldId id="267" r:id="rId15"/>
    <p:sldId id="271" r:id="rId16"/>
    <p:sldId id="27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CC6866"/>
    <a:srgbClr val="D038C9"/>
    <a:srgbClr val="FF9900"/>
    <a:srgbClr val="FFCC00"/>
    <a:srgbClr val="5D59AF"/>
    <a:srgbClr val="5D6AA3"/>
    <a:srgbClr val="5B72A5"/>
    <a:srgbClr val="577CA9"/>
    <a:srgbClr val="5D64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2" autoAdjust="0"/>
    <p:restoredTop sz="73815" autoAdjust="0"/>
  </p:normalViewPr>
  <p:slideViewPr>
    <p:cSldViewPr snapToGrid="0">
      <p:cViewPr varScale="1">
        <p:scale>
          <a:sx n="118" d="100"/>
          <a:sy n="118" d="100"/>
        </p:scale>
        <p:origin x="178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22905E-FABF-457B-B666-A82DE1EBC287}" type="datetimeFigureOut">
              <a:rPr lang="zh-CN" altLang="en-US" smtClean="0"/>
              <a:t>2022/10/26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809E6-3845-4D9F-A1F9-A09367BD4AEE}" type="slidenum">
              <a:rPr lang="zh-CN" altLang="en-US" smtClean="0"/>
              <a:t>‹#›</a:t>
            </a:fld>
            <a:endParaRPr lang="zh-CN" altLang="en-US"/>
          </a:p>
        </p:txBody>
      </p:sp>
    </p:spTree>
    <p:extLst>
      <p:ext uri="{BB962C8B-B14F-4D97-AF65-F5344CB8AC3E}">
        <p14:creationId xmlns:p14="http://schemas.microsoft.com/office/powerpoint/2010/main" val="2297826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近年来，文本纠错任务逐渐成为了自然语言处理领域的重要下层任务，它的目的是自动识别并纠正文本中包含的拼写、标点符号、语法等方面的语法错误，它常被视为机器翻译任务处理。</a:t>
            </a:r>
            <a:endParaRPr lang="en-US" altLang="zh-CN" dirty="0"/>
          </a:p>
          <a:p>
            <a:r>
              <a:rPr lang="zh-CN" altLang="en-US" dirty="0"/>
              <a:t>例如给出了一个文本纠错的示例，输入可能包含语法错误的句子，通过一个</a:t>
            </a:r>
            <a:r>
              <a:rPr lang="en-US" altLang="zh-CN" dirty="0"/>
              <a:t>GEC</a:t>
            </a:r>
            <a:r>
              <a:rPr lang="zh-CN" altLang="en-US" dirty="0"/>
              <a:t>系统之后，输出纠正后的句子。文本纠错任务也具有广泛的应用领域，例如搜索、</a:t>
            </a:r>
            <a:r>
              <a:rPr lang="en-US" altLang="zh-CN" dirty="0"/>
              <a:t>OCR</a:t>
            </a:r>
            <a:r>
              <a:rPr lang="zh-CN" altLang="en-US" dirty="0"/>
              <a:t>、文章评分等。</a:t>
            </a:r>
          </a:p>
        </p:txBody>
      </p:sp>
      <p:sp>
        <p:nvSpPr>
          <p:cNvPr id="4" name="灯片编号占位符 3"/>
          <p:cNvSpPr>
            <a:spLocks noGrp="1"/>
          </p:cNvSpPr>
          <p:nvPr>
            <p:ph type="sldNum" sz="quarter" idx="5"/>
          </p:nvPr>
        </p:nvSpPr>
        <p:spPr/>
        <p:txBody>
          <a:bodyPr/>
          <a:lstStyle/>
          <a:p>
            <a:fld id="{58C809E6-3845-4D9F-A1F9-A09367BD4AEE}" type="slidenum">
              <a:rPr lang="zh-CN" altLang="en-US" smtClean="0"/>
              <a:t>3</a:t>
            </a:fld>
            <a:endParaRPr lang="zh-CN" altLang="en-US"/>
          </a:p>
        </p:txBody>
      </p:sp>
    </p:spTree>
    <p:extLst>
      <p:ext uri="{BB962C8B-B14F-4D97-AF65-F5344CB8AC3E}">
        <p14:creationId xmlns:p14="http://schemas.microsoft.com/office/powerpoint/2010/main" val="3475694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8C809E6-3845-4D9F-A1F9-A09367BD4AEE}" type="slidenum">
              <a:rPr lang="zh-CN" altLang="en-US" smtClean="0"/>
              <a:t>12</a:t>
            </a:fld>
            <a:endParaRPr lang="zh-CN" altLang="en-US"/>
          </a:p>
        </p:txBody>
      </p:sp>
    </p:spTree>
    <p:extLst>
      <p:ext uri="{BB962C8B-B14F-4D97-AF65-F5344CB8AC3E}">
        <p14:creationId xmlns:p14="http://schemas.microsoft.com/office/powerpoint/2010/main" val="170292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8C809E6-3845-4D9F-A1F9-A09367BD4AEE}" type="slidenum">
              <a:rPr lang="zh-CN" altLang="en-US" smtClean="0"/>
              <a:t>13</a:t>
            </a:fld>
            <a:endParaRPr lang="zh-CN" altLang="en-US"/>
          </a:p>
        </p:txBody>
      </p:sp>
    </p:spTree>
    <p:extLst>
      <p:ext uri="{BB962C8B-B14F-4D97-AF65-F5344CB8AC3E}">
        <p14:creationId xmlns:p14="http://schemas.microsoft.com/office/powerpoint/2010/main" val="3201888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8C809E6-3845-4D9F-A1F9-A09367BD4AEE}" type="slidenum">
              <a:rPr lang="zh-CN" altLang="en-US" smtClean="0"/>
              <a:t>14</a:t>
            </a:fld>
            <a:endParaRPr lang="zh-CN" altLang="en-US"/>
          </a:p>
        </p:txBody>
      </p:sp>
    </p:spTree>
    <p:extLst>
      <p:ext uri="{BB962C8B-B14F-4D97-AF65-F5344CB8AC3E}">
        <p14:creationId xmlns:p14="http://schemas.microsoft.com/office/powerpoint/2010/main" val="1500370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8C809E6-3845-4D9F-A1F9-A09367BD4AEE}" type="slidenum">
              <a:rPr lang="zh-CN" altLang="en-US" smtClean="0"/>
              <a:t>15</a:t>
            </a:fld>
            <a:endParaRPr lang="zh-CN" altLang="en-US"/>
          </a:p>
        </p:txBody>
      </p:sp>
    </p:spTree>
    <p:extLst>
      <p:ext uri="{BB962C8B-B14F-4D97-AF65-F5344CB8AC3E}">
        <p14:creationId xmlns:p14="http://schemas.microsoft.com/office/powerpoint/2010/main" val="3751150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本次评测参加的是</a:t>
            </a:r>
            <a:r>
              <a:rPr lang="en-US" altLang="zh-CN" dirty="0"/>
              <a:t>CCL2022-CLTC</a:t>
            </a:r>
            <a:r>
              <a:rPr lang="zh-CN" altLang="en-US" dirty="0"/>
              <a:t>赛道三，多维度汉语学习者文本纠错。</a:t>
            </a:r>
            <a:endParaRPr lang="en-US" altLang="zh-CN" dirty="0"/>
          </a:p>
          <a:p>
            <a:r>
              <a:rPr lang="zh-CN" altLang="en-US" dirty="0"/>
              <a:t>该任务内容主要是要从最小改动和流利提升两个维度对模型结果进行评测。</a:t>
            </a:r>
            <a:endParaRPr lang="en-US" altLang="zh-CN" dirty="0"/>
          </a:p>
          <a:p>
            <a:r>
              <a:rPr lang="zh-CN" altLang="en-US" dirty="0"/>
              <a:t>最小改动是要求尽可能好地维持原句结构，尽可能少地增删、替换句子中地词，使句子符合汉语表达习惯。</a:t>
            </a:r>
            <a:endParaRPr lang="en-US" altLang="zh-CN" dirty="0"/>
          </a:p>
          <a:p>
            <a:r>
              <a:rPr lang="zh-CN" altLang="en-US" dirty="0"/>
              <a:t>流利提升维度这是要求句子修改得更流利和地道。</a:t>
            </a:r>
            <a:endParaRPr lang="en-US" altLang="zh-CN" dirty="0"/>
          </a:p>
          <a:p>
            <a:r>
              <a:rPr lang="zh-CN" altLang="en-US" dirty="0"/>
              <a:t>下面这个表就给出了这个任务的一个示例，这个部分就不仔细讲了。</a:t>
            </a:r>
          </a:p>
        </p:txBody>
      </p:sp>
      <p:sp>
        <p:nvSpPr>
          <p:cNvPr id="4" name="灯片编号占位符 3"/>
          <p:cNvSpPr>
            <a:spLocks noGrp="1"/>
          </p:cNvSpPr>
          <p:nvPr>
            <p:ph type="sldNum" sz="quarter" idx="5"/>
          </p:nvPr>
        </p:nvSpPr>
        <p:spPr/>
        <p:txBody>
          <a:bodyPr/>
          <a:lstStyle/>
          <a:p>
            <a:fld id="{58C809E6-3845-4D9F-A1F9-A09367BD4AEE}" type="slidenum">
              <a:rPr lang="zh-CN" altLang="en-US" smtClean="0"/>
              <a:t>4</a:t>
            </a:fld>
            <a:endParaRPr lang="zh-CN" altLang="en-US"/>
          </a:p>
        </p:txBody>
      </p:sp>
    </p:spTree>
    <p:extLst>
      <p:ext uri="{BB962C8B-B14F-4D97-AF65-F5344CB8AC3E}">
        <p14:creationId xmlns:p14="http://schemas.microsoft.com/office/powerpoint/2010/main" val="3273050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本文的工作</a:t>
            </a:r>
            <a:r>
              <a:rPr lang="en-US" altLang="zh-CN" dirty="0"/>
              <a:t>baseline</a:t>
            </a:r>
            <a:r>
              <a:rPr lang="zh-CN" altLang="en-US" dirty="0"/>
              <a:t>是基于</a:t>
            </a:r>
            <a:r>
              <a:rPr lang="en-US" altLang="zh-CN" dirty="0" err="1"/>
              <a:t>GECToR</a:t>
            </a:r>
            <a:r>
              <a:rPr lang="zh-CN" altLang="en-US" dirty="0"/>
              <a:t>的序列标记模型，主要从两个方面内容探索对模型性能提升的效果。</a:t>
            </a:r>
            <a:endParaRPr lang="en-US" altLang="zh-CN" dirty="0"/>
          </a:p>
          <a:p>
            <a:r>
              <a:rPr lang="zh-CN" altLang="en-US" dirty="0"/>
              <a:t>第一个就是使用更新的更大规模的预训练模型作为模型的</a:t>
            </a:r>
            <a:r>
              <a:rPr lang="en-US" altLang="zh-CN" dirty="0"/>
              <a:t>encoder</a:t>
            </a:r>
            <a:r>
              <a:rPr lang="zh-CN" altLang="en-US" dirty="0"/>
              <a:t>，而不只是</a:t>
            </a:r>
            <a:r>
              <a:rPr lang="en-US" altLang="zh-CN" dirty="0"/>
              <a:t>BERT</a:t>
            </a:r>
            <a:r>
              <a:rPr lang="zh-CN" altLang="en-US" dirty="0"/>
              <a:t>。</a:t>
            </a:r>
            <a:endParaRPr lang="en-US" altLang="zh-CN" dirty="0"/>
          </a:p>
          <a:p>
            <a:r>
              <a:rPr lang="zh-CN" altLang="en-US" dirty="0"/>
              <a:t>第二个就是探索了使用不同集成方法以及集成模型个数对性能的影响。</a:t>
            </a:r>
            <a:endParaRPr lang="en-US" altLang="zh-CN" dirty="0"/>
          </a:p>
          <a:p>
            <a:r>
              <a:rPr lang="zh-CN" altLang="en-US" dirty="0"/>
              <a:t>下面给出了第二阶段排行榜前五的队伍指标，我们队伍名称是</a:t>
            </a:r>
            <a:r>
              <a:rPr lang="en-US" altLang="zh-CN" dirty="0"/>
              <a:t>BUPTCL</a:t>
            </a:r>
            <a:r>
              <a:rPr lang="zh-CN" altLang="en-US" dirty="0"/>
              <a:t>，本文方法最好的模型位于排行榜第三。</a:t>
            </a:r>
            <a:endParaRPr lang="en-US" altLang="zh-CN" dirty="0"/>
          </a:p>
        </p:txBody>
      </p:sp>
      <p:sp>
        <p:nvSpPr>
          <p:cNvPr id="4" name="灯片编号占位符 3"/>
          <p:cNvSpPr>
            <a:spLocks noGrp="1"/>
          </p:cNvSpPr>
          <p:nvPr>
            <p:ph type="sldNum" sz="quarter" idx="5"/>
          </p:nvPr>
        </p:nvSpPr>
        <p:spPr/>
        <p:txBody>
          <a:bodyPr/>
          <a:lstStyle/>
          <a:p>
            <a:fld id="{58C809E6-3845-4D9F-A1F9-A09367BD4AEE}" type="slidenum">
              <a:rPr lang="zh-CN" altLang="en-US" smtClean="0"/>
              <a:t>5</a:t>
            </a:fld>
            <a:endParaRPr lang="zh-CN" altLang="en-US"/>
          </a:p>
        </p:txBody>
      </p:sp>
    </p:spTree>
    <p:extLst>
      <p:ext uri="{BB962C8B-B14F-4D97-AF65-F5344CB8AC3E}">
        <p14:creationId xmlns:p14="http://schemas.microsoft.com/office/powerpoint/2010/main" val="1326173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本工作使用的</a:t>
            </a:r>
            <a:r>
              <a:rPr lang="en-US" altLang="zh-CN" dirty="0"/>
              <a:t>baseline</a:t>
            </a:r>
            <a:r>
              <a:rPr lang="zh-CN" altLang="en-US" dirty="0"/>
              <a:t>是</a:t>
            </a:r>
            <a:r>
              <a:rPr lang="en-US" altLang="zh-CN" dirty="0" err="1"/>
              <a:t>GECToR</a:t>
            </a:r>
            <a:r>
              <a:rPr lang="zh-CN" altLang="en-US" dirty="0"/>
              <a:t>模型，右边是它的一个模型结构图。它本质上也是一个序列标注模型，它的解码空间是四种编辑操作，</a:t>
            </a:r>
            <a:r>
              <a:rPr lang="en-US" altLang="zh-CN" dirty="0"/>
              <a:t>KEEP</a:t>
            </a:r>
            <a:r>
              <a:rPr lang="zh-CN" altLang="en-US" dirty="0"/>
              <a:t>、</a:t>
            </a:r>
            <a:r>
              <a:rPr lang="en-US" altLang="zh-CN" dirty="0"/>
              <a:t>delete</a:t>
            </a:r>
            <a:r>
              <a:rPr lang="zh-CN" altLang="en-US" dirty="0"/>
              <a:t>、</a:t>
            </a:r>
            <a:r>
              <a:rPr lang="en-US" altLang="zh-CN" dirty="0"/>
              <a:t>append</a:t>
            </a:r>
            <a:r>
              <a:rPr lang="zh-CN" altLang="en-US" dirty="0"/>
              <a:t>、</a:t>
            </a:r>
            <a:r>
              <a:rPr lang="en-US" altLang="zh-CN" dirty="0"/>
              <a:t>replace</a:t>
            </a:r>
            <a:r>
              <a:rPr lang="zh-CN" altLang="en-US" dirty="0"/>
              <a:t>，通过并行预测编辑并将其应用于原句子，达到纠正的效果。</a:t>
            </a:r>
            <a:endParaRPr lang="en-US" altLang="zh-CN" dirty="0"/>
          </a:p>
          <a:p>
            <a:r>
              <a:rPr lang="zh-CN" altLang="en-US" dirty="0"/>
              <a:t>为了生成模型所需的训练数据，我们首先要从平行句对中抽取出相应的编辑操作，下面是一个编辑抽取的示例。</a:t>
            </a:r>
            <a:endParaRPr lang="en-US" altLang="zh-CN" dirty="0"/>
          </a:p>
        </p:txBody>
      </p:sp>
      <p:sp>
        <p:nvSpPr>
          <p:cNvPr id="4" name="灯片编号占位符 3"/>
          <p:cNvSpPr>
            <a:spLocks noGrp="1"/>
          </p:cNvSpPr>
          <p:nvPr>
            <p:ph type="sldNum" sz="quarter" idx="5"/>
          </p:nvPr>
        </p:nvSpPr>
        <p:spPr/>
        <p:txBody>
          <a:bodyPr/>
          <a:lstStyle/>
          <a:p>
            <a:fld id="{58C809E6-3845-4D9F-A1F9-A09367BD4AEE}" type="slidenum">
              <a:rPr lang="zh-CN" altLang="en-US" smtClean="0"/>
              <a:t>6</a:t>
            </a:fld>
            <a:endParaRPr lang="zh-CN" altLang="en-US"/>
          </a:p>
        </p:txBody>
      </p:sp>
    </p:spTree>
    <p:extLst>
      <p:ext uri="{BB962C8B-B14F-4D97-AF65-F5344CB8AC3E}">
        <p14:creationId xmlns:p14="http://schemas.microsoft.com/office/powerpoint/2010/main" val="625103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本文使用许多</a:t>
            </a:r>
            <a:r>
              <a:rPr lang="en-US" altLang="zh-CN" dirty="0"/>
              <a:t>BERT</a:t>
            </a:r>
            <a:r>
              <a:rPr lang="zh-CN" altLang="en-US" dirty="0"/>
              <a:t>改进版本的预训练模型作为</a:t>
            </a:r>
            <a:r>
              <a:rPr lang="en-US" altLang="zh-CN" dirty="0" err="1"/>
              <a:t>GECToR</a:t>
            </a:r>
            <a:r>
              <a:rPr lang="zh-CN" altLang="en-US" dirty="0"/>
              <a:t>的编码器，比如</a:t>
            </a:r>
            <a:endParaRPr lang="en-US" altLang="zh-CN" dirty="0"/>
          </a:p>
          <a:p>
            <a:r>
              <a:rPr lang="en-US" altLang="zh-CN" dirty="0"/>
              <a:t>Roberta</a:t>
            </a:r>
            <a:r>
              <a:rPr lang="zh-CN" altLang="en-US" dirty="0"/>
              <a:t>、</a:t>
            </a:r>
            <a:r>
              <a:rPr lang="en-US" altLang="zh-CN" dirty="0" err="1"/>
              <a:t>macbert</a:t>
            </a:r>
            <a:r>
              <a:rPr lang="zh-CN" altLang="en-US" dirty="0"/>
              <a:t>、</a:t>
            </a:r>
            <a:r>
              <a:rPr lang="en-US" altLang="zh-CN" dirty="0" err="1"/>
              <a:t>rbt</a:t>
            </a:r>
            <a:endParaRPr lang="en-US" altLang="zh-CN" dirty="0"/>
          </a:p>
          <a:p>
            <a:r>
              <a:rPr lang="zh-CN" altLang="en-US" dirty="0"/>
              <a:t>分词器使用</a:t>
            </a:r>
            <a:r>
              <a:rPr lang="en-US" altLang="zh-CN" dirty="0"/>
              <a:t>BERT tokenizer</a:t>
            </a:r>
            <a:r>
              <a:rPr lang="zh-CN" altLang="en-US" dirty="0"/>
              <a:t>而不是中文传统的分词器。</a:t>
            </a:r>
            <a:endParaRPr lang="en-US" altLang="zh-CN" dirty="0"/>
          </a:p>
          <a:p>
            <a:r>
              <a:rPr lang="en-US" altLang="zh-CN" dirty="0"/>
              <a:t>WWM</a:t>
            </a:r>
            <a:r>
              <a:rPr lang="zh-CN" altLang="en-US" dirty="0"/>
              <a:t>基于全词掩码相较于传统的</a:t>
            </a:r>
            <a:r>
              <a:rPr lang="en-US" altLang="zh-CN" dirty="0"/>
              <a:t>MASK</a:t>
            </a:r>
            <a:r>
              <a:rPr lang="zh-CN" altLang="en-US" dirty="0"/>
              <a:t>操作，更适应于中文，因为传统</a:t>
            </a:r>
            <a:r>
              <a:rPr lang="en-US" altLang="zh-CN" dirty="0"/>
              <a:t>NLP</a:t>
            </a:r>
            <a:r>
              <a:rPr lang="zh-CN" altLang="en-US" dirty="0"/>
              <a:t>中的中文分词操作，以词为粒度进行操作更为合理。</a:t>
            </a:r>
            <a:r>
              <a:rPr lang="en-US" altLang="zh-CN" dirty="0"/>
              <a:t>Mac mask</a:t>
            </a:r>
            <a:r>
              <a:rPr lang="zh-CN" altLang="en-US" dirty="0"/>
              <a:t>则是使用具体的词进行</a:t>
            </a:r>
            <a:r>
              <a:rPr lang="en-US" altLang="zh-CN" dirty="0"/>
              <a:t>mask</a:t>
            </a:r>
            <a:r>
              <a:rPr lang="zh-CN" altLang="en-US" dirty="0"/>
              <a:t>而不是特殊字符</a:t>
            </a:r>
            <a:r>
              <a:rPr lang="en-US" altLang="zh-CN" dirty="0"/>
              <a:t>[M]</a:t>
            </a:r>
          </a:p>
        </p:txBody>
      </p:sp>
      <p:sp>
        <p:nvSpPr>
          <p:cNvPr id="4" name="灯片编号占位符 3"/>
          <p:cNvSpPr>
            <a:spLocks noGrp="1"/>
          </p:cNvSpPr>
          <p:nvPr>
            <p:ph type="sldNum" sz="quarter" idx="5"/>
          </p:nvPr>
        </p:nvSpPr>
        <p:spPr/>
        <p:txBody>
          <a:bodyPr/>
          <a:lstStyle/>
          <a:p>
            <a:fld id="{58C809E6-3845-4D9F-A1F9-A09367BD4AEE}" type="slidenum">
              <a:rPr lang="zh-CN" altLang="en-US" smtClean="0"/>
              <a:t>7</a:t>
            </a:fld>
            <a:endParaRPr lang="zh-CN" altLang="en-US"/>
          </a:p>
        </p:txBody>
      </p:sp>
    </p:spTree>
    <p:extLst>
      <p:ext uri="{BB962C8B-B14F-4D97-AF65-F5344CB8AC3E}">
        <p14:creationId xmlns:p14="http://schemas.microsoft.com/office/powerpoint/2010/main" val="833631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为了验证是否是数据量造成的</a:t>
            </a:r>
            <a:r>
              <a:rPr lang="en-US" altLang="zh-CN" dirty="0" err="1"/>
              <a:t>roberta</a:t>
            </a:r>
            <a:r>
              <a:rPr lang="en-US" altLang="zh-CN" dirty="0"/>
              <a:t>-large</a:t>
            </a:r>
            <a:r>
              <a:rPr lang="zh-CN" altLang="en-US" dirty="0"/>
              <a:t>性能不及</a:t>
            </a:r>
            <a:r>
              <a:rPr lang="en-US" altLang="zh-CN" dirty="0" err="1"/>
              <a:t>roberta</a:t>
            </a:r>
            <a:r>
              <a:rPr lang="zh-CN" altLang="en-US" dirty="0"/>
              <a:t>的问题，使用本人之前的数据增强工作，</a:t>
            </a:r>
            <a:r>
              <a:rPr lang="en-US" altLang="zh-CN" dirty="0"/>
              <a:t>BN-CGECM</a:t>
            </a:r>
            <a:r>
              <a:rPr lang="zh-CN" altLang="en-US" dirty="0"/>
              <a:t>，在训练过程中进行动态引入噪声，进行数据增强再分别进行训练，右图是使用数据增强后性能的表现，明显可以看到在数据量提升之后的</a:t>
            </a:r>
            <a:r>
              <a:rPr lang="en-US" altLang="zh-CN" dirty="0" err="1"/>
              <a:t>RoBERTa</a:t>
            </a:r>
            <a:r>
              <a:rPr lang="en-US" altLang="zh-CN" dirty="0"/>
              <a:t>-large</a:t>
            </a:r>
            <a:r>
              <a:rPr lang="zh-CN" altLang="en-US" dirty="0"/>
              <a:t>性能要好于</a:t>
            </a:r>
            <a:r>
              <a:rPr lang="en-US" altLang="zh-CN" dirty="0" err="1"/>
              <a:t>RoBERTa</a:t>
            </a:r>
            <a:endParaRPr lang="en-US" altLang="zh-CN" dirty="0"/>
          </a:p>
        </p:txBody>
      </p:sp>
      <p:sp>
        <p:nvSpPr>
          <p:cNvPr id="4" name="灯片编号占位符 3"/>
          <p:cNvSpPr>
            <a:spLocks noGrp="1"/>
          </p:cNvSpPr>
          <p:nvPr>
            <p:ph type="sldNum" sz="quarter" idx="5"/>
          </p:nvPr>
        </p:nvSpPr>
        <p:spPr/>
        <p:txBody>
          <a:bodyPr/>
          <a:lstStyle/>
          <a:p>
            <a:fld id="{58C809E6-3845-4D9F-A1F9-A09367BD4AEE}" type="slidenum">
              <a:rPr lang="zh-CN" altLang="en-US" smtClean="0"/>
              <a:t>8</a:t>
            </a:fld>
            <a:endParaRPr lang="zh-CN" altLang="en-US"/>
          </a:p>
        </p:txBody>
      </p:sp>
    </p:spTree>
    <p:extLst>
      <p:ext uri="{BB962C8B-B14F-4D97-AF65-F5344CB8AC3E}">
        <p14:creationId xmlns:p14="http://schemas.microsoft.com/office/powerpoint/2010/main" val="1468074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两种集成方法的区别、以及后者的好处</a:t>
            </a:r>
            <a:endParaRPr lang="en-US" altLang="zh-CN" dirty="0"/>
          </a:p>
        </p:txBody>
      </p:sp>
      <p:sp>
        <p:nvSpPr>
          <p:cNvPr id="4" name="灯片编号占位符 3"/>
          <p:cNvSpPr>
            <a:spLocks noGrp="1"/>
          </p:cNvSpPr>
          <p:nvPr>
            <p:ph type="sldNum" sz="quarter" idx="5"/>
          </p:nvPr>
        </p:nvSpPr>
        <p:spPr/>
        <p:txBody>
          <a:bodyPr/>
          <a:lstStyle/>
          <a:p>
            <a:fld id="{58C809E6-3845-4D9F-A1F9-A09367BD4AEE}" type="slidenum">
              <a:rPr lang="zh-CN" altLang="en-US" smtClean="0"/>
              <a:t>9</a:t>
            </a:fld>
            <a:endParaRPr lang="zh-CN" altLang="en-US"/>
          </a:p>
        </p:txBody>
      </p:sp>
    </p:spTree>
    <p:extLst>
      <p:ext uri="{BB962C8B-B14F-4D97-AF65-F5344CB8AC3E}">
        <p14:creationId xmlns:p14="http://schemas.microsoft.com/office/powerpoint/2010/main" val="551355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更大规模的</a:t>
            </a:r>
            <a:r>
              <a:rPr lang="en-US" altLang="zh-CN" dirty="0" err="1"/>
              <a:t>chinese</a:t>
            </a:r>
            <a:r>
              <a:rPr lang="en-US" altLang="zh-CN" dirty="0"/>
              <a:t>-Roberta-</a:t>
            </a:r>
            <a:r>
              <a:rPr lang="en-US" altLang="zh-CN" dirty="0" err="1"/>
              <a:t>wwm</a:t>
            </a:r>
            <a:r>
              <a:rPr lang="en-US" altLang="zh-CN" dirty="0"/>
              <a:t>-</a:t>
            </a:r>
            <a:r>
              <a:rPr lang="en-US" altLang="zh-CN" dirty="0" err="1"/>
              <a:t>ext</a:t>
            </a:r>
            <a:r>
              <a:rPr lang="en-US" altLang="zh-CN" dirty="0"/>
              <a:t>-large</a:t>
            </a:r>
            <a:r>
              <a:rPr lang="zh-CN" altLang="en-US" dirty="0"/>
              <a:t>性能反而会降低，可能主要原因是因为实验训练数据不足，导致了更大参数量的模型会出现欠拟合的情况。</a:t>
            </a:r>
            <a:endParaRPr lang="en-US" altLang="zh-CN" dirty="0"/>
          </a:p>
        </p:txBody>
      </p:sp>
      <p:sp>
        <p:nvSpPr>
          <p:cNvPr id="4" name="灯片编号占位符 3"/>
          <p:cNvSpPr>
            <a:spLocks noGrp="1"/>
          </p:cNvSpPr>
          <p:nvPr>
            <p:ph type="sldNum" sz="quarter" idx="5"/>
          </p:nvPr>
        </p:nvSpPr>
        <p:spPr/>
        <p:txBody>
          <a:bodyPr/>
          <a:lstStyle/>
          <a:p>
            <a:fld id="{58C809E6-3845-4D9F-A1F9-A09367BD4AEE}" type="slidenum">
              <a:rPr lang="zh-CN" altLang="en-US" smtClean="0"/>
              <a:t>10</a:t>
            </a:fld>
            <a:endParaRPr lang="zh-CN" altLang="en-US"/>
          </a:p>
        </p:txBody>
      </p:sp>
    </p:spTree>
    <p:extLst>
      <p:ext uri="{BB962C8B-B14F-4D97-AF65-F5344CB8AC3E}">
        <p14:creationId xmlns:p14="http://schemas.microsoft.com/office/powerpoint/2010/main" val="1704182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为了验证是否是数据量造成的</a:t>
            </a:r>
            <a:r>
              <a:rPr lang="en-US" altLang="zh-CN" dirty="0" err="1"/>
              <a:t>roberta</a:t>
            </a:r>
            <a:r>
              <a:rPr lang="en-US" altLang="zh-CN" dirty="0"/>
              <a:t>-large</a:t>
            </a:r>
            <a:r>
              <a:rPr lang="zh-CN" altLang="en-US" dirty="0"/>
              <a:t>性能不及</a:t>
            </a:r>
            <a:r>
              <a:rPr lang="en-US" altLang="zh-CN" dirty="0" err="1"/>
              <a:t>roberta</a:t>
            </a:r>
            <a:r>
              <a:rPr lang="zh-CN" altLang="en-US" dirty="0"/>
              <a:t>的问题，使用本人之前的数据增强工作，</a:t>
            </a:r>
            <a:r>
              <a:rPr lang="en-US" altLang="zh-CN" dirty="0"/>
              <a:t>BN-CGECM</a:t>
            </a:r>
            <a:r>
              <a:rPr lang="zh-CN" altLang="en-US" dirty="0"/>
              <a:t>，在训练过程中进行动态引入噪声，进行数据增强再分别进行训练，右图是使用数据增强后性能的表现，明显可以看到在数据量提升之后的</a:t>
            </a:r>
            <a:r>
              <a:rPr lang="en-US" altLang="zh-CN" dirty="0" err="1"/>
              <a:t>RoBERTa</a:t>
            </a:r>
            <a:r>
              <a:rPr lang="en-US" altLang="zh-CN" dirty="0"/>
              <a:t>-large</a:t>
            </a:r>
            <a:r>
              <a:rPr lang="zh-CN" altLang="en-US" dirty="0"/>
              <a:t>性能要好于</a:t>
            </a:r>
            <a:r>
              <a:rPr lang="en-US" altLang="zh-CN" dirty="0" err="1"/>
              <a:t>RoBERTa</a:t>
            </a:r>
            <a:endParaRPr lang="en-US" altLang="zh-CN" dirty="0"/>
          </a:p>
        </p:txBody>
      </p:sp>
      <p:sp>
        <p:nvSpPr>
          <p:cNvPr id="4" name="灯片编号占位符 3"/>
          <p:cNvSpPr>
            <a:spLocks noGrp="1"/>
          </p:cNvSpPr>
          <p:nvPr>
            <p:ph type="sldNum" sz="quarter" idx="5"/>
          </p:nvPr>
        </p:nvSpPr>
        <p:spPr/>
        <p:txBody>
          <a:bodyPr/>
          <a:lstStyle/>
          <a:p>
            <a:fld id="{58C809E6-3845-4D9F-A1F9-A09367BD4AEE}" type="slidenum">
              <a:rPr lang="zh-CN" altLang="en-US" smtClean="0"/>
              <a:t>11</a:t>
            </a:fld>
            <a:endParaRPr lang="zh-CN" altLang="en-US"/>
          </a:p>
        </p:txBody>
      </p:sp>
    </p:spTree>
    <p:extLst>
      <p:ext uri="{BB962C8B-B14F-4D97-AF65-F5344CB8AC3E}">
        <p14:creationId xmlns:p14="http://schemas.microsoft.com/office/powerpoint/2010/main" val="3471658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FA2600-1F31-48EE-9A15-82D8CCCAB24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C954C21-3CFE-4BEC-ACE8-756D744D22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5A12276-5A1F-4AB7-8781-4B75D47A1C5D}"/>
              </a:ext>
            </a:extLst>
          </p:cNvPr>
          <p:cNvSpPr>
            <a:spLocks noGrp="1"/>
          </p:cNvSpPr>
          <p:nvPr>
            <p:ph type="dt" sz="half" idx="10"/>
          </p:nvPr>
        </p:nvSpPr>
        <p:spPr/>
        <p:txBody>
          <a:bodyPr/>
          <a:lstStyle/>
          <a:p>
            <a:fld id="{581A1B15-FB85-491C-B97C-1E15B395EA07}" type="datetimeFigureOut">
              <a:rPr lang="zh-CN" altLang="en-US" smtClean="0"/>
              <a:t>2022/10/26</a:t>
            </a:fld>
            <a:endParaRPr lang="zh-CN" altLang="en-US"/>
          </a:p>
        </p:txBody>
      </p:sp>
      <p:sp>
        <p:nvSpPr>
          <p:cNvPr id="5" name="页脚占位符 4">
            <a:extLst>
              <a:ext uri="{FF2B5EF4-FFF2-40B4-BE49-F238E27FC236}">
                <a16:creationId xmlns:a16="http://schemas.microsoft.com/office/drawing/2014/main" id="{704AE074-6CE1-4004-A4F8-C85F5541B1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74FE1F-975D-48BD-8234-74BB214E7FF3}"/>
              </a:ext>
            </a:extLst>
          </p:cNvPr>
          <p:cNvSpPr>
            <a:spLocks noGrp="1"/>
          </p:cNvSpPr>
          <p:nvPr>
            <p:ph type="sldNum" sz="quarter" idx="12"/>
          </p:nvPr>
        </p:nvSpPr>
        <p:spPr/>
        <p:txBody>
          <a:bodyPr/>
          <a:lstStyle/>
          <a:p>
            <a:fld id="{4813B4E1-4C33-4C69-B7C4-31525AD25231}" type="slidenum">
              <a:rPr lang="zh-CN" altLang="en-US" smtClean="0"/>
              <a:t>‹#›</a:t>
            </a:fld>
            <a:endParaRPr lang="zh-CN" altLang="en-US"/>
          </a:p>
        </p:txBody>
      </p:sp>
    </p:spTree>
    <p:extLst>
      <p:ext uri="{BB962C8B-B14F-4D97-AF65-F5344CB8AC3E}">
        <p14:creationId xmlns:p14="http://schemas.microsoft.com/office/powerpoint/2010/main" val="4016094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0A3C1B-1FC6-4F83-823E-F201709D24A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1F9C986-F321-4362-BF3F-DDE75C7603D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398818-FE57-45BA-AD7B-510B8295539E}"/>
              </a:ext>
            </a:extLst>
          </p:cNvPr>
          <p:cNvSpPr>
            <a:spLocks noGrp="1"/>
          </p:cNvSpPr>
          <p:nvPr>
            <p:ph type="dt" sz="half" idx="10"/>
          </p:nvPr>
        </p:nvSpPr>
        <p:spPr/>
        <p:txBody>
          <a:bodyPr/>
          <a:lstStyle/>
          <a:p>
            <a:fld id="{581A1B15-FB85-491C-B97C-1E15B395EA07}" type="datetimeFigureOut">
              <a:rPr lang="zh-CN" altLang="en-US" smtClean="0"/>
              <a:t>2022/10/26</a:t>
            </a:fld>
            <a:endParaRPr lang="zh-CN" altLang="en-US"/>
          </a:p>
        </p:txBody>
      </p:sp>
      <p:sp>
        <p:nvSpPr>
          <p:cNvPr id="5" name="页脚占位符 4">
            <a:extLst>
              <a:ext uri="{FF2B5EF4-FFF2-40B4-BE49-F238E27FC236}">
                <a16:creationId xmlns:a16="http://schemas.microsoft.com/office/drawing/2014/main" id="{D87182C2-1552-4F12-BB53-930B11A158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ECEF92-B999-4BC2-923E-133125182DEC}"/>
              </a:ext>
            </a:extLst>
          </p:cNvPr>
          <p:cNvSpPr>
            <a:spLocks noGrp="1"/>
          </p:cNvSpPr>
          <p:nvPr>
            <p:ph type="sldNum" sz="quarter" idx="12"/>
          </p:nvPr>
        </p:nvSpPr>
        <p:spPr/>
        <p:txBody>
          <a:bodyPr/>
          <a:lstStyle/>
          <a:p>
            <a:fld id="{4813B4E1-4C33-4C69-B7C4-31525AD25231}" type="slidenum">
              <a:rPr lang="zh-CN" altLang="en-US" smtClean="0"/>
              <a:t>‹#›</a:t>
            </a:fld>
            <a:endParaRPr lang="zh-CN" altLang="en-US"/>
          </a:p>
        </p:txBody>
      </p:sp>
    </p:spTree>
    <p:extLst>
      <p:ext uri="{BB962C8B-B14F-4D97-AF65-F5344CB8AC3E}">
        <p14:creationId xmlns:p14="http://schemas.microsoft.com/office/powerpoint/2010/main" val="1705789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CB24F04-B6EE-4639-94E3-B46A83A03B7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E4CF6ED-4817-4A25-B534-06DFBCEEDDD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CCAD60-D2C2-4B0D-B0F1-AFF13B07EA29}"/>
              </a:ext>
            </a:extLst>
          </p:cNvPr>
          <p:cNvSpPr>
            <a:spLocks noGrp="1"/>
          </p:cNvSpPr>
          <p:nvPr>
            <p:ph type="dt" sz="half" idx="10"/>
          </p:nvPr>
        </p:nvSpPr>
        <p:spPr/>
        <p:txBody>
          <a:bodyPr/>
          <a:lstStyle/>
          <a:p>
            <a:fld id="{581A1B15-FB85-491C-B97C-1E15B395EA07}" type="datetimeFigureOut">
              <a:rPr lang="zh-CN" altLang="en-US" smtClean="0"/>
              <a:t>2022/10/26</a:t>
            </a:fld>
            <a:endParaRPr lang="zh-CN" altLang="en-US"/>
          </a:p>
        </p:txBody>
      </p:sp>
      <p:sp>
        <p:nvSpPr>
          <p:cNvPr id="5" name="页脚占位符 4">
            <a:extLst>
              <a:ext uri="{FF2B5EF4-FFF2-40B4-BE49-F238E27FC236}">
                <a16:creationId xmlns:a16="http://schemas.microsoft.com/office/drawing/2014/main" id="{DBDD931D-4960-40EA-8D21-511E08394B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07EC4C-81FF-4D6F-B974-1F3D36C4FC86}"/>
              </a:ext>
            </a:extLst>
          </p:cNvPr>
          <p:cNvSpPr>
            <a:spLocks noGrp="1"/>
          </p:cNvSpPr>
          <p:nvPr>
            <p:ph type="sldNum" sz="quarter" idx="12"/>
          </p:nvPr>
        </p:nvSpPr>
        <p:spPr/>
        <p:txBody>
          <a:bodyPr/>
          <a:lstStyle/>
          <a:p>
            <a:fld id="{4813B4E1-4C33-4C69-B7C4-31525AD25231}" type="slidenum">
              <a:rPr lang="zh-CN" altLang="en-US" smtClean="0"/>
              <a:t>‹#›</a:t>
            </a:fld>
            <a:endParaRPr lang="zh-CN" altLang="en-US"/>
          </a:p>
        </p:txBody>
      </p:sp>
    </p:spTree>
    <p:extLst>
      <p:ext uri="{BB962C8B-B14F-4D97-AF65-F5344CB8AC3E}">
        <p14:creationId xmlns:p14="http://schemas.microsoft.com/office/powerpoint/2010/main" val="3258489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CD0F96-E797-4F40-8BE0-28629E085CA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AF611F2-3D4B-4CC4-AC85-B8A47EAB459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298338-7FC2-4393-A690-4B4D47AE1518}"/>
              </a:ext>
            </a:extLst>
          </p:cNvPr>
          <p:cNvSpPr>
            <a:spLocks noGrp="1"/>
          </p:cNvSpPr>
          <p:nvPr>
            <p:ph type="dt" sz="half" idx="10"/>
          </p:nvPr>
        </p:nvSpPr>
        <p:spPr/>
        <p:txBody>
          <a:bodyPr/>
          <a:lstStyle/>
          <a:p>
            <a:fld id="{581A1B15-FB85-491C-B97C-1E15B395EA07}" type="datetimeFigureOut">
              <a:rPr lang="zh-CN" altLang="en-US" smtClean="0"/>
              <a:t>2022/10/26</a:t>
            </a:fld>
            <a:endParaRPr lang="zh-CN" altLang="en-US"/>
          </a:p>
        </p:txBody>
      </p:sp>
      <p:sp>
        <p:nvSpPr>
          <p:cNvPr id="5" name="页脚占位符 4">
            <a:extLst>
              <a:ext uri="{FF2B5EF4-FFF2-40B4-BE49-F238E27FC236}">
                <a16:creationId xmlns:a16="http://schemas.microsoft.com/office/drawing/2014/main" id="{DEFC3E63-3B91-47AD-9DFF-EBDCEF5535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195B21-9919-4652-A4F5-9B22909AB3A1}"/>
              </a:ext>
            </a:extLst>
          </p:cNvPr>
          <p:cNvSpPr>
            <a:spLocks noGrp="1"/>
          </p:cNvSpPr>
          <p:nvPr>
            <p:ph type="sldNum" sz="quarter" idx="12"/>
          </p:nvPr>
        </p:nvSpPr>
        <p:spPr/>
        <p:txBody>
          <a:bodyPr/>
          <a:lstStyle/>
          <a:p>
            <a:fld id="{4813B4E1-4C33-4C69-B7C4-31525AD25231}" type="slidenum">
              <a:rPr lang="zh-CN" altLang="en-US" smtClean="0"/>
              <a:t>‹#›</a:t>
            </a:fld>
            <a:endParaRPr lang="zh-CN" altLang="en-US"/>
          </a:p>
        </p:txBody>
      </p:sp>
    </p:spTree>
    <p:extLst>
      <p:ext uri="{BB962C8B-B14F-4D97-AF65-F5344CB8AC3E}">
        <p14:creationId xmlns:p14="http://schemas.microsoft.com/office/powerpoint/2010/main" val="783241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01CC1-243B-452E-BD84-837B7CFF744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9803803-9ED2-4FD4-AF7C-0BB25F6976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4341F9D-F9C8-4E26-A4AC-05821AC4019F}"/>
              </a:ext>
            </a:extLst>
          </p:cNvPr>
          <p:cNvSpPr>
            <a:spLocks noGrp="1"/>
          </p:cNvSpPr>
          <p:nvPr>
            <p:ph type="dt" sz="half" idx="10"/>
          </p:nvPr>
        </p:nvSpPr>
        <p:spPr/>
        <p:txBody>
          <a:bodyPr/>
          <a:lstStyle/>
          <a:p>
            <a:fld id="{581A1B15-FB85-491C-B97C-1E15B395EA07}" type="datetimeFigureOut">
              <a:rPr lang="zh-CN" altLang="en-US" smtClean="0"/>
              <a:t>2022/10/26</a:t>
            </a:fld>
            <a:endParaRPr lang="zh-CN" altLang="en-US"/>
          </a:p>
        </p:txBody>
      </p:sp>
      <p:sp>
        <p:nvSpPr>
          <p:cNvPr id="5" name="页脚占位符 4">
            <a:extLst>
              <a:ext uri="{FF2B5EF4-FFF2-40B4-BE49-F238E27FC236}">
                <a16:creationId xmlns:a16="http://schemas.microsoft.com/office/drawing/2014/main" id="{3B7D573A-132D-438E-80DC-15E2932A73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D15EA1-CABD-4837-8768-58BF0F62B35F}"/>
              </a:ext>
            </a:extLst>
          </p:cNvPr>
          <p:cNvSpPr>
            <a:spLocks noGrp="1"/>
          </p:cNvSpPr>
          <p:nvPr>
            <p:ph type="sldNum" sz="quarter" idx="12"/>
          </p:nvPr>
        </p:nvSpPr>
        <p:spPr/>
        <p:txBody>
          <a:bodyPr/>
          <a:lstStyle/>
          <a:p>
            <a:fld id="{4813B4E1-4C33-4C69-B7C4-31525AD25231}" type="slidenum">
              <a:rPr lang="zh-CN" altLang="en-US" smtClean="0"/>
              <a:t>‹#›</a:t>
            </a:fld>
            <a:endParaRPr lang="zh-CN" altLang="en-US"/>
          </a:p>
        </p:txBody>
      </p:sp>
    </p:spTree>
    <p:extLst>
      <p:ext uri="{BB962C8B-B14F-4D97-AF65-F5344CB8AC3E}">
        <p14:creationId xmlns:p14="http://schemas.microsoft.com/office/powerpoint/2010/main" val="2995075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8A162-8EBF-4ED5-834F-DADE52C0621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B285D91-BBE0-4F9F-9536-FF8D9712121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41871A9-EBB2-4128-B269-4C9FF7A975A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EDCB107-6B01-499F-A71E-0637DF893C2E}"/>
              </a:ext>
            </a:extLst>
          </p:cNvPr>
          <p:cNvSpPr>
            <a:spLocks noGrp="1"/>
          </p:cNvSpPr>
          <p:nvPr>
            <p:ph type="dt" sz="half" idx="10"/>
          </p:nvPr>
        </p:nvSpPr>
        <p:spPr/>
        <p:txBody>
          <a:bodyPr/>
          <a:lstStyle/>
          <a:p>
            <a:fld id="{581A1B15-FB85-491C-B97C-1E15B395EA07}" type="datetimeFigureOut">
              <a:rPr lang="zh-CN" altLang="en-US" smtClean="0"/>
              <a:t>2022/10/26</a:t>
            </a:fld>
            <a:endParaRPr lang="zh-CN" altLang="en-US"/>
          </a:p>
        </p:txBody>
      </p:sp>
      <p:sp>
        <p:nvSpPr>
          <p:cNvPr id="6" name="页脚占位符 5">
            <a:extLst>
              <a:ext uri="{FF2B5EF4-FFF2-40B4-BE49-F238E27FC236}">
                <a16:creationId xmlns:a16="http://schemas.microsoft.com/office/drawing/2014/main" id="{AB15D18D-A553-49FC-A1DD-5BE3345518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CFFFD69-F035-4699-ADA1-5707F7ECB5FF}"/>
              </a:ext>
            </a:extLst>
          </p:cNvPr>
          <p:cNvSpPr>
            <a:spLocks noGrp="1"/>
          </p:cNvSpPr>
          <p:nvPr>
            <p:ph type="sldNum" sz="quarter" idx="12"/>
          </p:nvPr>
        </p:nvSpPr>
        <p:spPr/>
        <p:txBody>
          <a:bodyPr/>
          <a:lstStyle/>
          <a:p>
            <a:fld id="{4813B4E1-4C33-4C69-B7C4-31525AD25231}" type="slidenum">
              <a:rPr lang="zh-CN" altLang="en-US" smtClean="0"/>
              <a:t>‹#›</a:t>
            </a:fld>
            <a:endParaRPr lang="zh-CN" altLang="en-US"/>
          </a:p>
        </p:txBody>
      </p:sp>
    </p:spTree>
    <p:extLst>
      <p:ext uri="{BB962C8B-B14F-4D97-AF65-F5344CB8AC3E}">
        <p14:creationId xmlns:p14="http://schemas.microsoft.com/office/powerpoint/2010/main" val="4025723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B877CC-133D-4950-9E7A-929FC06D610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9FE655D-ED2D-43D8-9076-53FF7E135D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D00F1BA-6451-4AC5-9B66-825D6506A13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9494EA4-C1DB-467A-B498-88B6A07CD8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D3E0C43-EEF5-4788-B43E-70477834AD7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BE3F294-5C08-44D0-8DB7-526B7C9E2291}"/>
              </a:ext>
            </a:extLst>
          </p:cNvPr>
          <p:cNvSpPr>
            <a:spLocks noGrp="1"/>
          </p:cNvSpPr>
          <p:nvPr>
            <p:ph type="dt" sz="half" idx="10"/>
          </p:nvPr>
        </p:nvSpPr>
        <p:spPr/>
        <p:txBody>
          <a:bodyPr/>
          <a:lstStyle/>
          <a:p>
            <a:fld id="{581A1B15-FB85-491C-B97C-1E15B395EA07}" type="datetimeFigureOut">
              <a:rPr lang="zh-CN" altLang="en-US" smtClean="0"/>
              <a:t>2022/10/26</a:t>
            </a:fld>
            <a:endParaRPr lang="zh-CN" altLang="en-US"/>
          </a:p>
        </p:txBody>
      </p:sp>
      <p:sp>
        <p:nvSpPr>
          <p:cNvPr id="8" name="页脚占位符 7">
            <a:extLst>
              <a:ext uri="{FF2B5EF4-FFF2-40B4-BE49-F238E27FC236}">
                <a16:creationId xmlns:a16="http://schemas.microsoft.com/office/drawing/2014/main" id="{8C91C772-A775-4634-93BF-9F04C55AA8F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D46B6D5-CA2B-4059-A80C-AFF81101591F}"/>
              </a:ext>
            </a:extLst>
          </p:cNvPr>
          <p:cNvSpPr>
            <a:spLocks noGrp="1"/>
          </p:cNvSpPr>
          <p:nvPr>
            <p:ph type="sldNum" sz="quarter" idx="12"/>
          </p:nvPr>
        </p:nvSpPr>
        <p:spPr/>
        <p:txBody>
          <a:bodyPr/>
          <a:lstStyle/>
          <a:p>
            <a:fld id="{4813B4E1-4C33-4C69-B7C4-31525AD25231}" type="slidenum">
              <a:rPr lang="zh-CN" altLang="en-US" smtClean="0"/>
              <a:t>‹#›</a:t>
            </a:fld>
            <a:endParaRPr lang="zh-CN" altLang="en-US"/>
          </a:p>
        </p:txBody>
      </p:sp>
    </p:spTree>
    <p:extLst>
      <p:ext uri="{BB962C8B-B14F-4D97-AF65-F5344CB8AC3E}">
        <p14:creationId xmlns:p14="http://schemas.microsoft.com/office/powerpoint/2010/main" val="1369513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F377B-9A0B-4393-BB1E-F33E8DD1713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A9B39C4-8219-4358-8689-00575EA6630E}"/>
              </a:ext>
            </a:extLst>
          </p:cNvPr>
          <p:cNvSpPr>
            <a:spLocks noGrp="1"/>
          </p:cNvSpPr>
          <p:nvPr>
            <p:ph type="dt" sz="half" idx="10"/>
          </p:nvPr>
        </p:nvSpPr>
        <p:spPr/>
        <p:txBody>
          <a:bodyPr/>
          <a:lstStyle/>
          <a:p>
            <a:fld id="{581A1B15-FB85-491C-B97C-1E15B395EA07}" type="datetimeFigureOut">
              <a:rPr lang="zh-CN" altLang="en-US" smtClean="0"/>
              <a:t>2022/10/26</a:t>
            </a:fld>
            <a:endParaRPr lang="zh-CN" altLang="en-US"/>
          </a:p>
        </p:txBody>
      </p:sp>
      <p:sp>
        <p:nvSpPr>
          <p:cNvPr id="4" name="页脚占位符 3">
            <a:extLst>
              <a:ext uri="{FF2B5EF4-FFF2-40B4-BE49-F238E27FC236}">
                <a16:creationId xmlns:a16="http://schemas.microsoft.com/office/drawing/2014/main" id="{657E3E76-0B3B-4C5E-8896-AD0C1D972D5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AE95DFA-28EB-4FC4-8A6F-9EE57A366964}"/>
              </a:ext>
            </a:extLst>
          </p:cNvPr>
          <p:cNvSpPr>
            <a:spLocks noGrp="1"/>
          </p:cNvSpPr>
          <p:nvPr>
            <p:ph type="sldNum" sz="quarter" idx="12"/>
          </p:nvPr>
        </p:nvSpPr>
        <p:spPr/>
        <p:txBody>
          <a:bodyPr/>
          <a:lstStyle/>
          <a:p>
            <a:fld id="{4813B4E1-4C33-4C69-B7C4-31525AD25231}" type="slidenum">
              <a:rPr lang="zh-CN" altLang="en-US" smtClean="0"/>
              <a:t>‹#›</a:t>
            </a:fld>
            <a:endParaRPr lang="zh-CN" altLang="en-US"/>
          </a:p>
        </p:txBody>
      </p:sp>
    </p:spTree>
    <p:extLst>
      <p:ext uri="{BB962C8B-B14F-4D97-AF65-F5344CB8AC3E}">
        <p14:creationId xmlns:p14="http://schemas.microsoft.com/office/powerpoint/2010/main" val="474674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45FC57A-B201-4606-B059-B0E5EF098D42}"/>
              </a:ext>
            </a:extLst>
          </p:cNvPr>
          <p:cNvSpPr>
            <a:spLocks noGrp="1"/>
          </p:cNvSpPr>
          <p:nvPr>
            <p:ph type="dt" sz="half" idx="10"/>
          </p:nvPr>
        </p:nvSpPr>
        <p:spPr/>
        <p:txBody>
          <a:bodyPr/>
          <a:lstStyle/>
          <a:p>
            <a:fld id="{581A1B15-FB85-491C-B97C-1E15B395EA07}" type="datetimeFigureOut">
              <a:rPr lang="zh-CN" altLang="en-US" smtClean="0"/>
              <a:t>2022/10/26</a:t>
            </a:fld>
            <a:endParaRPr lang="zh-CN" altLang="en-US"/>
          </a:p>
        </p:txBody>
      </p:sp>
      <p:sp>
        <p:nvSpPr>
          <p:cNvPr id="3" name="页脚占位符 2">
            <a:extLst>
              <a:ext uri="{FF2B5EF4-FFF2-40B4-BE49-F238E27FC236}">
                <a16:creationId xmlns:a16="http://schemas.microsoft.com/office/drawing/2014/main" id="{807021B6-ECC5-4460-B129-DB92CFA1597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4F9B94-E208-4874-822A-33A53A4754F4}"/>
              </a:ext>
            </a:extLst>
          </p:cNvPr>
          <p:cNvSpPr>
            <a:spLocks noGrp="1"/>
          </p:cNvSpPr>
          <p:nvPr>
            <p:ph type="sldNum" sz="quarter" idx="12"/>
          </p:nvPr>
        </p:nvSpPr>
        <p:spPr/>
        <p:txBody>
          <a:bodyPr/>
          <a:lstStyle/>
          <a:p>
            <a:fld id="{4813B4E1-4C33-4C69-B7C4-31525AD25231}" type="slidenum">
              <a:rPr lang="zh-CN" altLang="en-US" smtClean="0"/>
              <a:t>‹#›</a:t>
            </a:fld>
            <a:endParaRPr lang="zh-CN" altLang="en-US"/>
          </a:p>
        </p:txBody>
      </p:sp>
    </p:spTree>
    <p:extLst>
      <p:ext uri="{BB962C8B-B14F-4D97-AF65-F5344CB8AC3E}">
        <p14:creationId xmlns:p14="http://schemas.microsoft.com/office/powerpoint/2010/main" val="29932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618D38-ED4D-4BBB-A68F-5A9BB837E8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E579754-02E4-4A26-B377-89FF81B84C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92DDDBC-38FD-44AC-BB87-F16F78FF6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480CC90-4CF7-48DB-AFA7-CF123D61F516}"/>
              </a:ext>
            </a:extLst>
          </p:cNvPr>
          <p:cNvSpPr>
            <a:spLocks noGrp="1"/>
          </p:cNvSpPr>
          <p:nvPr>
            <p:ph type="dt" sz="half" idx="10"/>
          </p:nvPr>
        </p:nvSpPr>
        <p:spPr/>
        <p:txBody>
          <a:bodyPr/>
          <a:lstStyle/>
          <a:p>
            <a:fld id="{581A1B15-FB85-491C-B97C-1E15B395EA07}" type="datetimeFigureOut">
              <a:rPr lang="zh-CN" altLang="en-US" smtClean="0"/>
              <a:t>2022/10/26</a:t>
            </a:fld>
            <a:endParaRPr lang="zh-CN" altLang="en-US"/>
          </a:p>
        </p:txBody>
      </p:sp>
      <p:sp>
        <p:nvSpPr>
          <p:cNvPr id="6" name="页脚占位符 5">
            <a:extLst>
              <a:ext uri="{FF2B5EF4-FFF2-40B4-BE49-F238E27FC236}">
                <a16:creationId xmlns:a16="http://schemas.microsoft.com/office/drawing/2014/main" id="{0BB38CE4-9897-48FE-94B1-07279CF4EB2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6AEBEB-BD80-445E-8227-7230A1D36316}"/>
              </a:ext>
            </a:extLst>
          </p:cNvPr>
          <p:cNvSpPr>
            <a:spLocks noGrp="1"/>
          </p:cNvSpPr>
          <p:nvPr>
            <p:ph type="sldNum" sz="quarter" idx="12"/>
          </p:nvPr>
        </p:nvSpPr>
        <p:spPr/>
        <p:txBody>
          <a:bodyPr/>
          <a:lstStyle/>
          <a:p>
            <a:fld id="{4813B4E1-4C33-4C69-B7C4-31525AD25231}" type="slidenum">
              <a:rPr lang="zh-CN" altLang="en-US" smtClean="0"/>
              <a:t>‹#›</a:t>
            </a:fld>
            <a:endParaRPr lang="zh-CN" altLang="en-US"/>
          </a:p>
        </p:txBody>
      </p:sp>
    </p:spTree>
    <p:extLst>
      <p:ext uri="{BB962C8B-B14F-4D97-AF65-F5344CB8AC3E}">
        <p14:creationId xmlns:p14="http://schemas.microsoft.com/office/powerpoint/2010/main" val="1081028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11B2D-9BDF-46EE-8EC1-0D23663BBA8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2D8D41F-0683-46B4-AD17-0578BC6CC5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EAD52B8-928C-4DB9-ACC1-EB8FA0CB80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7D5106F-9680-45FB-953C-2D752AF63E46}"/>
              </a:ext>
            </a:extLst>
          </p:cNvPr>
          <p:cNvSpPr>
            <a:spLocks noGrp="1"/>
          </p:cNvSpPr>
          <p:nvPr>
            <p:ph type="dt" sz="half" idx="10"/>
          </p:nvPr>
        </p:nvSpPr>
        <p:spPr/>
        <p:txBody>
          <a:bodyPr/>
          <a:lstStyle/>
          <a:p>
            <a:fld id="{581A1B15-FB85-491C-B97C-1E15B395EA07}" type="datetimeFigureOut">
              <a:rPr lang="zh-CN" altLang="en-US" smtClean="0"/>
              <a:t>2022/10/26</a:t>
            </a:fld>
            <a:endParaRPr lang="zh-CN" altLang="en-US"/>
          </a:p>
        </p:txBody>
      </p:sp>
      <p:sp>
        <p:nvSpPr>
          <p:cNvPr id="6" name="页脚占位符 5">
            <a:extLst>
              <a:ext uri="{FF2B5EF4-FFF2-40B4-BE49-F238E27FC236}">
                <a16:creationId xmlns:a16="http://schemas.microsoft.com/office/drawing/2014/main" id="{8A8F2553-3C81-4392-A101-36BEF229BA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9CF2690-055E-4E4C-9FD5-71AAE4BCDDF8}"/>
              </a:ext>
            </a:extLst>
          </p:cNvPr>
          <p:cNvSpPr>
            <a:spLocks noGrp="1"/>
          </p:cNvSpPr>
          <p:nvPr>
            <p:ph type="sldNum" sz="quarter" idx="12"/>
          </p:nvPr>
        </p:nvSpPr>
        <p:spPr/>
        <p:txBody>
          <a:bodyPr/>
          <a:lstStyle/>
          <a:p>
            <a:fld id="{4813B4E1-4C33-4C69-B7C4-31525AD25231}" type="slidenum">
              <a:rPr lang="zh-CN" altLang="en-US" smtClean="0"/>
              <a:t>‹#›</a:t>
            </a:fld>
            <a:endParaRPr lang="zh-CN" altLang="en-US"/>
          </a:p>
        </p:txBody>
      </p:sp>
    </p:spTree>
    <p:extLst>
      <p:ext uri="{BB962C8B-B14F-4D97-AF65-F5344CB8AC3E}">
        <p14:creationId xmlns:p14="http://schemas.microsoft.com/office/powerpoint/2010/main" val="38575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1BAC6CA-CAA2-4771-B0E5-C0FFBB6050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324749D-A321-4D62-A3B0-DD3CF071E5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906DAD-A9A8-4379-A47D-323214E922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1A1B15-FB85-491C-B97C-1E15B395EA07}" type="datetimeFigureOut">
              <a:rPr lang="zh-CN" altLang="en-US" smtClean="0"/>
              <a:t>2022/10/26</a:t>
            </a:fld>
            <a:endParaRPr lang="zh-CN" altLang="en-US"/>
          </a:p>
        </p:txBody>
      </p:sp>
      <p:sp>
        <p:nvSpPr>
          <p:cNvPr id="5" name="页脚占位符 4">
            <a:extLst>
              <a:ext uri="{FF2B5EF4-FFF2-40B4-BE49-F238E27FC236}">
                <a16:creationId xmlns:a16="http://schemas.microsoft.com/office/drawing/2014/main" id="{66EBA44E-8A7F-43D4-BC0F-0E9A6E64DC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F0B6947-5BB0-4148-839B-74F7794AA7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3B4E1-4C33-4C69-B7C4-31525AD25231}" type="slidenum">
              <a:rPr lang="zh-CN" altLang="en-US" smtClean="0"/>
              <a:t>‹#›</a:t>
            </a:fld>
            <a:endParaRPr lang="zh-CN" altLang="en-US"/>
          </a:p>
        </p:txBody>
      </p:sp>
    </p:spTree>
    <p:extLst>
      <p:ext uri="{BB962C8B-B14F-4D97-AF65-F5344CB8AC3E}">
        <p14:creationId xmlns:p14="http://schemas.microsoft.com/office/powerpoint/2010/main" val="3448992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96885663-B20C-4284-A474-9A1E0116A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0514" y="216144"/>
            <a:ext cx="3246440" cy="974481"/>
          </a:xfrm>
          <a:prstGeom prst="rect">
            <a:avLst/>
          </a:prstGeom>
        </p:spPr>
      </p:pic>
      <p:sp>
        <p:nvSpPr>
          <p:cNvPr id="13" name="文本框 12">
            <a:extLst>
              <a:ext uri="{FF2B5EF4-FFF2-40B4-BE49-F238E27FC236}">
                <a16:creationId xmlns:a16="http://schemas.microsoft.com/office/drawing/2014/main" id="{EF742DCE-EC73-4E44-A6E7-7B36D209ACA9}"/>
              </a:ext>
            </a:extLst>
          </p:cNvPr>
          <p:cNvSpPr txBox="1"/>
          <p:nvPr/>
        </p:nvSpPr>
        <p:spPr>
          <a:xfrm>
            <a:off x="1479415" y="1778876"/>
            <a:ext cx="9494197" cy="1446550"/>
          </a:xfrm>
          <a:prstGeom prst="rect">
            <a:avLst/>
          </a:prstGeom>
          <a:noFill/>
        </p:spPr>
        <p:txBody>
          <a:bodyPr wrap="square" rtlCol="0">
            <a:spAutoFit/>
          </a:bodyPr>
          <a:lstStyle/>
          <a:p>
            <a:pPr algn="ctr"/>
            <a:r>
              <a:rPr lang="zh-CN" altLang="en-US" sz="4400" b="1" dirty="0">
                <a:solidFill>
                  <a:schemeClr val="accent3">
                    <a:lumMod val="50000"/>
                  </a:schemeClr>
                </a:solidFill>
                <a:latin typeface="微软雅黑" panose="020B0503020204020204" pitchFamily="34" charset="-122"/>
                <a:ea typeface="微软雅黑" panose="020B0503020204020204" pitchFamily="34" charset="-122"/>
              </a:rPr>
              <a:t>基于大规模序列标记集成方法的</a:t>
            </a:r>
            <a:endParaRPr lang="en-US" altLang="zh-CN" sz="4400" b="1" dirty="0">
              <a:solidFill>
                <a:schemeClr val="accent3">
                  <a:lumMod val="50000"/>
                </a:schemeClr>
              </a:solidFill>
              <a:latin typeface="微软雅黑" panose="020B0503020204020204" pitchFamily="34" charset="-122"/>
              <a:ea typeface="微软雅黑" panose="020B0503020204020204" pitchFamily="34" charset="-122"/>
            </a:endParaRPr>
          </a:p>
          <a:p>
            <a:pPr algn="ctr"/>
            <a:r>
              <a:rPr lang="zh-CN" altLang="en-US" sz="4400" b="1" dirty="0">
                <a:solidFill>
                  <a:schemeClr val="accent3">
                    <a:lumMod val="50000"/>
                  </a:schemeClr>
                </a:solidFill>
                <a:latin typeface="微软雅黑" panose="020B0503020204020204" pitchFamily="34" charset="-122"/>
                <a:ea typeface="微软雅黑" panose="020B0503020204020204" pitchFamily="34" charset="-122"/>
              </a:rPr>
              <a:t>文本纠错</a:t>
            </a:r>
          </a:p>
        </p:txBody>
      </p:sp>
      <p:sp>
        <p:nvSpPr>
          <p:cNvPr id="14" name="矩形 13">
            <a:extLst>
              <a:ext uri="{FF2B5EF4-FFF2-40B4-BE49-F238E27FC236}">
                <a16:creationId xmlns:a16="http://schemas.microsoft.com/office/drawing/2014/main" id="{8738B361-FAEE-499E-9BAE-B223CB80D65D}"/>
              </a:ext>
            </a:extLst>
          </p:cNvPr>
          <p:cNvSpPr/>
          <p:nvPr/>
        </p:nvSpPr>
        <p:spPr>
          <a:xfrm flipH="1">
            <a:off x="-1" y="202113"/>
            <a:ext cx="3541487" cy="874212"/>
          </a:xfrm>
          <a:prstGeom prst="rect">
            <a:avLst/>
          </a:prstGeom>
          <a:solidFill>
            <a:srgbClr val="5B72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CCL2022-CLTC Track3</a:t>
            </a:r>
            <a:endParaRPr lang="zh-CN" altLang="en-US" sz="2400" b="1" dirty="0"/>
          </a:p>
        </p:txBody>
      </p:sp>
      <p:sp>
        <p:nvSpPr>
          <p:cNvPr id="15" name="文本框 14">
            <a:extLst>
              <a:ext uri="{FF2B5EF4-FFF2-40B4-BE49-F238E27FC236}">
                <a16:creationId xmlns:a16="http://schemas.microsoft.com/office/drawing/2014/main" id="{54D9894E-E40A-4B37-A958-2D094418A618}"/>
              </a:ext>
            </a:extLst>
          </p:cNvPr>
          <p:cNvSpPr txBox="1"/>
          <p:nvPr/>
        </p:nvSpPr>
        <p:spPr>
          <a:xfrm>
            <a:off x="2248586" y="3657600"/>
            <a:ext cx="7981950" cy="830997"/>
          </a:xfrm>
          <a:prstGeom prst="rect">
            <a:avLst/>
          </a:prstGeom>
          <a:noFill/>
        </p:spPr>
        <p:txBody>
          <a:bodyPr wrap="square" rtlCol="0">
            <a:spAutoFit/>
          </a:bodyPr>
          <a:lstStyle/>
          <a:p>
            <a:pPr algn="ct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孙邱杰，梁景贵，李思</a:t>
            </a:r>
            <a:endParaRPr lang="en-US" altLang="zh-CN" sz="2400" b="1" dirty="0">
              <a:solidFill>
                <a:schemeClr val="bg2">
                  <a:lumMod val="25000"/>
                </a:schemeClr>
              </a:solidFill>
              <a:latin typeface="微软雅黑" panose="020B0503020204020204" pitchFamily="34" charset="-122"/>
              <a:ea typeface="微软雅黑" panose="020B0503020204020204" pitchFamily="34" charset="-122"/>
            </a:endParaRPr>
          </a:p>
          <a:p>
            <a:pPr algn="ctr"/>
            <a:r>
              <a:rPr lang="zh-CN" altLang="en-US" sz="2400" b="1" dirty="0">
                <a:solidFill>
                  <a:schemeClr val="bg2">
                    <a:lumMod val="25000"/>
                  </a:schemeClr>
                </a:solidFill>
                <a:latin typeface="微软雅黑" panose="020B0503020204020204" pitchFamily="34" charset="-122"/>
                <a:ea typeface="微软雅黑" panose="020B0503020204020204" pitchFamily="34" charset="-122"/>
              </a:rPr>
              <a:t>北京邮电大学 人工智能学院</a:t>
            </a:r>
          </a:p>
        </p:txBody>
      </p:sp>
      <p:sp>
        <p:nvSpPr>
          <p:cNvPr id="17" name="直角三角形 16">
            <a:extLst>
              <a:ext uri="{FF2B5EF4-FFF2-40B4-BE49-F238E27FC236}">
                <a16:creationId xmlns:a16="http://schemas.microsoft.com/office/drawing/2014/main" id="{B0DCA8E6-3645-404E-8E5D-C70DB7F36861}"/>
              </a:ext>
            </a:extLst>
          </p:cNvPr>
          <p:cNvSpPr/>
          <p:nvPr/>
        </p:nvSpPr>
        <p:spPr>
          <a:xfrm rot="16200000">
            <a:off x="9440862" y="4106862"/>
            <a:ext cx="2751138" cy="2751138"/>
          </a:xfrm>
          <a:prstGeom prst="rtTriangle">
            <a:avLst/>
          </a:prstGeom>
          <a:solidFill>
            <a:srgbClr val="5D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97541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1DC0F36-6697-4262-B175-0B72F632D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0514" y="216144"/>
            <a:ext cx="3246440" cy="974481"/>
          </a:xfrm>
          <a:prstGeom prst="rect">
            <a:avLst/>
          </a:prstGeom>
        </p:spPr>
      </p:pic>
      <p:sp>
        <p:nvSpPr>
          <p:cNvPr id="25" name="文本框 24">
            <a:extLst>
              <a:ext uri="{FF2B5EF4-FFF2-40B4-BE49-F238E27FC236}">
                <a16:creationId xmlns:a16="http://schemas.microsoft.com/office/drawing/2014/main" id="{B5943668-DBCD-445C-BF86-2E5D74524C42}"/>
              </a:ext>
            </a:extLst>
          </p:cNvPr>
          <p:cNvSpPr txBox="1"/>
          <p:nvPr/>
        </p:nvSpPr>
        <p:spPr>
          <a:xfrm>
            <a:off x="438150" y="455734"/>
            <a:ext cx="6096000" cy="646331"/>
          </a:xfrm>
          <a:prstGeom prst="rect">
            <a:avLst/>
          </a:prstGeom>
          <a:noFill/>
        </p:spPr>
        <p:txBody>
          <a:bodyPr wrap="square">
            <a:spAutoFit/>
          </a:bodyPr>
          <a:lstStyle/>
          <a:p>
            <a:r>
              <a:rPr lang="zh-CN" altLang="en-US" sz="3600" b="1">
                <a:solidFill>
                  <a:srgbClr val="FF9900"/>
                </a:solidFill>
                <a:latin typeface="黑体" panose="02010609060101010101" pitchFamily="49" charset="-122"/>
                <a:ea typeface="黑体" panose="02010609060101010101" pitchFamily="49" charset="-122"/>
              </a:rPr>
              <a:t>实验结果</a:t>
            </a:r>
            <a:endParaRPr lang="zh-CN" altLang="en-US" sz="3600" dirty="0">
              <a:solidFill>
                <a:srgbClr val="FF9900"/>
              </a:solidFill>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FAA5B3D3-0B34-4B3A-8B03-F2AE36A10A97}"/>
              </a:ext>
            </a:extLst>
          </p:cNvPr>
          <p:cNvSpPr txBox="1"/>
          <p:nvPr/>
        </p:nvSpPr>
        <p:spPr>
          <a:xfrm>
            <a:off x="876300" y="1295400"/>
            <a:ext cx="7239000" cy="461665"/>
          </a:xfrm>
          <a:prstGeom prst="rect">
            <a:avLst/>
          </a:prstGeom>
          <a:noFill/>
        </p:spPr>
        <p:txBody>
          <a:bodyPr wrap="square" rtlCol="0">
            <a:spAutoFit/>
          </a:bodyPr>
          <a:lstStyle/>
          <a:p>
            <a:r>
              <a:rPr lang="zh-CN" altLang="en-US" sz="2400" b="1" dirty="0"/>
              <a:t>更新编码器</a:t>
            </a:r>
            <a:endParaRPr lang="en-US" altLang="zh-CN" sz="2400" b="1" dirty="0"/>
          </a:p>
        </p:txBody>
      </p:sp>
      <p:pic>
        <p:nvPicPr>
          <p:cNvPr id="2" name="图片 1">
            <a:extLst>
              <a:ext uri="{FF2B5EF4-FFF2-40B4-BE49-F238E27FC236}">
                <a16:creationId xmlns:a16="http://schemas.microsoft.com/office/drawing/2014/main" id="{BB619D0A-B7CA-47F7-AF44-937C59A4154C}"/>
              </a:ext>
            </a:extLst>
          </p:cNvPr>
          <p:cNvPicPr>
            <a:picLocks noChangeAspect="1"/>
          </p:cNvPicPr>
          <p:nvPr/>
        </p:nvPicPr>
        <p:blipFill>
          <a:blip r:embed="rId4"/>
          <a:stretch>
            <a:fillRect/>
          </a:stretch>
        </p:blipFill>
        <p:spPr>
          <a:xfrm>
            <a:off x="476476" y="2872086"/>
            <a:ext cx="11556418" cy="3335216"/>
          </a:xfrm>
          <a:prstGeom prst="rect">
            <a:avLst/>
          </a:prstGeom>
        </p:spPr>
      </p:pic>
      <p:sp>
        <p:nvSpPr>
          <p:cNvPr id="10" name="文本框 9">
            <a:extLst>
              <a:ext uri="{FF2B5EF4-FFF2-40B4-BE49-F238E27FC236}">
                <a16:creationId xmlns:a16="http://schemas.microsoft.com/office/drawing/2014/main" id="{6490A084-FC7F-4318-B97B-5794A455AB30}"/>
              </a:ext>
            </a:extLst>
          </p:cNvPr>
          <p:cNvSpPr txBox="1"/>
          <p:nvPr/>
        </p:nvSpPr>
        <p:spPr>
          <a:xfrm>
            <a:off x="4907707" y="6111811"/>
            <a:ext cx="5208886" cy="369332"/>
          </a:xfrm>
          <a:prstGeom prst="rect">
            <a:avLst/>
          </a:prstGeom>
          <a:noFill/>
        </p:spPr>
        <p:txBody>
          <a:bodyPr wrap="square" rtlCol="0">
            <a:spAutoFit/>
          </a:bodyPr>
          <a:lstStyle/>
          <a:p>
            <a:r>
              <a:rPr lang="zh-CN" altLang="en-US" b="1" dirty="0"/>
              <a:t>不同单个预训练模型的结果</a:t>
            </a:r>
            <a:r>
              <a:rPr lang="en-US" altLang="zh-CN" b="1" dirty="0"/>
              <a:t>(</a:t>
            </a:r>
            <a:r>
              <a:rPr lang="zh-CN" altLang="en-US" b="1" dirty="0"/>
              <a:t>开发集</a:t>
            </a:r>
            <a:r>
              <a:rPr lang="en-US" altLang="zh-CN" b="1" dirty="0"/>
              <a:t>)</a:t>
            </a:r>
            <a:endParaRPr lang="zh-CN" altLang="en-US" b="1" dirty="0"/>
          </a:p>
        </p:txBody>
      </p:sp>
    </p:spTree>
    <p:extLst>
      <p:ext uri="{BB962C8B-B14F-4D97-AF65-F5344CB8AC3E}">
        <p14:creationId xmlns:p14="http://schemas.microsoft.com/office/powerpoint/2010/main" val="2908367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1DC0F36-6697-4262-B175-0B72F632D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0514" y="216144"/>
            <a:ext cx="3246440" cy="974481"/>
          </a:xfrm>
          <a:prstGeom prst="rect">
            <a:avLst/>
          </a:prstGeom>
        </p:spPr>
      </p:pic>
      <p:sp>
        <p:nvSpPr>
          <p:cNvPr id="25" name="文本框 24">
            <a:extLst>
              <a:ext uri="{FF2B5EF4-FFF2-40B4-BE49-F238E27FC236}">
                <a16:creationId xmlns:a16="http://schemas.microsoft.com/office/drawing/2014/main" id="{B5943668-DBCD-445C-BF86-2E5D74524C42}"/>
              </a:ext>
            </a:extLst>
          </p:cNvPr>
          <p:cNvSpPr txBox="1"/>
          <p:nvPr/>
        </p:nvSpPr>
        <p:spPr>
          <a:xfrm>
            <a:off x="438150" y="455734"/>
            <a:ext cx="6096000" cy="646331"/>
          </a:xfrm>
          <a:prstGeom prst="rect">
            <a:avLst/>
          </a:prstGeom>
          <a:noFill/>
        </p:spPr>
        <p:txBody>
          <a:bodyPr wrap="square">
            <a:spAutoFit/>
          </a:bodyPr>
          <a:lstStyle/>
          <a:p>
            <a:r>
              <a:rPr lang="zh-CN" altLang="en-US" sz="3600" b="1">
                <a:solidFill>
                  <a:srgbClr val="FF9900"/>
                </a:solidFill>
                <a:latin typeface="黑体" panose="02010609060101010101" pitchFamily="49" charset="-122"/>
                <a:ea typeface="黑体" panose="02010609060101010101" pitchFamily="49" charset="-122"/>
              </a:rPr>
              <a:t>实验结果</a:t>
            </a:r>
            <a:endParaRPr lang="zh-CN" altLang="en-US" sz="3600" b="1" dirty="0">
              <a:solidFill>
                <a:srgbClr val="FF9900"/>
              </a:solidFill>
              <a:latin typeface="黑体" panose="02010609060101010101" pitchFamily="49" charset="-122"/>
              <a:ea typeface="黑体" panose="02010609060101010101" pitchFamily="49" charset="-122"/>
            </a:endParaRPr>
          </a:p>
        </p:txBody>
      </p:sp>
      <p:sp>
        <p:nvSpPr>
          <p:cNvPr id="7" name="文本框 6">
            <a:extLst>
              <a:ext uri="{FF2B5EF4-FFF2-40B4-BE49-F238E27FC236}">
                <a16:creationId xmlns:a16="http://schemas.microsoft.com/office/drawing/2014/main" id="{C06B7D13-8741-4EB5-944B-8EF56D3DD6B6}"/>
              </a:ext>
            </a:extLst>
          </p:cNvPr>
          <p:cNvSpPr txBox="1"/>
          <p:nvPr/>
        </p:nvSpPr>
        <p:spPr>
          <a:xfrm>
            <a:off x="876300" y="1295400"/>
            <a:ext cx="7239000" cy="461665"/>
          </a:xfrm>
          <a:prstGeom prst="rect">
            <a:avLst/>
          </a:prstGeom>
          <a:noFill/>
        </p:spPr>
        <p:txBody>
          <a:bodyPr wrap="square" rtlCol="0">
            <a:spAutoFit/>
          </a:bodyPr>
          <a:lstStyle/>
          <a:p>
            <a:r>
              <a:rPr lang="zh-CN" altLang="en-US" sz="2400" b="1"/>
              <a:t>更新编码器</a:t>
            </a:r>
            <a:endParaRPr lang="en-US" altLang="zh-CN" sz="2400" b="1" dirty="0"/>
          </a:p>
        </p:txBody>
      </p:sp>
      <p:grpSp>
        <p:nvGrpSpPr>
          <p:cNvPr id="8" name="组合 7">
            <a:extLst>
              <a:ext uri="{FF2B5EF4-FFF2-40B4-BE49-F238E27FC236}">
                <a16:creationId xmlns:a16="http://schemas.microsoft.com/office/drawing/2014/main" id="{580DDD84-12C6-4331-9992-75598DEF2C34}"/>
              </a:ext>
            </a:extLst>
          </p:cNvPr>
          <p:cNvGrpSpPr/>
          <p:nvPr/>
        </p:nvGrpSpPr>
        <p:grpSpPr>
          <a:xfrm>
            <a:off x="3195628" y="1464614"/>
            <a:ext cx="8417929" cy="5177242"/>
            <a:chOff x="629508" y="1723813"/>
            <a:chExt cx="7589785" cy="4902962"/>
          </a:xfrm>
        </p:grpSpPr>
        <p:cxnSp>
          <p:nvCxnSpPr>
            <p:cNvPr id="9" name="直接连接符 8">
              <a:extLst>
                <a:ext uri="{FF2B5EF4-FFF2-40B4-BE49-F238E27FC236}">
                  <a16:creationId xmlns:a16="http://schemas.microsoft.com/office/drawing/2014/main" id="{787F8F83-8738-4367-9BFE-7716B65A1310}"/>
                </a:ext>
              </a:extLst>
            </p:cNvPr>
            <p:cNvCxnSpPr>
              <a:cxnSpLocks/>
            </p:cNvCxnSpPr>
            <p:nvPr/>
          </p:nvCxnSpPr>
          <p:spPr>
            <a:xfrm flipV="1">
              <a:off x="3956859" y="1895302"/>
              <a:ext cx="0" cy="4164676"/>
            </a:xfrm>
            <a:prstGeom prst="line">
              <a:avLst/>
            </a:prstGeom>
            <a:ln w="19050">
              <a:prstDash val="sysDot"/>
            </a:ln>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A0BB2473-A18A-436A-B58F-E39E751E8EA2}"/>
                </a:ext>
              </a:extLst>
            </p:cNvPr>
            <p:cNvCxnSpPr>
              <a:cxnSpLocks/>
            </p:cNvCxnSpPr>
            <p:nvPr/>
          </p:nvCxnSpPr>
          <p:spPr>
            <a:xfrm flipV="1">
              <a:off x="6561511" y="1828798"/>
              <a:ext cx="0" cy="4249759"/>
            </a:xfrm>
            <a:prstGeom prst="line">
              <a:avLst/>
            </a:prstGeom>
            <a:ln w="19050">
              <a:prstDash val="sysDot"/>
            </a:ln>
          </p:spPr>
          <p:style>
            <a:lnRef idx="1">
              <a:schemeClr val="dk1"/>
            </a:lnRef>
            <a:fillRef idx="0">
              <a:schemeClr val="dk1"/>
            </a:fillRef>
            <a:effectRef idx="0">
              <a:schemeClr val="dk1"/>
            </a:effectRef>
            <a:fontRef idx="minor">
              <a:schemeClr val="tx1"/>
            </a:fontRef>
          </p:style>
        </p:cxnSp>
        <p:pic>
          <p:nvPicPr>
            <p:cNvPr id="12" name="图片 11">
              <a:extLst>
                <a:ext uri="{FF2B5EF4-FFF2-40B4-BE49-F238E27FC236}">
                  <a16:creationId xmlns:a16="http://schemas.microsoft.com/office/drawing/2014/main" id="{82C80309-F841-4C4C-8DFD-2867EE6A87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508" y="1723813"/>
              <a:ext cx="7589785" cy="4902962"/>
            </a:xfrm>
            <a:prstGeom prst="rect">
              <a:avLst/>
            </a:prstGeom>
          </p:spPr>
        </p:pic>
        <p:sp>
          <p:nvSpPr>
            <p:cNvPr id="13" name="矩形: 圆角 12">
              <a:extLst>
                <a:ext uri="{FF2B5EF4-FFF2-40B4-BE49-F238E27FC236}">
                  <a16:creationId xmlns:a16="http://schemas.microsoft.com/office/drawing/2014/main" id="{57A6049D-45EB-4B85-8FBD-F4A8FA677F82}"/>
                </a:ext>
              </a:extLst>
            </p:cNvPr>
            <p:cNvSpPr/>
            <p:nvPr/>
          </p:nvSpPr>
          <p:spPr>
            <a:xfrm>
              <a:off x="2286005" y="2403752"/>
              <a:ext cx="831271" cy="249382"/>
            </a:xfrm>
            <a:prstGeom prst="roundRect">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Minimal</a:t>
              </a:r>
              <a:endParaRPr lang="zh-CN" altLang="en-US" sz="1100" dirty="0">
                <a:solidFill>
                  <a:schemeClr val="tx1"/>
                </a:solidFill>
              </a:endParaRPr>
            </a:p>
          </p:txBody>
        </p:sp>
        <p:sp>
          <p:nvSpPr>
            <p:cNvPr id="14" name="矩形: 圆角 13">
              <a:extLst>
                <a:ext uri="{FF2B5EF4-FFF2-40B4-BE49-F238E27FC236}">
                  <a16:creationId xmlns:a16="http://schemas.microsoft.com/office/drawing/2014/main" id="{25547668-6FCA-4809-B8C5-58819148BF73}"/>
                </a:ext>
              </a:extLst>
            </p:cNvPr>
            <p:cNvSpPr/>
            <p:nvPr/>
          </p:nvSpPr>
          <p:spPr>
            <a:xfrm>
              <a:off x="4843550" y="2403752"/>
              <a:ext cx="831271" cy="249382"/>
            </a:xfrm>
            <a:prstGeom prst="roundRect">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Fluency</a:t>
              </a:r>
              <a:endParaRPr lang="zh-CN" altLang="en-US" sz="1100" dirty="0">
                <a:solidFill>
                  <a:schemeClr val="tx1"/>
                </a:solidFill>
              </a:endParaRPr>
            </a:p>
          </p:txBody>
        </p:sp>
      </p:grpSp>
      <p:sp>
        <p:nvSpPr>
          <p:cNvPr id="17" name="文本框 16">
            <a:extLst>
              <a:ext uri="{FF2B5EF4-FFF2-40B4-BE49-F238E27FC236}">
                <a16:creationId xmlns:a16="http://schemas.microsoft.com/office/drawing/2014/main" id="{FA896737-9830-45B8-B731-CB7C730B480D}"/>
              </a:ext>
            </a:extLst>
          </p:cNvPr>
          <p:cNvSpPr txBox="1"/>
          <p:nvPr/>
        </p:nvSpPr>
        <p:spPr>
          <a:xfrm>
            <a:off x="6341933" y="6275674"/>
            <a:ext cx="4768040" cy="307777"/>
          </a:xfrm>
          <a:prstGeom prst="rect">
            <a:avLst/>
          </a:prstGeom>
          <a:noFill/>
        </p:spPr>
        <p:txBody>
          <a:bodyPr wrap="square" rtlCol="0">
            <a:spAutoFit/>
          </a:bodyPr>
          <a:lstStyle/>
          <a:p>
            <a:r>
              <a:rPr lang="zh-CN" altLang="en-US" sz="1400" b="1" dirty="0"/>
              <a:t>数据增强前后的结果对比</a:t>
            </a:r>
          </a:p>
        </p:txBody>
      </p:sp>
      <p:sp>
        <p:nvSpPr>
          <p:cNvPr id="2" name="文本框 1">
            <a:extLst>
              <a:ext uri="{FF2B5EF4-FFF2-40B4-BE49-F238E27FC236}">
                <a16:creationId xmlns:a16="http://schemas.microsoft.com/office/drawing/2014/main" id="{6040F694-B2CB-2C5A-8B7C-06359BBAAD16}"/>
              </a:ext>
            </a:extLst>
          </p:cNvPr>
          <p:cNvSpPr txBox="1"/>
          <p:nvPr/>
        </p:nvSpPr>
        <p:spPr>
          <a:xfrm>
            <a:off x="1269165" y="1850826"/>
            <a:ext cx="7239000"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a:solidFill>
                  <a:srgbClr val="FF0000"/>
                </a:solidFill>
              </a:rPr>
              <a:t>+</a:t>
            </a:r>
            <a:r>
              <a:rPr lang="zh-CN" altLang="en-US" sz="2000">
                <a:solidFill>
                  <a:srgbClr val="FF0000"/>
                </a:solidFill>
              </a:rPr>
              <a:t>数据增强</a:t>
            </a:r>
            <a:endParaRPr lang="en-US" altLang="zh-CN" sz="2000" dirty="0">
              <a:solidFill>
                <a:srgbClr val="FF0000"/>
              </a:solidFill>
            </a:endParaRPr>
          </a:p>
        </p:txBody>
      </p:sp>
    </p:spTree>
    <p:extLst>
      <p:ext uri="{BB962C8B-B14F-4D97-AF65-F5344CB8AC3E}">
        <p14:creationId xmlns:p14="http://schemas.microsoft.com/office/powerpoint/2010/main" val="3896901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1DC0F36-6697-4262-B175-0B72F632D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0514" y="216144"/>
            <a:ext cx="3246440" cy="974481"/>
          </a:xfrm>
          <a:prstGeom prst="rect">
            <a:avLst/>
          </a:prstGeom>
        </p:spPr>
      </p:pic>
      <p:sp>
        <p:nvSpPr>
          <p:cNvPr id="25" name="文本框 24">
            <a:extLst>
              <a:ext uri="{FF2B5EF4-FFF2-40B4-BE49-F238E27FC236}">
                <a16:creationId xmlns:a16="http://schemas.microsoft.com/office/drawing/2014/main" id="{B5943668-DBCD-445C-BF86-2E5D74524C42}"/>
              </a:ext>
            </a:extLst>
          </p:cNvPr>
          <p:cNvSpPr txBox="1"/>
          <p:nvPr/>
        </p:nvSpPr>
        <p:spPr>
          <a:xfrm>
            <a:off x="438150" y="455734"/>
            <a:ext cx="6096000" cy="646331"/>
          </a:xfrm>
          <a:prstGeom prst="rect">
            <a:avLst/>
          </a:prstGeom>
          <a:noFill/>
        </p:spPr>
        <p:txBody>
          <a:bodyPr wrap="square">
            <a:spAutoFit/>
          </a:bodyPr>
          <a:lstStyle/>
          <a:p>
            <a:r>
              <a:rPr lang="zh-CN" altLang="en-US" sz="3600" b="1">
                <a:solidFill>
                  <a:srgbClr val="FF9900"/>
                </a:solidFill>
                <a:latin typeface="微软雅黑" panose="020B0503020204020204" pitchFamily="34" charset="-122"/>
                <a:ea typeface="微软雅黑" panose="020B0503020204020204" pitchFamily="34" charset="-122"/>
              </a:rPr>
              <a:t>实验结果</a:t>
            </a:r>
            <a:endParaRPr lang="zh-CN" altLang="en-US" sz="3600" dirty="0">
              <a:solidFill>
                <a:srgbClr val="FF9900"/>
              </a:solidFill>
            </a:endParaRPr>
          </a:p>
        </p:txBody>
      </p:sp>
      <p:sp>
        <p:nvSpPr>
          <p:cNvPr id="3" name="文本框 2">
            <a:extLst>
              <a:ext uri="{FF2B5EF4-FFF2-40B4-BE49-F238E27FC236}">
                <a16:creationId xmlns:a16="http://schemas.microsoft.com/office/drawing/2014/main" id="{FAA5B3D3-0B34-4B3A-8B03-F2AE36A10A97}"/>
              </a:ext>
            </a:extLst>
          </p:cNvPr>
          <p:cNvSpPr txBox="1"/>
          <p:nvPr/>
        </p:nvSpPr>
        <p:spPr>
          <a:xfrm>
            <a:off x="876300" y="1295400"/>
            <a:ext cx="7239000" cy="461665"/>
          </a:xfrm>
          <a:prstGeom prst="rect">
            <a:avLst/>
          </a:prstGeom>
          <a:noFill/>
        </p:spPr>
        <p:txBody>
          <a:bodyPr wrap="square" rtlCol="0">
            <a:spAutoFit/>
          </a:bodyPr>
          <a:lstStyle/>
          <a:p>
            <a:r>
              <a:rPr lang="zh-CN" altLang="en-US" sz="2400" b="1" dirty="0"/>
              <a:t>集成</a:t>
            </a:r>
            <a:endParaRPr lang="en-US" altLang="zh-CN" sz="2400" b="1" dirty="0"/>
          </a:p>
        </p:txBody>
      </p:sp>
      <p:pic>
        <p:nvPicPr>
          <p:cNvPr id="11" name="图片 10">
            <a:extLst>
              <a:ext uri="{FF2B5EF4-FFF2-40B4-BE49-F238E27FC236}">
                <a16:creationId xmlns:a16="http://schemas.microsoft.com/office/drawing/2014/main" id="{41414C33-0E09-45D2-82AE-DCDB8CDD97FD}"/>
              </a:ext>
            </a:extLst>
          </p:cNvPr>
          <p:cNvPicPr>
            <a:picLocks noChangeAspect="1"/>
          </p:cNvPicPr>
          <p:nvPr/>
        </p:nvPicPr>
        <p:blipFill>
          <a:blip r:embed="rId4"/>
          <a:stretch>
            <a:fillRect/>
          </a:stretch>
        </p:blipFill>
        <p:spPr>
          <a:xfrm>
            <a:off x="99238" y="3117236"/>
            <a:ext cx="12178716" cy="2693014"/>
          </a:xfrm>
          <a:prstGeom prst="rect">
            <a:avLst/>
          </a:prstGeom>
        </p:spPr>
      </p:pic>
      <p:sp>
        <p:nvSpPr>
          <p:cNvPr id="14" name="文本框 13">
            <a:extLst>
              <a:ext uri="{FF2B5EF4-FFF2-40B4-BE49-F238E27FC236}">
                <a16:creationId xmlns:a16="http://schemas.microsoft.com/office/drawing/2014/main" id="{FEDE8CD9-F0F2-4611-AE74-1915978D8292}"/>
              </a:ext>
            </a:extLst>
          </p:cNvPr>
          <p:cNvSpPr txBox="1"/>
          <p:nvPr/>
        </p:nvSpPr>
        <p:spPr>
          <a:xfrm>
            <a:off x="4123458" y="5928359"/>
            <a:ext cx="8229600" cy="369332"/>
          </a:xfrm>
          <a:prstGeom prst="rect">
            <a:avLst/>
          </a:prstGeom>
          <a:noFill/>
        </p:spPr>
        <p:txBody>
          <a:bodyPr wrap="square" rtlCol="0">
            <a:spAutoFit/>
          </a:bodyPr>
          <a:lstStyle/>
          <a:p>
            <a:r>
              <a:rPr lang="zh-CN" altLang="en-US" b="1" dirty="0"/>
              <a:t>不同模型输出标记概率平均进行集成的结果</a:t>
            </a:r>
          </a:p>
        </p:txBody>
      </p:sp>
    </p:spTree>
    <p:extLst>
      <p:ext uri="{BB962C8B-B14F-4D97-AF65-F5344CB8AC3E}">
        <p14:creationId xmlns:p14="http://schemas.microsoft.com/office/powerpoint/2010/main" val="649441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1DC0F36-6697-4262-B175-0B72F632D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0514" y="216144"/>
            <a:ext cx="3246440" cy="974481"/>
          </a:xfrm>
          <a:prstGeom prst="rect">
            <a:avLst/>
          </a:prstGeom>
        </p:spPr>
      </p:pic>
      <p:sp>
        <p:nvSpPr>
          <p:cNvPr id="25" name="文本框 24">
            <a:extLst>
              <a:ext uri="{FF2B5EF4-FFF2-40B4-BE49-F238E27FC236}">
                <a16:creationId xmlns:a16="http://schemas.microsoft.com/office/drawing/2014/main" id="{B5943668-DBCD-445C-BF86-2E5D74524C42}"/>
              </a:ext>
            </a:extLst>
          </p:cNvPr>
          <p:cNvSpPr txBox="1"/>
          <p:nvPr/>
        </p:nvSpPr>
        <p:spPr>
          <a:xfrm>
            <a:off x="438150" y="455734"/>
            <a:ext cx="6096000" cy="646331"/>
          </a:xfrm>
          <a:prstGeom prst="rect">
            <a:avLst/>
          </a:prstGeom>
          <a:noFill/>
        </p:spPr>
        <p:txBody>
          <a:bodyPr wrap="square">
            <a:spAutoFit/>
          </a:bodyPr>
          <a:lstStyle/>
          <a:p>
            <a:r>
              <a:rPr lang="zh-CN" altLang="en-US" sz="3600" b="1">
                <a:solidFill>
                  <a:srgbClr val="FF9900"/>
                </a:solidFill>
                <a:latin typeface="黑体" panose="02010609060101010101" pitchFamily="49" charset="-122"/>
                <a:ea typeface="黑体" panose="02010609060101010101" pitchFamily="49" charset="-122"/>
              </a:rPr>
              <a:t>实验结果</a:t>
            </a:r>
            <a:endParaRPr lang="zh-CN" altLang="en-US" sz="3600" dirty="0">
              <a:solidFill>
                <a:srgbClr val="FF9900"/>
              </a:solidFill>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FAA5B3D3-0B34-4B3A-8B03-F2AE36A10A97}"/>
              </a:ext>
            </a:extLst>
          </p:cNvPr>
          <p:cNvSpPr txBox="1"/>
          <p:nvPr/>
        </p:nvSpPr>
        <p:spPr>
          <a:xfrm>
            <a:off x="876300" y="1295400"/>
            <a:ext cx="7239000" cy="461665"/>
          </a:xfrm>
          <a:prstGeom prst="rect">
            <a:avLst/>
          </a:prstGeom>
          <a:noFill/>
        </p:spPr>
        <p:txBody>
          <a:bodyPr wrap="square" rtlCol="0">
            <a:spAutoFit/>
          </a:bodyPr>
          <a:lstStyle/>
          <a:p>
            <a:r>
              <a:rPr lang="zh-CN" altLang="en-US" sz="2400" b="1" dirty="0"/>
              <a:t>集成</a:t>
            </a:r>
            <a:endParaRPr lang="en-US" altLang="zh-CN" sz="2400" b="1" dirty="0"/>
          </a:p>
        </p:txBody>
      </p:sp>
      <p:sp>
        <p:nvSpPr>
          <p:cNvPr id="14" name="文本框 13">
            <a:extLst>
              <a:ext uri="{FF2B5EF4-FFF2-40B4-BE49-F238E27FC236}">
                <a16:creationId xmlns:a16="http://schemas.microsoft.com/office/drawing/2014/main" id="{FEDE8CD9-F0F2-4611-AE74-1915978D8292}"/>
              </a:ext>
            </a:extLst>
          </p:cNvPr>
          <p:cNvSpPr txBox="1"/>
          <p:nvPr/>
        </p:nvSpPr>
        <p:spPr>
          <a:xfrm>
            <a:off x="2497282" y="5878136"/>
            <a:ext cx="8648700" cy="369332"/>
          </a:xfrm>
          <a:prstGeom prst="rect">
            <a:avLst/>
          </a:prstGeom>
          <a:noFill/>
        </p:spPr>
        <p:txBody>
          <a:bodyPr wrap="square" rtlCol="0">
            <a:spAutoFit/>
          </a:bodyPr>
          <a:lstStyle/>
          <a:p>
            <a:r>
              <a:rPr lang="zh-CN" altLang="en-US" b="1" dirty="0"/>
              <a:t>输出跨度编辑的多数投票集成与输出标记概率平均集成的对比结果</a:t>
            </a:r>
          </a:p>
        </p:txBody>
      </p:sp>
      <p:pic>
        <p:nvPicPr>
          <p:cNvPr id="2" name="图片 1">
            <a:extLst>
              <a:ext uri="{FF2B5EF4-FFF2-40B4-BE49-F238E27FC236}">
                <a16:creationId xmlns:a16="http://schemas.microsoft.com/office/drawing/2014/main" id="{44C51EB2-9894-4168-B443-2A60E0971745}"/>
              </a:ext>
            </a:extLst>
          </p:cNvPr>
          <p:cNvPicPr>
            <a:picLocks noChangeAspect="1"/>
          </p:cNvPicPr>
          <p:nvPr/>
        </p:nvPicPr>
        <p:blipFill>
          <a:blip r:embed="rId4"/>
          <a:stretch>
            <a:fillRect/>
          </a:stretch>
        </p:blipFill>
        <p:spPr>
          <a:xfrm>
            <a:off x="0" y="3543300"/>
            <a:ext cx="12192000" cy="2159339"/>
          </a:xfrm>
          <a:prstGeom prst="rect">
            <a:avLst/>
          </a:prstGeom>
        </p:spPr>
      </p:pic>
    </p:spTree>
    <p:extLst>
      <p:ext uri="{BB962C8B-B14F-4D97-AF65-F5344CB8AC3E}">
        <p14:creationId xmlns:p14="http://schemas.microsoft.com/office/powerpoint/2010/main" val="592399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1DC0F36-6697-4262-B175-0B72F632D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0514" y="216144"/>
            <a:ext cx="3246440" cy="974481"/>
          </a:xfrm>
          <a:prstGeom prst="rect">
            <a:avLst/>
          </a:prstGeom>
        </p:spPr>
      </p:pic>
      <p:sp>
        <p:nvSpPr>
          <p:cNvPr id="25" name="文本框 24">
            <a:extLst>
              <a:ext uri="{FF2B5EF4-FFF2-40B4-BE49-F238E27FC236}">
                <a16:creationId xmlns:a16="http://schemas.microsoft.com/office/drawing/2014/main" id="{B5943668-DBCD-445C-BF86-2E5D74524C42}"/>
              </a:ext>
            </a:extLst>
          </p:cNvPr>
          <p:cNvSpPr txBox="1"/>
          <p:nvPr/>
        </p:nvSpPr>
        <p:spPr>
          <a:xfrm>
            <a:off x="438150" y="455734"/>
            <a:ext cx="6096000" cy="646331"/>
          </a:xfrm>
          <a:prstGeom prst="rect">
            <a:avLst/>
          </a:prstGeom>
          <a:noFill/>
        </p:spPr>
        <p:txBody>
          <a:bodyPr wrap="square">
            <a:spAutoFit/>
          </a:bodyPr>
          <a:lstStyle/>
          <a:p>
            <a:r>
              <a:rPr lang="zh-CN" altLang="en-US" sz="3600" b="1">
                <a:solidFill>
                  <a:srgbClr val="FF9900"/>
                </a:solidFill>
                <a:latin typeface="黑体" panose="02010609060101010101" pitchFamily="49" charset="-122"/>
                <a:ea typeface="黑体" panose="02010609060101010101" pitchFamily="49" charset="-122"/>
              </a:rPr>
              <a:t>实验结果</a:t>
            </a:r>
            <a:endParaRPr lang="zh-CN" altLang="en-US" sz="3600" dirty="0">
              <a:solidFill>
                <a:srgbClr val="FF9900"/>
              </a:solidFill>
              <a:latin typeface="黑体" panose="02010609060101010101" pitchFamily="49" charset="-122"/>
              <a:ea typeface="黑体" panose="02010609060101010101" pitchFamily="49" charset="-122"/>
            </a:endParaRPr>
          </a:p>
        </p:txBody>
      </p:sp>
      <p:pic>
        <p:nvPicPr>
          <p:cNvPr id="11" name="图片 10">
            <a:extLst>
              <a:ext uri="{FF2B5EF4-FFF2-40B4-BE49-F238E27FC236}">
                <a16:creationId xmlns:a16="http://schemas.microsoft.com/office/drawing/2014/main" id="{91B29500-EE8D-4B39-B2D0-FB4DAFFCE2C7}"/>
              </a:ext>
            </a:extLst>
          </p:cNvPr>
          <p:cNvPicPr>
            <a:picLocks noChangeAspect="1"/>
          </p:cNvPicPr>
          <p:nvPr/>
        </p:nvPicPr>
        <p:blipFill>
          <a:blip r:embed="rId4"/>
          <a:stretch>
            <a:fillRect/>
          </a:stretch>
        </p:blipFill>
        <p:spPr>
          <a:xfrm>
            <a:off x="0" y="2933700"/>
            <a:ext cx="12192000" cy="2693663"/>
          </a:xfrm>
          <a:prstGeom prst="rect">
            <a:avLst/>
          </a:prstGeom>
        </p:spPr>
      </p:pic>
      <p:sp>
        <p:nvSpPr>
          <p:cNvPr id="2" name="文本框 1">
            <a:extLst>
              <a:ext uri="{FF2B5EF4-FFF2-40B4-BE49-F238E27FC236}">
                <a16:creationId xmlns:a16="http://schemas.microsoft.com/office/drawing/2014/main" id="{B9CC21BA-1B01-664A-4DD5-1F73D8D7BC25}"/>
              </a:ext>
            </a:extLst>
          </p:cNvPr>
          <p:cNvSpPr txBox="1"/>
          <p:nvPr/>
        </p:nvSpPr>
        <p:spPr>
          <a:xfrm>
            <a:off x="876300" y="1295400"/>
            <a:ext cx="7239000" cy="461665"/>
          </a:xfrm>
          <a:prstGeom prst="rect">
            <a:avLst/>
          </a:prstGeom>
          <a:noFill/>
        </p:spPr>
        <p:txBody>
          <a:bodyPr wrap="square" rtlCol="0">
            <a:spAutoFit/>
          </a:bodyPr>
          <a:lstStyle/>
          <a:p>
            <a:r>
              <a:rPr lang="zh-CN" altLang="en-US" sz="2400" b="1"/>
              <a:t>示例分析</a:t>
            </a:r>
            <a:endParaRPr lang="en-US" altLang="zh-CN" sz="2400" b="1" dirty="0"/>
          </a:p>
        </p:txBody>
      </p:sp>
      <p:sp>
        <p:nvSpPr>
          <p:cNvPr id="3" name="文本框 2">
            <a:extLst>
              <a:ext uri="{FF2B5EF4-FFF2-40B4-BE49-F238E27FC236}">
                <a16:creationId xmlns:a16="http://schemas.microsoft.com/office/drawing/2014/main" id="{BE700ECB-D667-D4DD-AA46-A658BE3EB692}"/>
              </a:ext>
            </a:extLst>
          </p:cNvPr>
          <p:cNvSpPr txBox="1"/>
          <p:nvPr/>
        </p:nvSpPr>
        <p:spPr>
          <a:xfrm>
            <a:off x="3630167" y="5627363"/>
            <a:ext cx="8648700" cy="369332"/>
          </a:xfrm>
          <a:prstGeom prst="rect">
            <a:avLst/>
          </a:prstGeom>
          <a:noFill/>
        </p:spPr>
        <p:txBody>
          <a:bodyPr wrap="square" rtlCol="0">
            <a:spAutoFit/>
          </a:bodyPr>
          <a:lstStyle/>
          <a:p>
            <a:r>
              <a:rPr lang="zh-CN" altLang="en-US" b="1"/>
              <a:t>在多维度上本文模型与基线模型纠错对比示例</a:t>
            </a:r>
            <a:endParaRPr lang="zh-CN" altLang="en-US" b="1" dirty="0"/>
          </a:p>
        </p:txBody>
      </p:sp>
    </p:spTree>
    <p:extLst>
      <p:ext uri="{BB962C8B-B14F-4D97-AF65-F5344CB8AC3E}">
        <p14:creationId xmlns:p14="http://schemas.microsoft.com/office/powerpoint/2010/main" val="3868236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1DC0F36-6697-4262-B175-0B72F632D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0514" y="216144"/>
            <a:ext cx="3246440" cy="974481"/>
          </a:xfrm>
          <a:prstGeom prst="rect">
            <a:avLst/>
          </a:prstGeom>
        </p:spPr>
      </p:pic>
      <p:sp>
        <p:nvSpPr>
          <p:cNvPr id="25" name="文本框 24">
            <a:extLst>
              <a:ext uri="{FF2B5EF4-FFF2-40B4-BE49-F238E27FC236}">
                <a16:creationId xmlns:a16="http://schemas.microsoft.com/office/drawing/2014/main" id="{B5943668-DBCD-445C-BF86-2E5D74524C42}"/>
              </a:ext>
            </a:extLst>
          </p:cNvPr>
          <p:cNvSpPr txBox="1"/>
          <p:nvPr/>
        </p:nvSpPr>
        <p:spPr>
          <a:xfrm>
            <a:off x="438150" y="455734"/>
            <a:ext cx="6096000" cy="646331"/>
          </a:xfrm>
          <a:prstGeom prst="rect">
            <a:avLst/>
          </a:prstGeom>
          <a:noFill/>
        </p:spPr>
        <p:txBody>
          <a:bodyPr wrap="square">
            <a:spAutoFit/>
          </a:bodyPr>
          <a:lstStyle/>
          <a:p>
            <a:r>
              <a:rPr lang="zh-CN" altLang="en-US" sz="3600" b="1">
                <a:solidFill>
                  <a:srgbClr val="FF9900"/>
                </a:solidFill>
              </a:rPr>
              <a:t>总结与展望</a:t>
            </a:r>
            <a:endParaRPr lang="zh-CN" altLang="en-US" sz="3600" b="1" dirty="0">
              <a:solidFill>
                <a:srgbClr val="FF9900"/>
              </a:solidFill>
            </a:endParaRPr>
          </a:p>
        </p:txBody>
      </p:sp>
      <p:sp>
        <p:nvSpPr>
          <p:cNvPr id="7" name="文本框 6">
            <a:extLst>
              <a:ext uri="{FF2B5EF4-FFF2-40B4-BE49-F238E27FC236}">
                <a16:creationId xmlns:a16="http://schemas.microsoft.com/office/drawing/2014/main" id="{C06B7D13-8741-4EB5-944B-8EF56D3DD6B6}"/>
              </a:ext>
            </a:extLst>
          </p:cNvPr>
          <p:cNvSpPr txBox="1"/>
          <p:nvPr/>
        </p:nvSpPr>
        <p:spPr>
          <a:xfrm>
            <a:off x="876300" y="1295400"/>
            <a:ext cx="7239000" cy="461665"/>
          </a:xfrm>
          <a:prstGeom prst="rect">
            <a:avLst/>
          </a:prstGeom>
          <a:noFill/>
        </p:spPr>
        <p:txBody>
          <a:bodyPr wrap="square" rtlCol="0">
            <a:spAutoFit/>
          </a:bodyPr>
          <a:lstStyle/>
          <a:p>
            <a:r>
              <a:rPr lang="zh-CN" altLang="en-US" sz="2400" b="1"/>
              <a:t>总结</a:t>
            </a:r>
            <a:endParaRPr lang="en-US" altLang="zh-CN" sz="2400" b="1" dirty="0"/>
          </a:p>
        </p:txBody>
      </p:sp>
      <p:sp>
        <p:nvSpPr>
          <p:cNvPr id="2" name="文本框 1">
            <a:extLst>
              <a:ext uri="{FF2B5EF4-FFF2-40B4-BE49-F238E27FC236}">
                <a16:creationId xmlns:a16="http://schemas.microsoft.com/office/drawing/2014/main" id="{4F40E714-0E3B-C351-A31C-C9FB1A154280}"/>
              </a:ext>
            </a:extLst>
          </p:cNvPr>
          <p:cNvSpPr txBox="1"/>
          <p:nvPr/>
        </p:nvSpPr>
        <p:spPr>
          <a:xfrm>
            <a:off x="1269165" y="1875102"/>
            <a:ext cx="7239000" cy="1015663"/>
          </a:xfrm>
          <a:prstGeom prst="rect">
            <a:avLst/>
          </a:prstGeom>
          <a:noFill/>
        </p:spPr>
        <p:txBody>
          <a:bodyPr wrap="square" rtlCol="0">
            <a:spAutoFit/>
          </a:bodyPr>
          <a:lstStyle/>
          <a:p>
            <a:pPr marL="342900" indent="-342900">
              <a:buFont typeface="Arial" panose="020B0604020202020204" pitchFamily="34" charset="0"/>
              <a:buChar char="•"/>
            </a:pPr>
            <a:r>
              <a:rPr lang="zh-CN" altLang="en-US" sz="2000"/>
              <a:t>更新编码器</a:t>
            </a:r>
            <a:endParaRPr lang="en-US" altLang="zh-CN" sz="2000"/>
          </a:p>
          <a:p>
            <a:pPr marL="342900" indent="-342900">
              <a:buFont typeface="Arial" panose="020B0604020202020204" pitchFamily="34" charset="0"/>
              <a:buChar char="•"/>
            </a:pPr>
            <a:r>
              <a:rPr lang="zh-CN" altLang="en-US" sz="2000"/>
              <a:t>集成</a:t>
            </a:r>
            <a:endParaRPr lang="en-US" altLang="zh-CN" sz="2000"/>
          </a:p>
          <a:p>
            <a:pPr marL="342900" indent="-342900">
              <a:buFont typeface="Arial" panose="020B0604020202020204" pitchFamily="34" charset="0"/>
              <a:buChar char="•"/>
            </a:pPr>
            <a:r>
              <a:rPr lang="en-US" altLang="zh-CN" sz="2000">
                <a:solidFill>
                  <a:srgbClr val="FF0000"/>
                </a:solidFill>
              </a:rPr>
              <a:t>+</a:t>
            </a:r>
            <a:r>
              <a:rPr lang="zh-CN" altLang="en-US" sz="2000">
                <a:solidFill>
                  <a:srgbClr val="FF0000"/>
                </a:solidFill>
              </a:rPr>
              <a:t>数据增强</a:t>
            </a:r>
            <a:endParaRPr lang="en-US" altLang="zh-CN" sz="2000" dirty="0">
              <a:solidFill>
                <a:srgbClr val="FF0000"/>
              </a:solidFill>
            </a:endParaRPr>
          </a:p>
        </p:txBody>
      </p:sp>
      <p:sp>
        <p:nvSpPr>
          <p:cNvPr id="3" name="文本框 2">
            <a:extLst>
              <a:ext uri="{FF2B5EF4-FFF2-40B4-BE49-F238E27FC236}">
                <a16:creationId xmlns:a16="http://schemas.microsoft.com/office/drawing/2014/main" id="{DB43946D-BC5D-BD30-001B-49FBE4A17D87}"/>
              </a:ext>
            </a:extLst>
          </p:cNvPr>
          <p:cNvSpPr txBox="1"/>
          <p:nvPr/>
        </p:nvSpPr>
        <p:spPr>
          <a:xfrm>
            <a:off x="876300" y="3429000"/>
            <a:ext cx="7239000" cy="461665"/>
          </a:xfrm>
          <a:prstGeom prst="rect">
            <a:avLst/>
          </a:prstGeom>
          <a:noFill/>
        </p:spPr>
        <p:txBody>
          <a:bodyPr wrap="square" rtlCol="0">
            <a:spAutoFit/>
          </a:bodyPr>
          <a:lstStyle/>
          <a:p>
            <a:r>
              <a:rPr lang="zh-CN" altLang="en-US" sz="2400" b="1"/>
              <a:t>展望</a:t>
            </a:r>
            <a:endParaRPr lang="en-US" altLang="zh-CN" sz="2400" b="1" dirty="0"/>
          </a:p>
        </p:txBody>
      </p:sp>
      <p:sp>
        <p:nvSpPr>
          <p:cNvPr id="4" name="文本框 3">
            <a:extLst>
              <a:ext uri="{FF2B5EF4-FFF2-40B4-BE49-F238E27FC236}">
                <a16:creationId xmlns:a16="http://schemas.microsoft.com/office/drawing/2014/main" id="{FBC46587-0DD5-29E5-5888-771617264C70}"/>
              </a:ext>
            </a:extLst>
          </p:cNvPr>
          <p:cNvSpPr txBox="1"/>
          <p:nvPr/>
        </p:nvSpPr>
        <p:spPr>
          <a:xfrm>
            <a:off x="1269165" y="4054868"/>
            <a:ext cx="7239000" cy="707886"/>
          </a:xfrm>
          <a:prstGeom prst="rect">
            <a:avLst/>
          </a:prstGeom>
          <a:noFill/>
        </p:spPr>
        <p:txBody>
          <a:bodyPr wrap="square" rtlCol="0">
            <a:spAutoFit/>
          </a:bodyPr>
          <a:lstStyle/>
          <a:p>
            <a:pPr marL="342900" indent="-342900">
              <a:buFont typeface="Arial" panose="020B0604020202020204" pitchFamily="34" charset="0"/>
              <a:buChar char="•"/>
            </a:pPr>
            <a:r>
              <a:rPr lang="zh-CN" altLang="en-US" sz="2000"/>
              <a:t>对比学习</a:t>
            </a:r>
            <a:r>
              <a:rPr lang="en-US" altLang="zh-CN" sz="2000"/>
              <a:t>(contrastive learning)</a:t>
            </a:r>
          </a:p>
          <a:p>
            <a:pPr marL="342900" indent="-342900">
              <a:buFont typeface="Arial" panose="020B0604020202020204" pitchFamily="34" charset="0"/>
              <a:buChar char="•"/>
            </a:pPr>
            <a:r>
              <a:rPr lang="zh-CN" altLang="en-US" sz="2000"/>
              <a:t>提示学习</a:t>
            </a:r>
            <a:r>
              <a:rPr lang="en-US" altLang="zh-CN" sz="2000"/>
              <a:t>(prompt learning)</a:t>
            </a:r>
          </a:p>
        </p:txBody>
      </p:sp>
    </p:spTree>
    <p:extLst>
      <p:ext uri="{BB962C8B-B14F-4D97-AF65-F5344CB8AC3E}">
        <p14:creationId xmlns:p14="http://schemas.microsoft.com/office/powerpoint/2010/main" val="505534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96885663-B20C-4284-A474-9A1E0116A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0514" y="216144"/>
            <a:ext cx="3246440" cy="974481"/>
          </a:xfrm>
          <a:prstGeom prst="rect">
            <a:avLst/>
          </a:prstGeom>
        </p:spPr>
      </p:pic>
      <p:sp>
        <p:nvSpPr>
          <p:cNvPr id="13" name="文本框 12">
            <a:extLst>
              <a:ext uri="{FF2B5EF4-FFF2-40B4-BE49-F238E27FC236}">
                <a16:creationId xmlns:a16="http://schemas.microsoft.com/office/drawing/2014/main" id="{EF742DCE-EC73-4E44-A6E7-7B36D209ACA9}"/>
              </a:ext>
            </a:extLst>
          </p:cNvPr>
          <p:cNvSpPr txBox="1"/>
          <p:nvPr/>
        </p:nvSpPr>
        <p:spPr>
          <a:xfrm>
            <a:off x="1479415" y="2502776"/>
            <a:ext cx="9494197" cy="1107996"/>
          </a:xfrm>
          <a:prstGeom prst="rect">
            <a:avLst/>
          </a:prstGeom>
          <a:noFill/>
        </p:spPr>
        <p:txBody>
          <a:bodyPr wrap="square" rtlCol="0">
            <a:spAutoFit/>
          </a:bodyPr>
          <a:lstStyle/>
          <a:p>
            <a:pPr algn="ctr"/>
            <a:r>
              <a:rPr lang="zh-CN" altLang="en-US" sz="6600" b="1" dirty="0">
                <a:solidFill>
                  <a:schemeClr val="accent3">
                    <a:lumMod val="50000"/>
                  </a:schemeClr>
                </a:solidFill>
                <a:latin typeface="+mn-ea"/>
              </a:rPr>
              <a:t>谢谢！</a:t>
            </a:r>
          </a:p>
        </p:txBody>
      </p:sp>
      <p:sp>
        <p:nvSpPr>
          <p:cNvPr id="14" name="矩形 13">
            <a:extLst>
              <a:ext uri="{FF2B5EF4-FFF2-40B4-BE49-F238E27FC236}">
                <a16:creationId xmlns:a16="http://schemas.microsoft.com/office/drawing/2014/main" id="{8738B361-FAEE-499E-9BAE-B223CB80D65D}"/>
              </a:ext>
            </a:extLst>
          </p:cNvPr>
          <p:cNvSpPr/>
          <p:nvPr/>
        </p:nvSpPr>
        <p:spPr>
          <a:xfrm flipH="1">
            <a:off x="-1" y="202113"/>
            <a:ext cx="3541487" cy="874212"/>
          </a:xfrm>
          <a:prstGeom prst="rect">
            <a:avLst/>
          </a:prstGeom>
          <a:solidFill>
            <a:srgbClr val="5B72A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CCL2022-CLTC Track3</a:t>
            </a:r>
            <a:endParaRPr lang="zh-CN" altLang="en-US" sz="2400" b="1" dirty="0"/>
          </a:p>
        </p:txBody>
      </p:sp>
      <p:sp>
        <p:nvSpPr>
          <p:cNvPr id="15" name="文本框 14">
            <a:extLst>
              <a:ext uri="{FF2B5EF4-FFF2-40B4-BE49-F238E27FC236}">
                <a16:creationId xmlns:a16="http://schemas.microsoft.com/office/drawing/2014/main" id="{54D9894E-E40A-4B37-A958-2D094418A618}"/>
              </a:ext>
            </a:extLst>
          </p:cNvPr>
          <p:cNvSpPr txBox="1"/>
          <p:nvPr/>
        </p:nvSpPr>
        <p:spPr>
          <a:xfrm>
            <a:off x="2190750" y="3581400"/>
            <a:ext cx="7981950" cy="461665"/>
          </a:xfrm>
          <a:prstGeom prst="rect">
            <a:avLst/>
          </a:prstGeom>
          <a:noFill/>
        </p:spPr>
        <p:txBody>
          <a:bodyPr wrap="square" rtlCol="0">
            <a:spAutoFit/>
          </a:bodyPr>
          <a:lstStyle/>
          <a:p>
            <a:pPr algn="ctr"/>
            <a:r>
              <a:rPr lang="en-US" altLang="zh-CN" sz="2400" b="1" dirty="0">
                <a:solidFill>
                  <a:schemeClr val="bg2">
                    <a:lumMod val="25000"/>
                  </a:schemeClr>
                </a:solidFill>
              </a:rPr>
              <a:t>sunqiujie0@bupt.edu.cn</a:t>
            </a:r>
            <a:endParaRPr lang="zh-CN" altLang="en-US" sz="2400" b="1" dirty="0">
              <a:solidFill>
                <a:schemeClr val="bg2">
                  <a:lumMod val="25000"/>
                </a:schemeClr>
              </a:solidFill>
            </a:endParaRPr>
          </a:p>
        </p:txBody>
      </p:sp>
      <p:sp>
        <p:nvSpPr>
          <p:cNvPr id="17" name="直角三角形 16">
            <a:extLst>
              <a:ext uri="{FF2B5EF4-FFF2-40B4-BE49-F238E27FC236}">
                <a16:creationId xmlns:a16="http://schemas.microsoft.com/office/drawing/2014/main" id="{B0DCA8E6-3645-404E-8E5D-C70DB7F36861}"/>
              </a:ext>
            </a:extLst>
          </p:cNvPr>
          <p:cNvSpPr/>
          <p:nvPr/>
        </p:nvSpPr>
        <p:spPr>
          <a:xfrm rot="16200000">
            <a:off x="9440862" y="4106862"/>
            <a:ext cx="2751138" cy="2751138"/>
          </a:xfrm>
          <a:prstGeom prst="rtTriangle">
            <a:avLst/>
          </a:prstGeom>
          <a:solidFill>
            <a:srgbClr val="5D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23139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1DC0F36-6697-4262-B175-0B72F632DA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0514" y="216144"/>
            <a:ext cx="3246440" cy="974481"/>
          </a:xfrm>
          <a:prstGeom prst="rect">
            <a:avLst/>
          </a:prstGeom>
        </p:spPr>
      </p:pic>
      <p:pic>
        <p:nvPicPr>
          <p:cNvPr id="7" name="Picture 10">
            <a:extLst>
              <a:ext uri="{FF2B5EF4-FFF2-40B4-BE49-F238E27FC236}">
                <a16:creationId xmlns:a16="http://schemas.microsoft.com/office/drawing/2014/main" id="{5646EC98-9B68-4FF8-967D-96010CC09F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6220" y="4846045"/>
            <a:ext cx="72390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a:extLst>
              <a:ext uri="{FF2B5EF4-FFF2-40B4-BE49-F238E27FC236}">
                <a16:creationId xmlns:a16="http://schemas.microsoft.com/office/drawing/2014/main" id="{B9A77FA6-2C2D-47D2-BA60-167BBAA60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6220" y="3718811"/>
            <a:ext cx="72390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a:extLst>
              <a:ext uri="{FF2B5EF4-FFF2-40B4-BE49-F238E27FC236}">
                <a16:creationId xmlns:a16="http://schemas.microsoft.com/office/drawing/2014/main" id="{9924A198-E70A-4726-9A9A-31ADCA9E33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6220" y="2698653"/>
            <a:ext cx="72390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a:extLst>
              <a:ext uri="{FF2B5EF4-FFF2-40B4-BE49-F238E27FC236}">
                <a16:creationId xmlns:a16="http://schemas.microsoft.com/office/drawing/2014/main" id="{E36FF4D6-67F2-4AEA-B9BA-EF9509BB8C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6220" y="1657966"/>
            <a:ext cx="72390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a:extLst>
              <a:ext uri="{FF2B5EF4-FFF2-40B4-BE49-F238E27FC236}">
                <a16:creationId xmlns:a16="http://schemas.microsoft.com/office/drawing/2014/main" id="{19A68C07-5153-41AC-8052-034E34EF4A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4337" y="4606181"/>
            <a:ext cx="904875" cy="857250"/>
          </a:xfrm>
          <a:prstGeom prst="rect">
            <a:avLst/>
          </a:prstGeom>
        </p:spPr>
      </p:pic>
      <p:pic>
        <p:nvPicPr>
          <p:cNvPr id="12" name="图片 11">
            <a:extLst>
              <a:ext uri="{FF2B5EF4-FFF2-40B4-BE49-F238E27FC236}">
                <a16:creationId xmlns:a16="http://schemas.microsoft.com/office/drawing/2014/main" id="{98C9E8CC-5992-4BD7-A815-147E7E573C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7721" y="3524021"/>
            <a:ext cx="904875" cy="857250"/>
          </a:xfrm>
          <a:prstGeom prst="rect">
            <a:avLst/>
          </a:prstGeom>
        </p:spPr>
      </p:pic>
      <p:pic>
        <p:nvPicPr>
          <p:cNvPr id="13" name="图片 12">
            <a:extLst>
              <a:ext uri="{FF2B5EF4-FFF2-40B4-BE49-F238E27FC236}">
                <a16:creationId xmlns:a16="http://schemas.microsoft.com/office/drawing/2014/main" id="{07463126-BBFA-4C80-98BC-365F73432E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4339" y="2518213"/>
            <a:ext cx="904875" cy="857250"/>
          </a:xfrm>
          <a:prstGeom prst="rect">
            <a:avLst/>
          </a:prstGeom>
        </p:spPr>
      </p:pic>
      <p:pic>
        <p:nvPicPr>
          <p:cNvPr id="14" name="图片 13">
            <a:extLst>
              <a:ext uri="{FF2B5EF4-FFF2-40B4-BE49-F238E27FC236}">
                <a16:creationId xmlns:a16="http://schemas.microsoft.com/office/drawing/2014/main" id="{E674B99A-DFD2-429E-A267-A469024252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4338" y="1473317"/>
            <a:ext cx="904875" cy="857250"/>
          </a:xfrm>
          <a:prstGeom prst="rect">
            <a:avLst/>
          </a:prstGeom>
        </p:spPr>
      </p:pic>
      <p:sp>
        <p:nvSpPr>
          <p:cNvPr id="15" name="文本框 14">
            <a:extLst>
              <a:ext uri="{FF2B5EF4-FFF2-40B4-BE49-F238E27FC236}">
                <a16:creationId xmlns:a16="http://schemas.microsoft.com/office/drawing/2014/main" id="{8DCC3920-6184-4289-9C36-2EFCB56751F2}"/>
              </a:ext>
            </a:extLst>
          </p:cNvPr>
          <p:cNvSpPr txBox="1"/>
          <p:nvPr/>
        </p:nvSpPr>
        <p:spPr>
          <a:xfrm>
            <a:off x="628197" y="324255"/>
            <a:ext cx="2730145" cy="923330"/>
          </a:xfrm>
          <a:prstGeom prst="rect">
            <a:avLst/>
          </a:prstGeom>
          <a:noFill/>
        </p:spPr>
        <p:txBody>
          <a:bodyPr wrap="square" rtlCol="0">
            <a:spAutoFit/>
          </a:bodyPr>
          <a:lstStyle/>
          <a:p>
            <a:r>
              <a:rPr lang="zh-CN" altLang="en-US" sz="5400" b="1" dirty="0">
                <a:solidFill>
                  <a:schemeClr val="accent1">
                    <a:lumMod val="75000"/>
                  </a:schemeClr>
                </a:solidFill>
                <a:latin typeface="黑体" panose="02010609060101010101" pitchFamily="49" charset="-122"/>
                <a:ea typeface="黑体" panose="02010609060101010101" pitchFamily="49" charset="-122"/>
              </a:rPr>
              <a:t>目 录</a:t>
            </a:r>
            <a:endParaRPr lang="zh-CN" altLang="en-US" sz="4800" dirty="0">
              <a:solidFill>
                <a:schemeClr val="accent1">
                  <a:lumMod val="75000"/>
                </a:schemeClr>
              </a:solidFill>
              <a:latin typeface="黑体" panose="02010609060101010101" pitchFamily="49" charset="-122"/>
              <a:ea typeface="黑体" panose="02010609060101010101" pitchFamily="49" charset="-122"/>
            </a:endParaRPr>
          </a:p>
        </p:txBody>
      </p:sp>
      <p:sp>
        <p:nvSpPr>
          <p:cNvPr id="16" name="文本框 15">
            <a:extLst>
              <a:ext uri="{FF2B5EF4-FFF2-40B4-BE49-F238E27FC236}">
                <a16:creationId xmlns:a16="http://schemas.microsoft.com/office/drawing/2014/main" id="{1D6D2DA1-86E0-4426-827F-98ADD988E0B1}"/>
              </a:ext>
            </a:extLst>
          </p:cNvPr>
          <p:cNvSpPr txBox="1"/>
          <p:nvPr/>
        </p:nvSpPr>
        <p:spPr>
          <a:xfrm>
            <a:off x="5415085" y="1629864"/>
            <a:ext cx="1116623" cy="646331"/>
          </a:xfrm>
          <a:prstGeom prst="rect">
            <a:avLst/>
          </a:prstGeom>
          <a:noFill/>
        </p:spPr>
        <p:txBody>
          <a:bodyPr wrap="square" rtlCol="0">
            <a:spAutoFit/>
          </a:bodyPr>
          <a:lstStyle/>
          <a:p>
            <a:r>
              <a:rPr lang="en-US" altLang="zh-CN" sz="3600" b="1" dirty="0">
                <a:latin typeface="微软雅黑" panose="020B0503020204020204" pitchFamily="34" charset="-122"/>
                <a:ea typeface="微软雅黑" panose="020B0503020204020204" pitchFamily="34" charset="-122"/>
              </a:rPr>
              <a:t>01</a:t>
            </a:r>
            <a:endParaRPr lang="zh-CN" altLang="en-US" sz="3600" b="1"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80CBE1A4-35E0-4461-8B92-5ACCC77D0252}"/>
              </a:ext>
            </a:extLst>
          </p:cNvPr>
          <p:cNvSpPr txBox="1"/>
          <p:nvPr/>
        </p:nvSpPr>
        <p:spPr>
          <a:xfrm>
            <a:off x="7007404" y="1651959"/>
            <a:ext cx="4114800" cy="523220"/>
          </a:xfrm>
          <a:prstGeom prst="rect">
            <a:avLst/>
          </a:prstGeom>
          <a:noFill/>
        </p:spPr>
        <p:txBody>
          <a:bodyPr wrap="square" rtlCol="0">
            <a:spAutoFit/>
          </a:bodyPr>
          <a:lstStyle/>
          <a:p>
            <a:r>
              <a:rPr lang="zh-CN" altLang="en-US" sz="2800" b="1" dirty="0">
                <a:latin typeface="+mn-ea"/>
              </a:rPr>
              <a:t>背景</a:t>
            </a:r>
          </a:p>
        </p:txBody>
      </p:sp>
      <p:sp>
        <p:nvSpPr>
          <p:cNvPr id="18" name="文本框 17">
            <a:extLst>
              <a:ext uri="{FF2B5EF4-FFF2-40B4-BE49-F238E27FC236}">
                <a16:creationId xmlns:a16="http://schemas.microsoft.com/office/drawing/2014/main" id="{B4C8141D-C539-4C5C-B0C6-74D6A943BE66}"/>
              </a:ext>
            </a:extLst>
          </p:cNvPr>
          <p:cNvSpPr txBox="1"/>
          <p:nvPr/>
        </p:nvSpPr>
        <p:spPr>
          <a:xfrm>
            <a:off x="5415085" y="2663644"/>
            <a:ext cx="1116623" cy="646331"/>
          </a:xfrm>
          <a:prstGeom prst="rect">
            <a:avLst/>
          </a:prstGeom>
          <a:noFill/>
        </p:spPr>
        <p:txBody>
          <a:bodyPr wrap="square" rtlCol="0">
            <a:spAutoFit/>
          </a:bodyPr>
          <a:lstStyle/>
          <a:p>
            <a:r>
              <a:rPr lang="en-US" altLang="zh-CN" sz="3600" b="1" dirty="0">
                <a:latin typeface="微软雅黑" panose="020B0503020204020204" pitchFamily="34" charset="-122"/>
                <a:ea typeface="微软雅黑" panose="020B0503020204020204" pitchFamily="34" charset="-122"/>
              </a:rPr>
              <a:t>02</a:t>
            </a:r>
            <a:endParaRPr lang="zh-CN" altLang="en-US" sz="3600" b="1"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9BAB7607-5C20-4920-98D9-60D4EAB7A2F6}"/>
              </a:ext>
            </a:extLst>
          </p:cNvPr>
          <p:cNvSpPr txBox="1"/>
          <p:nvPr/>
        </p:nvSpPr>
        <p:spPr>
          <a:xfrm>
            <a:off x="5415085" y="3678061"/>
            <a:ext cx="1116623" cy="646331"/>
          </a:xfrm>
          <a:prstGeom prst="rect">
            <a:avLst/>
          </a:prstGeom>
          <a:noFill/>
        </p:spPr>
        <p:txBody>
          <a:bodyPr wrap="square" rtlCol="0">
            <a:spAutoFit/>
          </a:bodyPr>
          <a:lstStyle/>
          <a:p>
            <a:r>
              <a:rPr lang="en-US" altLang="zh-CN" sz="3600" b="1" dirty="0">
                <a:latin typeface="微软雅黑" panose="020B0503020204020204" pitchFamily="34" charset="-122"/>
                <a:ea typeface="微软雅黑" panose="020B0503020204020204" pitchFamily="34" charset="-122"/>
              </a:rPr>
              <a:t>03</a:t>
            </a:r>
            <a:endParaRPr lang="zh-CN" altLang="en-US" sz="3600" b="1"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034B63C5-F84C-42EF-9D98-A80A6165CB35}"/>
              </a:ext>
            </a:extLst>
          </p:cNvPr>
          <p:cNvSpPr txBox="1"/>
          <p:nvPr/>
        </p:nvSpPr>
        <p:spPr>
          <a:xfrm>
            <a:off x="5442991" y="4763996"/>
            <a:ext cx="1116623" cy="646331"/>
          </a:xfrm>
          <a:prstGeom prst="rect">
            <a:avLst/>
          </a:prstGeom>
          <a:noFill/>
        </p:spPr>
        <p:txBody>
          <a:bodyPr wrap="square" rtlCol="0">
            <a:spAutoFit/>
          </a:bodyPr>
          <a:lstStyle/>
          <a:p>
            <a:r>
              <a:rPr lang="en-US" altLang="zh-CN" sz="3600" b="1" dirty="0">
                <a:latin typeface="微软雅黑" panose="020B0503020204020204" pitchFamily="34" charset="-122"/>
                <a:ea typeface="微软雅黑" panose="020B0503020204020204" pitchFamily="34" charset="-122"/>
              </a:rPr>
              <a:t>04</a:t>
            </a:r>
            <a:endParaRPr lang="zh-CN" altLang="en-US" sz="3600" b="1" dirty="0">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4E0373A4-FBE5-4CC3-931A-8DBB1C323B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963" y="1651959"/>
            <a:ext cx="5404339" cy="3604694"/>
          </a:xfrm>
          <a:prstGeom prst="rect">
            <a:avLst/>
          </a:prstGeom>
          <a:effectLst>
            <a:softEdge rad="635000"/>
          </a:effectLst>
        </p:spPr>
      </p:pic>
      <p:sp>
        <p:nvSpPr>
          <p:cNvPr id="22" name="文本框 21">
            <a:extLst>
              <a:ext uri="{FF2B5EF4-FFF2-40B4-BE49-F238E27FC236}">
                <a16:creationId xmlns:a16="http://schemas.microsoft.com/office/drawing/2014/main" id="{352FE44F-25F8-40B5-8E67-0C4AE031F79F}"/>
              </a:ext>
            </a:extLst>
          </p:cNvPr>
          <p:cNvSpPr txBox="1"/>
          <p:nvPr/>
        </p:nvSpPr>
        <p:spPr>
          <a:xfrm>
            <a:off x="6999091" y="2693490"/>
            <a:ext cx="4114800" cy="523220"/>
          </a:xfrm>
          <a:prstGeom prst="rect">
            <a:avLst/>
          </a:prstGeom>
          <a:noFill/>
        </p:spPr>
        <p:txBody>
          <a:bodyPr wrap="square" rtlCol="0">
            <a:spAutoFit/>
          </a:bodyPr>
          <a:lstStyle/>
          <a:p>
            <a:r>
              <a:rPr lang="zh-CN" altLang="en-US" sz="2800" b="1" dirty="0">
                <a:latin typeface="+mn-ea"/>
              </a:rPr>
              <a:t>方法</a:t>
            </a:r>
          </a:p>
        </p:txBody>
      </p:sp>
      <p:sp>
        <p:nvSpPr>
          <p:cNvPr id="23" name="文本框 22">
            <a:extLst>
              <a:ext uri="{FF2B5EF4-FFF2-40B4-BE49-F238E27FC236}">
                <a16:creationId xmlns:a16="http://schemas.microsoft.com/office/drawing/2014/main" id="{9B5158D7-E5A9-4D54-B626-64F46D588841}"/>
              </a:ext>
            </a:extLst>
          </p:cNvPr>
          <p:cNvSpPr txBox="1"/>
          <p:nvPr/>
        </p:nvSpPr>
        <p:spPr>
          <a:xfrm>
            <a:off x="6999091" y="3694598"/>
            <a:ext cx="4114800" cy="523220"/>
          </a:xfrm>
          <a:prstGeom prst="rect">
            <a:avLst/>
          </a:prstGeom>
          <a:noFill/>
        </p:spPr>
        <p:txBody>
          <a:bodyPr wrap="square" rtlCol="0">
            <a:spAutoFit/>
          </a:bodyPr>
          <a:lstStyle/>
          <a:p>
            <a:r>
              <a:rPr lang="zh-CN" altLang="en-US" sz="2800" b="1">
                <a:latin typeface="+mn-ea"/>
              </a:rPr>
              <a:t>实验结果</a:t>
            </a:r>
            <a:endParaRPr lang="zh-CN" altLang="en-US" sz="2800" b="1" dirty="0">
              <a:latin typeface="+mn-ea"/>
            </a:endParaRPr>
          </a:p>
        </p:txBody>
      </p:sp>
      <p:sp>
        <p:nvSpPr>
          <p:cNvPr id="24" name="文本框 23">
            <a:extLst>
              <a:ext uri="{FF2B5EF4-FFF2-40B4-BE49-F238E27FC236}">
                <a16:creationId xmlns:a16="http://schemas.microsoft.com/office/drawing/2014/main" id="{8ABB31CB-C4C0-4064-A1E0-761E0641A090}"/>
              </a:ext>
            </a:extLst>
          </p:cNvPr>
          <p:cNvSpPr txBox="1"/>
          <p:nvPr/>
        </p:nvSpPr>
        <p:spPr>
          <a:xfrm>
            <a:off x="6999091" y="4830399"/>
            <a:ext cx="4114800" cy="523220"/>
          </a:xfrm>
          <a:prstGeom prst="rect">
            <a:avLst/>
          </a:prstGeom>
          <a:noFill/>
        </p:spPr>
        <p:txBody>
          <a:bodyPr wrap="square" rtlCol="0">
            <a:spAutoFit/>
          </a:bodyPr>
          <a:lstStyle/>
          <a:p>
            <a:r>
              <a:rPr lang="zh-CN" altLang="en-US" sz="2800" b="1">
                <a:latin typeface="+mn-ea"/>
              </a:rPr>
              <a:t>总结与展望</a:t>
            </a:r>
            <a:endParaRPr lang="zh-CN" altLang="en-US" sz="2800" b="1" dirty="0">
              <a:latin typeface="+mn-ea"/>
            </a:endParaRPr>
          </a:p>
        </p:txBody>
      </p:sp>
      <p:sp>
        <p:nvSpPr>
          <p:cNvPr id="25" name="直角三角形 24">
            <a:extLst>
              <a:ext uri="{FF2B5EF4-FFF2-40B4-BE49-F238E27FC236}">
                <a16:creationId xmlns:a16="http://schemas.microsoft.com/office/drawing/2014/main" id="{E18F1B77-13D3-4597-9EDA-7CEA549E7984}"/>
              </a:ext>
            </a:extLst>
          </p:cNvPr>
          <p:cNvSpPr/>
          <p:nvPr/>
        </p:nvSpPr>
        <p:spPr>
          <a:xfrm rot="16200000">
            <a:off x="9440862" y="4106862"/>
            <a:ext cx="2751138" cy="2751138"/>
          </a:xfrm>
          <a:prstGeom prst="rtTriangle">
            <a:avLst/>
          </a:prstGeom>
          <a:solidFill>
            <a:srgbClr val="5D6A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27EF2A28-4537-4473-9433-3544BC6E1027}"/>
              </a:ext>
            </a:extLst>
          </p:cNvPr>
          <p:cNvSpPr txBox="1"/>
          <p:nvPr/>
        </p:nvSpPr>
        <p:spPr>
          <a:xfrm>
            <a:off x="5577840" y="689956"/>
            <a:ext cx="1832369" cy="615883"/>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4107483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C46319A8-C0DF-429E-B46A-4B45A13CF38E}"/>
              </a:ext>
            </a:extLst>
          </p:cNvPr>
          <p:cNvSpPr/>
          <p:nvPr/>
        </p:nvSpPr>
        <p:spPr>
          <a:xfrm>
            <a:off x="590550" y="1985665"/>
            <a:ext cx="6896100" cy="3272135"/>
          </a:xfrm>
          <a:prstGeom prst="rect">
            <a:avLst/>
          </a:prstGeom>
          <a:noFill/>
          <a:ln w="190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11DC0F36-6697-4262-B175-0B72F632D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0514" y="216144"/>
            <a:ext cx="3246440" cy="974481"/>
          </a:xfrm>
          <a:prstGeom prst="rect">
            <a:avLst/>
          </a:prstGeom>
        </p:spPr>
      </p:pic>
      <p:sp>
        <p:nvSpPr>
          <p:cNvPr id="25" name="文本框 24">
            <a:extLst>
              <a:ext uri="{FF2B5EF4-FFF2-40B4-BE49-F238E27FC236}">
                <a16:creationId xmlns:a16="http://schemas.microsoft.com/office/drawing/2014/main" id="{B5943668-DBCD-445C-BF86-2E5D74524C42}"/>
              </a:ext>
            </a:extLst>
          </p:cNvPr>
          <p:cNvSpPr txBox="1"/>
          <p:nvPr/>
        </p:nvSpPr>
        <p:spPr>
          <a:xfrm>
            <a:off x="438150" y="455734"/>
            <a:ext cx="6096000" cy="646331"/>
          </a:xfrm>
          <a:prstGeom prst="rect">
            <a:avLst/>
          </a:prstGeom>
          <a:noFill/>
        </p:spPr>
        <p:txBody>
          <a:bodyPr wrap="square">
            <a:spAutoFit/>
          </a:bodyPr>
          <a:lstStyle/>
          <a:p>
            <a:r>
              <a:rPr lang="zh-CN" altLang="en-US" sz="3600" b="1" dirty="0">
                <a:solidFill>
                  <a:srgbClr val="FF9900"/>
                </a:solidFill>
                <a:latin typeface="黑体" panose="02010609060101010101" pitchFamily="49" charset="-122"/>
                <a:ea typeface="黑体" panose="02010609060101010101" pitchFamily="49" charset="-122"/>
              </a:rPr>
              <a:t>背景</a:t>
            </a:r>
            <a:endParaRPr lang="zh-CN" altLang="en-US" sz="3600" dirty="0">
              <a:solidFill>
                <a:srgbClr val="FF9900"/>
              </a:solidFill>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FAA5B3D3-0B34-4B3A-8B03-F2AE36A10A97}"/>
              </a:ext>
            </a:extLst>
          </p:cNvPr>
          <p:cNvSpPr txBox="1"/>
          <p:nvPr/>
        </p:nvSpPr>
        <p:spPr>
          <a:xfrm>
            <a:off x="876299" y="1428750"/>
            <a:ext cx="6788035" cy="461665"/>
          </a:xfrm>
          <a:prstGeom prst="rect">
            <a:avLst/>
          </a:prstGeom>
          <a:noFill/>
        </p:spPr>
        <p:txBody>
          <a:bodyPr wrap="square" rtlCol="0">
            <a:spAutoFit/>
          </a:bodyPr>
          <a:lstStyle/>
          <a:p>
            <a:r>
              <a:rPr lang="zh-CN" altLang="en-US" sz="2400" b="1" dirty="0"/>
              <a:t>语法纠错</a:t>
            </a:r>
            <a:r>
              <a:rPr lang="en-US" altLang="zh-CN" sz="2400" b="1" dirty="0"/>
              <a:t>(Grammatical Error Correction, GEC)</a:t>
            </a:r>
            <a:endParaRPr lang="zh-CN" altLang="en-US" sz="2400" b="1" dirty="0"/>
          </a:p>
        </p:txBody>
      </p:sp>
      <p:sp>
        <p:nvSpPr>
          <p:cNvPr id="6" name="矩形 5">
            <a:extLst>
              <a:ext uri="{FF2B5EF4-FFF2-40B4-BE49-F238E27FC236}">
                <a16:creationId xmlns:a16="http://schemas.microsoft.com/office/drawing/2014/main" id="{FC785151-1A16-46F7-9A01-E2CA0ADB056F}"/>
              </a:ext>
            </a:extLst>
          </p:cNvPr>
          <p:cNvSpPr/>
          <p:nvPr/>
        </p:nvSpPr>
        <p:spPr>
          <a:xfrm>
            <a:off x="1847850" y="2286000"/>
            <a:ext cx="5372100" cy="46166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最重要的是做孩子想学，积极学习的环境</a:t>
            </a:r>
          </a:p>
        </p:txBody>
      </p:sp>
      <p:sp>
        <p:nvSpPr>
          <p:cNvPr id="26" name="文本框 25">
            <a:extLst>
              <a:ext uri="{FF2B5EF4-FFF2-40B4-BE49-F238E27FC236}">
                <a16:creationId xmlns:a16="http://schemas.microsoft.com/office/drawing/2014/main" id="{40DE524A-D9F6-4A58-8074-27B67490A490}"/>
              </a:ext>
            </a:extLst>
          </p:cNvPr>
          <p:cNvSpPr txBox="1"/>
          <p:nvPr/>
        </p:nvSpPr>
        <p:spPr>
          <a:xfrm>
            <a:off x="781050" y="2305049"/>
            <a:ext cx="1143000" cy="400110"/>
          </a:xfrm>
          <a:prstGeom prst="rect">
            <a:avLst/>
          </a:prstGeom>
          <a:noFill/>
        </p:spPr>
        <p:txBody>
          <a:bodyPr wrap="square" rtlCol="0">
            <a:spAutoFit/>
          </a:bodyPr>
          <a:lstStyle/>
          <a:p>
            <a:r>
              <a:rPr lang="en-US" altLang="zh-CN" sz="2000" b="1" dirty="0"/>
              <a:t>Input</a:t>
            </a:r>
            <a:endParaRPr lang="zh-CN" altLang="en-US" sz="2000" b="1" dirty="0"/>
          </a:p>
        </p:txBody>
      </p:sp>
      <p:sp>
        <p:nvSpPr>
          <p:cNvPr id="27" name="箭头: 下 26">
            <a:extLst>
              <a:ext uri="{FF2B5EF4-FFF2-40B4-BE49-F238E27FC236}">
                <a16:creationId xmlns:a16="http://schemas.microsoft.com/office/drawing/2014/main" id="{9B7A0B7C-8B5C-4E56-B315-815C7D166FE7}"/>
              </a:ext>
            </a:extLst>
          </p:cNvPr>
          <p:cNvSpPr/>
          <p:nvPr/>
        </p:nvSpPr>
        <p:spPr>
          <a:xfrm>
            <a:off x="4366986" y="2855267"/>
            <a:ext cx="333828" cy="461665"/>
          </a:xfrm>
          <a:prstGeom prst="down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a:extLst>
              <a:ext uri="{FF2B5EF4-FFF2-40B4-BE49-F238E27FC236}">
                <a16:creationId xmlns:a16="http://schemas.microsoft.com/office/drawing/2014/main" id="{85304298-E57B-49AF-AC2E-E6E22ABFE8B6}"/>
              </a:ext>
            </a:extLst>
          </p:cNvPr>
          <p:cNvSpPr/>
          <p:nvPr/>
        </p:nvSpPr>
        <p:spPr>
          <a:xfrm>
            <a:off x="3177721" y="3469890"/>
            <a:ext cx="2712357" cy="46166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语法纠错系统</a:t>
            </a:r>
          </a:p>
        </p:txBody>
      </p:sp>
      <p:sp>
        <p:nvSpPr>
          <p:cNvPr id="29" name="箭头: 下 28">
            <a:extLst>
              <a:ext uri="{FF2B5EF4-FFF2-40B4-BE49-F238E27FC236}">
                <a16:creationId xmlns:a16="http://schemas.microsoft.com/office/drawing/2014/main" id="{14F6864C-4F84-4D93-AA15-8D34856CDBFA}"/>
              </a:ext>
            </a:extLst>
          </p:cNvPr>
          <p:cNvSpPr/>
          <p:nvPr/>
        </p:nvSpPr>
        <p:spPr>
          <a:xfrm>
            <a:off x="4366986" y="4046556"/>
            <a:ext cx="333828" cy="461665"/>
          </a:xfrm>
          <a:prstGeom prst="down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A5DA2E54-65E5-49FB-B2E4-333DC69526C7}"/>
              </a:ext>
            </a:extLst>
          </p:cNvPr>
          <p:cNvSpPr/>
          <p:nvPr/>
        </p:nvSpPr>
        <p:spPr>
          <a:xfrm>
            <a:off x="1847849" y="4576745"/>
            <a:ext cx="5372100" cy="461665"/>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最重要的是</a:t>
            </a:r>
            <a:r>
              <a:rPr lang="zh-CN" altLang="en-US" sz="2000" b="1" dirty="0">
                <a:solidFill>
                  <a:srgbClr val="FF0000"/>
                </a:solidFill>
              </a:rPr>
              <a:t>创造</a:t>
            </a:r>
            <a:r>
              <a:rPr lang="zh-CN" altLang="en-US" sz="2000" b="1" dirty="0">
                <a:solidFill>
                  <a:schemeClr val="tx1"/>
                </a:solidFill>
              </a:rPr>
              <a:t>孩子想学，积极学习的环境</a:t>
            </a:r>
          </a:p>
        </p:txBody>
      </p:sp>
      <p:sp>
        <p:nvSpPr>
          <p:cNvPr id="33" name="文本框 32">
            <a:extLst>
              <a:ext uri="{FF2B5EF4-FFF2-40B4-BE49-F238E27FC236}">
                <a16:creationId xmlns:a16="http://schemas.microsoft.com/office/drawing/2014/main" id="{2EC7A003-53BD-4044-8493-43F4269AE01E}"/>
              </a:ext>
            </a:extLst>
          </p:cNvPr>
          <p:cNvSpPr txBox="1"/>
          <p:nvPr/>
        </p:nvSpPr>
        <p:spPr>
          <a:xfrm>
            <a:off x="704850" y="4576745"/>
            <a:ext cx="1143000" cy="400110"/>
          </a:xfrm>
          <a:prstGeom prst="rect">
            <a:avLst/>
          </a:prstGeom>
          <a:noFill/>
        </p:spPr>
        <p:txBody>
          <a:bodyPr wrap="square" rtlCol="0">
            <a:spAutoFit/>
          </a:bodyPr>
          <a:lstStyle/>
          <a:p>
            <a:r>
              <a:rPr lang="en-US" altLang="zh-CN" sz="2000" b="1" dirty="0"/>
              <a:t>Output</a:t>
            </a:r>
            <a:endParaRPr lang="zh-CN" altLang="en-US" sz="2000" b="1" dirty="0"/>
          </a:p>
        </p:txBody>
      </p:sp>
      <p:sp>
        <p:nvSpPr>
          <p:cNvPr id="34" name="文本框 33">
            <a:extLst>
              <a:ext uri="{FF2B5EF4-FFF2-40B4-BE49-F238E27FC236}">
                <a16:creationId xmlns:a16="http://schemas.microsoft.com/office/drawing/2014/main" id="{05A8EEF6-AE87-433C-BCAE-3CDF728E30F2}"/>
              </a:ext>
            </a:extLst>
          </p:cNvPr>
          <p:cNvSpPr txBox="1"/>
          <p:nvPr/>
        </p:nvSpPr>
        <p:spPr>
          <a:xfrm>
            <a:off x="3241959" y="5288578"/>
            <a:ext cx="2427321" cy="369332"/>
          </a:xfrm>
          <a:prstGeom prst="rect">
            <a:avLst/>
          </a:prstGeom>
          <a:noFill/>
        </p:spPr>
        <p:txBody>
          <a:bodyPr wrap="square" rtlCol="0">
            <a:spAutoFit/>
          </a:bodyPr>
          <a:lstStyle/>
          <a:p>
            <a:r>
              <a:rPr lang="zh-CN" altLang="en-US" b="1" dirty="0"/>
              <a:t>中文语法纠错示例</a:t>
            </a:r>
          </a:p>
        </p:txBody>
      </p:sp>
      <p:pic>
        <p:nvPicPr>
          <p:cNvPr id="1026" name="Picture 2" descr="Definition for OCR | SICK">
            <a:extLst>
              <a:ext uri="{FF2B5EF4-FFF2-40B4-BE49-F238E27FC236}">
                <a16:creationId xmlns:a16="http://schemas.microsoft.com/office/drawing/2014/main" id="{1B9F72E5-E602-43B7-BEAE-C5DBAA73AB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979" y="3088577"/>
            <a:ext cx="1539421" cy="15394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arch Insights &amp; Trends - Think with Google">
            <a:extLst>
              <a:ext uri="{FF2B5EF4-FFF2-40B4-BE49-F238E27FC236}">
                <a16:creationId xmlns:a16="http://schemas.microsoft.com/office/drawing/2014/main" id="{9E188D31-611F-403E-89A9-55B69ECB20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48232" y="1488132"/>
            <a:ext cx="2620172" cy="146729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tar Rating, Classification. Positive Customer Reviews. Feedback Concept -  Vector Stock Vector - Illustration of customer, film: 164842832">
            <a:extLst>
              <a:ext uri="{FF2B5EF4-FFF2-40B4-BE49-F238E27FC236}">
                <a16:creationId xmlns:a16="http://schemas.microsoft.com/office/drawing/2014/main" id="{1439A288-7C3B-4587-8EE9-B412FD7B95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40322" y="4846902"/>
            <a:ext cx="2576512" cy="1474771"/>
          </a:xfrm>
          <a:prstGeom prst="rect">
            <a:avLst/>
          </a:prstGeom>
          <a:noFill/>
          <a:extLst>
            <a:ext uri="{909E8E84-426E-40DD-AFC4-6F175D3DCCD1}">
              <a14:hiddenFill xmlns:a14="http://schemas.microsoft.com/office/drawing/2010/main">
                <a:solidFill>
                  <a:srgbClr val="FFFFFF"/>
                </a:solidFill>
              </a14:hiddenFill>
            </a:ext>
          </a:extLst>
        </p:spPr>
      </p:pic>
      <p:sp>
        <p:nvSpPr>
          <p:cNvPr id="38" name="文本框 37">
            <a:extLst>
              <a:ext uri="{FF2B5EF4-FFF2-40B4-BE49-F238E27FC236}">
                <a16:creationId xmlns:a16="http://schemas.microsoft.com/office/drawing/2014/main" id="{67BADB8A-017F-43BF-9EA0-A162245EF962}"/>
              </a:ext>
            </a:extLst>
          </p:cNvPr>
          <p:cNvSpPr txBox="1"/>
          <p:nvPr/>
        </p:nvSpPr>
        <p:spPr>
          <a:xfrm>
            <a:off x="8643852" y="2085945"/>
            <a:ext cx="1143000" cy="400110"/>
          </a:xfrm>
          <a:prstGeom prst="rect">
            <a:avLst/>
          </a:prstGeom>
          <a:noFill/>
        </p:spPr>
        <p:txBody>
          <a:bodyPr wrap="square" rtlCol="0">
            <a:spAutoFit/>
          </a:bodyPr>
          <a:lstStyle/>
          <a:p>
            <a:r>
              <a:rPr lang="zh-CN" altLang="en-US" sz="2000" b="1" dirty="0"/>
              <a:t>搜索</a:t>
            </a:r>
          </a:p>
        </p:txBody>
      </p:sp>
      <p:sp>
        <p:nvSpPr>
          <p:cNvPr id="41" name="文本框 40">
            <a:extLst>
              <a:ext uri="{FF2B5EF4-FFF2-40B4-BE49-F238E27FC236}">
                <a16:creationId xmlns:a16="http://schemas.microsoft.com/office/drawing/2014/main" id="{1CBC5EA7-3294-4B26-9E48-27B79BA801A3}"/>
              </a:ext>
            </a:extLst>
          </p:cNvPr>
          <p:cNvSpPr txBox="1"/>
          <p:nvPr/>
        </p:nvSpPr>
        <p:spPr>
          <a:xfrm>
            <a:off x="8649722" y="3572150"/>
            <a:ext cx="1143000" cy="400110"/>
          </a:xfrm>
          <a:prstGeom prst="rect">
            <a:avLst/>
          </a:prstGeom>
          <a:noFill/>
        </p:spPr>
        <p:txBody>
          <a:bodyPr wrap="square" rtlCol="0">
            <a:spAutoFit/>
          </a:bodyPr>
          <a:lstStyle/>
          <a:p>
            <a:r>
              <a:rPr lang="en-US" altLang="zh-CN" sz="2000" b="1" dirty="0"/>
              <a:t>OCR</a:t>
            </a:r>
            <a:endParaRPr lang="zh-CN" altLang="en-US" sz="2000" b="1" dirty="0"/>
          </a:p>
        </p:txBody>
      </p:sp>
      <p:sp>
        <p:nvSpPr>
          <p:cNvPr id="42" name="文本框 41">
            <a:extLst>
              <a:ext uri="{FF2B5EF4-FFF2-40B4-BE49-F238E27FC236}">
                <a16:creationId xmlns:a16="http://schemas.microsoft.com/office/drawing/2014/main" id="{F06171D8-C352-48F7-BB9E-9B023B61F156}"/>
              </a:ext>
            </a:extLst>
          </p:cNvPr>
          <p:cNvSpPr txBox="1"/>
          <p:nvPr/>
        </p:nvSpPr>
        <p:spPr>
          <a:xfrm>
            <a:off x="8297834" y="5257800"/>
            <a:ext cx="1771650" cy="400110"/>
          </a:xfrm>
          <a:prstGeom prst="rect">
            <a:avLst/>
          </a:prstGeom>
          <a:noFill/>
        </p:spPr>
        <p:txBody>
          <a:bodyPr wrap="square" rtlCol="0">
            <a:spAutoFit/>
          </a:bodyPr>
          <a:lstStyle/>
          <a:p>
            <a:r>
              <a:rPr lang="zh-CN" altLang="en-US" sz="2000" b="1" dirty="0"/>
              <a:t>文章评分</a:t>
            </a:r>
          </a:p>
        </p:txBody>
      </p:sp>
      <p:sp>
        <p:nvSpPr>
          <p:cNvPr id="36" name="箭头: 右 35">
            <a:extLst>
              <a:ext uri="{FF2B5EF4-FFF2-40B4-BE49-F238E27FC236}">
                <a16:creationId xmlns:a16="http://schemas.microsoft.com/office/drawing/2014/main" id="{7AA0FC78-E0A3-4BCC-B993-7821D2D46F31}"/>
              </a:ext>
            </a:extLst>
          </p:cNvPr>
          <p:cNvSpPr/>
          <p:nvPr/>
        </p:nvSpPr>
        <p:spPr>
          <a:xfrm>
            <a:off x="7580086" y="3372095"/>
            <a:ext cx="704850" cy="400110"/>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24653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1DC0F36-6697-4262-B175-0B72F632D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0514" y="216144"/>
            <a:ext cx="3246440" cy="974481"/>
          </a:xfrm>
          <a:prstGeom prst="rect">
            <a:avLst/>
          </a:prstGeom>
        </p:spPr>
      </p:pic>
      <p:sp>
        <p:nvSpPr>
          <p:cNvPr id="25" name="文本框 24">
            <a:extLst>
              <a:ext uri="{FF2B5EF4-FFF2-40B4-BE49-F238E27FC236}">
                <a16:creationId xmlns:a16="http://schemas.microsoft.com/office/drawing/2014/main" id="{B5943668-DBCD-445C-BF86-2E5D74524C42}"/>
              </a:ext>
            </a:extLst>
          </p:cNvPr>
          <p:cNvSpPr txBox="1"/>
          <p:nvPr/>
        </p:nvSpPr>
        <p:spPr>
          <a:xfrm>
            <a:off x="438150" y="455734"/>
            <a:ext cx="6096000" cy="646331"/>
          </a:xfrm>
          <a:prstGeom prst="rect">
            <a:avLst/>
          </a:prstGeom>
          <a:noFill/>
        </p:spPr>
        <p:txBody>
          <a:bodyPr wrap="square">
            <a:spAutoFit/>
          </a:bodyPr>
          <a:lstStyle/>
          <a:p>
            <a:r>
              <a:rPr lang="zh-CN" altLang="en-US" sz="3600" b="1" dirty="0">
                <a:solidFill>
                  <a:srgbClr val="FF9900"/>
                </a:solidFill>
                <a:latin typeface="黑体" panose="02010609060101010101" pitchFamily="49" charset="-122"/>
                <a:ea typeface="黑体" panose="02010609060101010101" pitchFamily="49" charset="-122"/>
              </a:rPr>
              <a:t>背景</a:t>
            </a:r>
            <a:endParaRPr lang="zh-CN" altLang="en-US" sz="3600" dirty="0">
              <a:solidFill>
                <a:srgbClr val="FF9900"/>
              </a:solidFill>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FAA5B3D3-0B34-4B3A-8B03-F2AE36A10A97}"/>
              </a:ext>
            </a:extLst>
          </p:cNvPr>
          <p:cNvSpPr txBox="1"/>
          <p:nvPr/>
        </p:nvSpPr>
        <p:spPr>
          <a:xfrm>
            <a:off x="876300" y="1312026"/>
            <a:ext cx="7239000" cy="461665"/>
          </a:xfrm>
          <a:prstGeom prst="rect">
            <a:avLst/>
          </a:prstGeom>
          <a:noFill/>
        </p:spPr>
        <p:txBody>
          <a:bodyPr wrap="square" rtlCol="0">
            <a:spAutoFit/>
          </a:bodyPr>
          <a:lstStyle/>
          <a:p>
            <a:r>
              <a:rPr lang="en-US" altLang="zh-CN" sz="2400" b="1" dirty="0"/>
              <a:t>CCL2022-CLTC </a:t>
            </a:r>
            <a:r>
              <a:rPr lang="zh-CN" altLang="en-US" sz="2400" b="1" dirty="0"/>
              <a:t>赛道三</a:t>
            </a:r>
            <a:r>
              <a:rPr lang="en-US" altLang="zh-CN" sz="2400" b="1" dirty="0"/>
              <a:t>:</a:t>
            </a:r>
            <a:r>
              <a:rPr lang="zh-CN" altLang="en-US" sz="2400" b="1" dirty="0"/>
              <a:t>多维度汉语学习者文本纠错</a:t>
            </a:r>
          </a:p>
        </p:txBody>
      </p:sp>
      <p:pic>
        <p:nvPicPr>
          <p:cNvPr id="2" name="图片 1">
            <a:extLst>
              <a:ext uri="{FF2B5EF4-FFF2-40B4-BE49-F238E27FC236}">
                <a16:creationId xmlns:a16="http://schemas.microsoft.com/office/drawing/2014/main" id="{0B214735-C693-4234-BFA3-61E16E27B203}"/>
              </a:ext>
            </a:extLst>
          </p:cNvPr>
          <p:cNvPicPr>
            <a:picLocks noChangeAspect="1"/>
          </p:cNvPicPr>
          <p:nvPr/>
        </p:nvPicPr>
        <p:blipFill>
          <a:blip r:embed="rId4"/>
          <a:stretch>
            <a:fillRect/>
          </a:stretch>
        </p:blipFill>
        <p:spPr>
          <a:xfrm>
            <a:off x="38100" y="3751025"/>
            <a:ext cx="12090017" cy="2343197"/>
          </a:xfrm>
          <a:prstGeom prst="rect">
            <a:avLst/>
          </a:prstGeom>
        </p:spPr>
      </p:pic>
      <p:sp>
        <p:nvSpPr>
          <p:cNvPr id="4" name="文本框 3">
            <a:extLst>
              <a:ext uri="{FF2B5EF4-FFF2-40B4-BE49-F238E27FC236}">
                <a16:creationId xmlns:a16="http://schemas.microsoft.com/office/drawing/2014/main" id="{39B19B2E-0D5E-48E6-BB15-42BF93B3CE7E}"/>
              </a:ext>
            </a:extLst>
          </p:cNvPr>
          <p:cNvSpPr txBox="1"/>
          <p:nvPr/>
        </p:nvSpPr>
        <p:spPr>
          <a:xfrm>
            <a:off x="1352550" y="2010291"/>
            <a:ext cx="7239000" cy="707886"/>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最小改动</a:t>
            </a:r>
            <a:r>
              <a:rPr lang="en-US" altLang="zh-CN" sz="2000" dirty="0"/>
              <a:t>(Minimal Edit, M)</a:t>
            </a:r>
          </a:p>
          <a:p>
            <a:pPr marL="285750" indent="-285750">
              <a:buFont typeface="Arial" panose="020B0604020202020204" pitchFamily="34" charset="0"/>
              <a:buChar char="•"/>
            </a:pPr>
            <a:r>
              <a:rPr lang="zh-CN" altLang="en-US" sz="2000" dirty="0"/>
              <a:t>流利提升</a:t>
            </a:r>
            <a:r>
              <a:rPr lang="en-US" altLang="zh-CN" sz="2000" dirty="0"/>
              <a:t>(Fluency Edit, F)</a:t>
            </a:r>
            <a:endParaRPr lang="zh-CN" altLang="en-US" sz="2000" dirty="0"/>
          </a:p>
        </p:txBody>
      </p:sp>
      <p:sp>
        <p:nvSpPr>
          <p:cNvPr id="23" name="文本框 22">
            <a:extLst>
              <a:ext uri="{FF2B5EF4-FFF2-40B4-BE49-F238E27FC236}">
                <a16:creationId xmlns:a16="http://schemas.microsoft.com/office/drawing/2014/main" id="{E2A08E59-48F0-46ED-A8E3-41588BA4F59C}"/>
              </a:ext>
            </a:extLst>
          </p:cNvPr>
          <p:cNvSpPr txBox="1"/>
          <p:nvPr/>
        </p:nvSpPr>
        <p:spPr>
          <a:xfrm>
            <a:off x="3724504" y="6032934"/>
            <a:ext cx="8172450" cy="369332"/>
          </a:xfrm>
          <a:prstGeom prst="rect">
            <a:avLst/>
          </a:prstGeom>
          <a:noFill/>
        </p:spPr>
        <p:txBody>
          <a:bodyPr wrap="square" rtlCol="0">
            <a:spAutoFit/>
          </a:bodyPr>
          <a:lstStyle/>
          <a:p>
            <a:r>
              <a:rPr lang="zh-CN" altLang="en-US" b="1" dirty="0"/>
              <a:t>多维度多参考中文语法纠错任务示例</a:t>
            </a:r>
          </a:p>
        </p:txBody>
      </p:sp>
    </p:spTree>
    <p:extLst>
      <p:ext uri="{BB962C8B-B14F-4D97-AF65-F5344CB8AC3E}">
        <p14:creationId xmlns:p14="http://schemas.microsoft.com/office/powerpoint/2010/main" val="2970338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1DC0F36-6697-4262-B175-0B72F632D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0514" y="216144"/>
            <a:ext cx="3246440" cy="974481"/>
          </a:xfrm>
          <a:prstGeom prst="rect">
            <a:avLst/>
          </a:prstGeom>
        </p:spPr>
      </p:pic>
      <p:sp>
        <p:nvSpPr>
          <p:cNvPr id="25" name="文本框 24">
            <a:extLst>
              <a:ext uri="{FF2B5EF4-FFF2-40B4-BE49-F238E27FC236}">
                <a16:creationId xmlns:a16="http://schemas.microsoft.com/office/drawing/2014/main" id="{B5943668-DBCD-445C-BF86-2E5D74524C42}"/>
              </a:ext>
            </a:extLst>
          </p:cNvPr>
          <p:cNvSpPr txBox="1"/>
          <p:nvPr/>
        </p:nvSpPr>
        <p:spPr>
          <a:xfrm>
            <a:off x="438150" y="455734"/>
            <a:ext cx="6096000" cy="646331"/>
          </a:xfrm>
          <a:prstGeom prst="rect">
            <a:avLst/>
          </a:prstGeom>
          <a:noFill/>
        </p:spPr>
        <p:txBody>
          <a:bodyPr wrap="square">
            <a:spAutoFit/>
          </a:bodyPr>
          <a:lstStyle/>
          <a:p>
            <a:r>
              <a:rPr lang="zh-CN" altLang="en-US" sz="3600" b="1" dirty="0">
                <a:solidFill>
                  <a:srgbClr val="FF9900"/>
                </a:solidFill>
                <a:latin typeface="黑体" panose="02010609060101010101" pitchFamily="49" charset="-122"/>
                <a:ea typeface="黑体" panose="02010609060101010101" pitchFamily="49" charset="-122"/>
              </a:rPr>
              <a:t>背景</a:t>
            </a:r>
            <a:endParaRPr lang="zh-CN" altLang="en-US" sz="3600" dirty="0">
              <a:solidFill>
                <a:srgbClr val="FF9900"/>
              </a:solidFill>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FAA5B3D3-0B34-4B3A-8B03-F2AE36A10A97}"/>
              </a:ext>
            </a:extLst>
          </p:cNvPr>
          <p:cNvSpPr txBox="1"/>
          <p:nvPr/>
        </p:nvSpPr>
        <p:spPr>
          <a:xfrm>
            <a:off x="884613" y="1295400"/>
            <a:ext cx="7239000" cy="523220"/>
          </a:xfrm>
          <a:prstGeom prst="rect">
            <a:avLst/>
          </a:prstGeom>
          <a:noFill/>
        </p:spPr>
        <p:txBody>
          <a:bodyPr wrap="square" rtlCol="0">
            <a:spAutoFit/>
          </a:bodyPr>
          <a:lstStyle/>
          <a:p>
            <a:r>
              <a:rPr lang="zh-CN" altLang="en-US" sz="2800" b="1" dirty="0"/>
              <a:t>方法概览</a:t>
            </a:r>
            <a:endParaRPr lang="en-US" altLang="zh-CN" sz="2800" b="1" dirty="0"/>
          </a:p>
        </p:txBody>
      </p:sp>
      <p:sp>
        <p:nvSpPr>
          <p:cNvPr id="4" name="文本框 3">
            <a:extLst>
              <a:ext uri="{FF2B5EF4-FFF2-40B4-BE49-F238E27FC236}">
                <a16:creationId xmlns:a16="http://schemas.microsoft.com/office/drawing/2014/main" id="{39B19B2E-0D5E-48E6-BB15-42BF93B3CE7E}"/>
              </a:ext>
            </a:extLst>
          </p:cNvPr>
          <p:cNvSpPr txBox="1"/>
          <p:nvPr/>
        </p:nvSpPr>
        <p:spPr>
          <a:xfrm>
            <a:off x="1352550" y="1905000"/>
            <a:ext cx="7239000" cy="1015663"/>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t>基线模型</a:t>
            </a:r>
            <a:r>
              <a:rPr lang="en-US" altLang="zh-CN" sz="2000" dirty="0"/>
              <a:t>: Seq2edit---</a:t>
            </a:r>
            <a:r>
              <a:rPr lang="en-US" altLang="zh-CN" sz="2000" dirty="0" err="1"/>
              <a:t>GECToR</a:t>
            </a:r>
            <a:endParaRPr lang="en-US" altLang="zh-CN" sz="2000" dirty="0"/>
          </a:p>
          <a:p>
            <a:pPr marL="285750" indent="-285750">
              <a:buFont typeface="Arial" panose="020B0604020202020204" pitchFamily="34" charset="0"/>
              <a:buChar char="•"/>
            </a:pPr>
            <a:r>
              <a:rPr lang="zh-CN" altLang="en-US" sz="2000" dirty="0"/>
              <a:t>更新编码器</a:t>
            </a:r>
            <a:endParaRPr lang="en-US" altLang="zh-CN" sz="2000" dirty="0"/>
          </a:p>
          <a:p>
            <a:pPr marL="285750" indent="-285750">
              <a:buFont typeface="Arial" panose="020B0604020202020204" pitchFamily="34" charset="0"/>
              <a:buChar char="•"/>
            </a:pPr>
            <a:r>
              <a:rPr lang="zh-CN" altLang="en-US" sz="2000" dirty="0"/>
              <a:t>集成</a:t>
            </a:r>
          </a:p>
        </p:txBody>
      </p:sp>
      <p:pic>
        <p:nvPicPr>
          <p:cNvPr id="6" name="图片 5">
            <a:extLst>
              <a:ext uri="{FF2B5EF4-FFF2-40B4-BE49-F238E27FC236}">
                <a16:creationId xmlns:a16="http://schemas.microsoft.com/office/drawing/2014/main" id="{94456466-D9E9-4868-96E6-FACCC9393EDF}"/>
              </a:ext>
            </a:extLst>
          </p:cNvPr>
          <p:cNvPicPr>
            <a:picLocks noChangeAspect="1"/>
          </p:cNvPicPr>
          <p:nvPr/>
        </p:nvPicPr>
        <p:blipFill>
          <a:blip r:embed="rId4"/>
          <a:stretch>
            <a:fillRect/>
          </a:stretch>
        </p:blipFill>
        <p:spPr>
          <a:xfrm>
            <a:off x="770861" y="3330713"/>
            <a:ext cx="10650278" cy="2914304"/>
          </a:xfrm>
          <a:prstGeom prst="rect">
            <a:avLst/>
          </a:prstGeom>
        </p:spPr>
      </p:pic>
      <p:sp>
        <p:nvSpPr>
          <p:cNvPr id="9" name="文本框 8">
            <a:extLst>
              <a:ext uri="{FF2B5EF4-FFF2-40B4-BE49-F238E27FC236}">
                <a16:creationId xmlns:a16="http://schemas.microsoft.com/office/drawing/2014/main" id="{00BDE763-7CB3-4E58-BB65-BD6FA26DCB23}"/>
              </a:ext>
            </a:extLst>
          </p:cNvPr>
          <p:cNvSpPr txBox="1"/>
          <p:nvPr/>
        </p:nvSpPr>
        <p:spPr>
          <a:xfrm>
            <a:off x="4798949" y="6078213"/>
            <a:ext cx="3239461" cy="369332"/>
          </a:xfrm>
          <a:prstGeom prst="rect">
            <a:avLst/>
          </a:prstGeom>
          <a:noFill/>
        </p:spPr>
        <p:txBody>
          <a:bodyPr wrap="square" rtlCol="0">
            <a:spAutoFit/>
          </a:bodyPr>
          <a:lstStyle/>
          <a:p>
            <a:r>
              <a:rPr lang="zh-CN" altLang="en-US" b="1" dirty="0"/>
              <a:t>第二阶段排行榜前五名</a:t>
            </a:r>
          </a:p>
        </p:txBody>
      </p:sp>
    </p:spTree>
    <p:extLst>
      <p:ext uri="{BB962C8B-B14F-4D97-AF65-F5344CB8AC3E}">
        <p14:creationId xmlns:p14="http://schemas.microsoft.com/office/powerpoint/2010/main" val="394993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1DC0F36-6697-4262-B175-0B72F632D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0514" y="216144"/>
            <a:ext cx="3246440" cy="974481"/>
          </a:xfrm>
          <a:prstGeom prst="rect">
            <a:avLst/>
          </a:prstGeom>
        </p:spPr>
      </p:pic>
      <p:sp>
        <p:nvSpPr>
          <p:cNvPr id="25" name="文本框 24">
            <a:extLst>
              <a:ext uri="{FF2B5EF4-FFF2-40B4-BE49-F238E27FC236}">
                <a16:creationId xmlns:a16="http://schemas.microsoft.com/office/drawing/2014/main" id="{B5943668-DBCD-445C-BF86-2E5D74524C42}"/>
              </a:ext>
            </a:extLst>
          </p:cNvPr>
          <p:cNvSpPr txBox="1"/>
          <p:nvPr/>
        </p:nvSpPr>
        <p:spPr>
          <a:xfrm>
            <a:off x="438150" y="455734"/>
            <a:ext cx="6096000" cy="646331"/>
          </a:xfrm>
          <a:prstGeom prst="rect">
            <a:avLst/>
          </a:prstGeom>
          <a:noFill/>
        </p:spPr>
        <p:txBody>
          <a:bodyPr wrap="square">
            <a:spAutoFit/>
          </a:bodyPr>
          <a:lstStyle/>
          <a:p>
            <a:r>
              <a:rPr lang="zh-CN" altLang="en-US" sz="3600" b="1" dirty="0">
                <a:solidFill>
                  <a:srgbClr val="FF9900"/>
                </a:solidFill>
                <a:latin typeface="黑体" panose="02010609060101010101" pitchFamily="49" charset="-122"/>
                <a:ea typeface="黑体" panose="02010609060101010101" pitchFamily="49" charset="-122"/>
              </a:rPr>
              <a:t>方法</a:t>
            </a:r>
            <a:endParaRPr lang="zh-CN" altLang="en-US" sz="3600" dirty="0">
              <a:solidFill>
                <a:srgbClr val="FF9900"/>
              </a:solidFill>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FAA5B3D3-0B34-4B3A-8B03-F2AE36A10A97}"/>
              </a:ext>
            </a:extLst>
          </p:cNvPr>
          <p:cNvSpPr txBox="1"/>
          <p:nvPr/>
        </p:nvSpPr>
        <p:spPr>
          <a:xfrm>
            <a:off x="876300" y="1295400"/>
            <a:ext cx="7239000" cy="461665"/>
          </a:xfrm>
          <a:prstGeom prst="rect">
            <a:avLst/>
          </a:prstGeom>
          <a:noFill/>
        </p:spPr>
        <p:txBody>
          <a:bodyPr wrap="square" rtlCol="0">
            <a:spAutoFit/>
          </a:bodyPr>
          <a:lstStyle/>
          <a:p>
            <a:r>
              <a:rPr lang="zh-CN" altLang="en-US" sz="2400" b="1" dirty="0"/>
              <a:t>基线模型</a:t>
            </a:r>
            <a:r>
              <a:rPr lang="en-US" altLang="zh-CN" sz="2400" b="1" dirty="0"/>
              <a:t>: Seq2edit---</a:t>
            </a:r>
            <a:r>
              <a:rPr lang="en-US" altLang="zh-CN" sz="2400" b="1" dirty="0" err="1"/>
              <a:t>GECToR</a:t>
            </a:r>
            <a:endParaRPr lang="en-US" altLang="zh-CN" sz="2400" b="1" dirty="0"/>
          </a:p>
        </p:txBody>
      </p:sp>
      <p:sp>
        <p:nvSpPr>
          <p:cNvPr id="9" name="文本框 8">
            <a:extLst>
              <a:ext uri="{FF2B5EF4-FFF2-40B4-BE49-F238E27FC236}">
                <a16:creationId xmlns:a16="http://schemas.microsoft.com/office/drawing/2014/main" id="{00BDE763-7CB3-4E58-BB65-BD6FA26DCB23}"/>
              </a:ext>
            </a:extLst>
          </p:cNvPr>
          <p:cNvSpPr txBox="1"/>
          <p:nvPr/>
        </p:nvSpPr>
        <p:spPr>
          <a:xfrm>
            <a:off x="7651251" y="5617946"/>
            <a:ext cx="4857754" cy="369332"/>
          </a:xfrm>
          <a:prstGeom prst="rect">
            <a:avLst/>
          </a:prstGeom>
          <a:noFill/>
        </p:spPr>
        <p:txBody>
          <a:bodyPr wrap="square" rtlCol="0">
            <a:spAutoFit/>
          </a:bodyPr>
          <a:lstStyle/>
          <a:p>
            <a:r>
              <a:rPr lang="en-US" altLang="zh-CN" b="1" dirty="0" err="1"/>
              <a:t>GECToR</a:t>
            </a:r>
            <a:r>
              <a:rPr lang="zh-CN" altLang="en-US" b="1" dirty="0"/>
              <a:t>模型结构图</a:t>
            </a:r>
          </a:p>
        </p:txBody>
      </p:sp>
      <p:pic>
        <p:nvPicPr>
          <p:cNvPr id="2" name="图片 1">
            <a:extLst>
              <a:ext uri="{FF2B5EF4-FFF2-40B4-BE49-F238E27FC236}">
                <a16:creationId xmlns:a16="http://schemas.microsoft.com/office/drawing/2014/main" id="{C0E9E15E-39AD-461B-BF54-28BDE181785E}"/>
              </a:ext>
            </a:extLst>
          </p:cNvPr>
          <p:cNvPicPr>
            <a:picLocks noChangeAspect="1"/>
          </p:cNvPicPr>
          <p:nvPr/>
        </p:nvPicPr>
        <p:blipFill>
          <a:blip r:embed="rId4"/>
          <a:stretch>
            <a:fillRect/>
          </a:stretch>
        </p:blipFill>
        <p:spPr>
          <a:xfrm>
            <a:off x="5510130" y="1757065"/>
            <a:ext cx="6742331" cy="3805535"/>
          </a:xfrm>
          <a:prstGeom prst="rect">
            <a:avLst/>
          </a:prstGeom>
        </p:spPr>
      </p:pic>
      <p:sp>
        <p:nvSpPr>
          <p:cNvPr id="10" name="矩形 9">
            <a:extLst>
              <a:ext uri="{FF2B5EF4-FFF2-40B4-BE49-F238E27FC236}">
                <a16:creationId xmlns:a16="http://schemas.microsoft.com/office/drawing/2014/main" id="{A043DC1D-1E62-42B3-B317-26B5C246870D}"/>
              </a:ext>
            </a:extLst>
          </p:cNvPr>
          <p:cNvSpPr/>
          <p:nvPr/>
        </p:nvSpPr>
        <p:spPr>
          <a:xfrm>
            <a:off x="2012115" y="3814690"/>
            <a:ext cx="3276600" cy="46166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北京有故公。</a:t>
            </a:r>
          </a:p>
        </p:txBody>
      </p:sp>
      <p:sp>
        <p:nvSpPr>
          <p:cNvPr id="11" name="文本框 10">
            <a:extLst>
              <a:ext uri="{FF2B5EF4-FFF2-40B4-BE49-F238E27FC236}">
                <a16:creationId xmlns:a16="http://schemas.microsoft.com/office/drawing/2014/main" id="{3D90C04B-2335-4752-8537-83BADC4BE041}"/>
              </a:ext>
            </a:extLst>
          </p:cNvPr>
          <p:cNvSpPr txBox="1"/>
          <p:nvPr/>
        </p:nvSpPr>
        <p:spPr>
          <a:xfrm>
            <a:off x="0" y="3719250"/>
            <a:ext cx="1143000" cy="400110"/>
          </a:xfrm>
          <a:prstGeom prst="rect">
            <a:avLst/>
          </a:prstGeom>
          <a:noFill/>
        </p:spPr>
        <p:txBody>
          <a:bodyPr wrap="square" rtlCol="0">
            <a:spAutoFit/>
          </a:bodyPr>
          <a:lstStyle/>
          <a:p>
            <a:r>
              <a:rPr lang="zh-CN" altLang="en-US" sz="2000" b="1" dirty="0"/>
              <a:t>输入</a:t>
            </a:r>
          </a:p>
        </p:txBody>
      </p:sp>
      <p:sp>
        <p:nvSpPr>
          <p:cNvPr id="12" name="矩形 11">
            <a:extLst>
              <a:ext uri="{FF2B5EF4-FFF2-40B4-BE49-F238E27FC236}">
                <a16:creationId xmlns:a16="http://schemas.microsoft.com/office/drawing/2014/main" id="{9989662D-1E88-42B0-9F2F-C30D3842F4FB}"/>
              </a:ext>
            </a:extLst>
          </p:cNvPr>
          <p:cNvSpPr/>
          <p:nvPr/>
        </p:nvSpPr>
        <p:spPr>
          <a:xfrm>
            <a:off x="2012115" y="4331398"/>
            <a:ext cx="3276600" cy="46166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北京有故宫。</a:t>
            </a:r>
          </a:p>
        </p:txBody>
      </p:sp>
      <p:sp>
        <p:nvSpPr>
          <p:cNvPr id="13" name="文本框 12">
            <a:extLst>
              <a:ext uri="{FF2B5EF4-FFF2-40B4-BE49-F238E27FC236}">
                <a16:creationId xmlns:a16="http://schemas.microsoft.com/office/drawing/2014/main" id="{54910A0B-FF4B-4762-A8EE-A85CF02F631D}"/>
              </a:ext>
            </a:extLst>
          </p:cNvPr>
          <p:cNvSpPr txBox="1"/>
          <p:nvPr/>
        </p:nvSpPr>
        <p:spPr>
          <a:xfrm>
            <a:off x="1041" y="4276355"/>
            <a:ext cx="1143000" cy="400110"/>
          </a:xfrm>
          <a:prstGeom prst="rect">
            <a:avLst/>
          </a:prstGeom>
          <a:noFill/>
        </p:spPr>
        <p:txBody>
          <a:bodyPr wrap="square" rtlCol="0">
            <a:spAutoFit/>
          </a:bodyPr>
          <a:lstStyle/>
          <a:p>
            <a:r>
              <a:rPr lang="zh-CN" altLang="en-US" sz="2000" b="1" dirty="0"/>
              <a:t>输出</a:t>
            </a:r>
          </a:p>
        </p:txBody>
      </p:sp>
      <p:sp>
        <p:nvSpPr>
          <p:cNvPr id="14" name="矩形 13">
            <a:extLst>
              <a:ext uri="{FF2B5EF4-FFF2-40B4-BE49-F238E27FC236}">
                <a16:creationId xmlns:a16="http://schemas.microsoft.com/office/drawing/2014/main" id="{1F8D4000-BF0C-4F91-A206-B64270F2DD57}"/>
              </a:ext>
            </a:extLst>
          </p:cNvPr>
          <p:cNvSpPr/>
          <p:nvPr/>
        </p:nvSpPr>
        <p:spPr>
          <a:xfrm>
            <a:off x="1009650" y="4909661"/>
            <a:ext cx="5334000" cy="46166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北</a:t>
            </a:r>
            <a:r>
              <a:rPr lang="en-US" altLang="zh-CN" b="1" baseline="30000" dirty="0">
                <a:solidFill>
                  <a:schemeClr val="tx1"/>
                </a:solidFill>
              </a:rPr>
              <a:t>$KEEP</a:t>
            </a:r>
            <a:r>
              <a:rPr lang="zh-CN" altLang="en-US" b="1" dirty="0">
                <a:solidFill>
                  <a:schemeClr val="tx1"/>
                </a:solidFill>
              </a:rPr>
              <a:t>京</a:t>
            </a:r>
            <a:r>
              <a:rPr lang="en-US" altLang="zh-CN" b="1" baseline="30000" dirty="0">
                <a:solidFill>
                  <a:schemeClr val="tx1"/>
                </a:solidFill>
              </a:rPr>
              <a:t>$KEEP</a:t>
            </a:r>
            <a:r>
              <a:rPr lang="zh-CN" altLang="en-US" b="1" dirty="0">
                <a:solidFill>
                  <a:schemeClr val="tx1"/>
                </a:solidFill>
              </a:rPr>
              <a:t>有</a:t>
            </a:r>
            <a:r>
              <a:rPr lang="en-US" altLang="zh-CN" b="1" baseline="30000" dirty="0">
                <a:solidFill>
                  <a:schemeClr val="tx1"/>
                </a:solidFill>
              </a:rPr>
              <a:t>$KEEP</a:t>
            </a:r>
            <a:r>
              <a:rPr lang="zh-CN" altLang="en-US" b="1" dirty="0">
                <a:solidFill>
                  <a:schemeClr val="tx1"/>
                </a:solidFill>
              </a:rPr>
              <a:t>故</a:t>
            </a:r>
            <a:r>
              <a:rPr lang="en-US" altLang="zh-CN" b="1" baseline="30000" dirty="0">
                <a:solidFill>
                  <a:schemeClr val="tx1"/>
                </a:solidFill>
              </a:rPr>
              <a:t>$KEEP</a:t>
            </a:r>
            <a:r>
              <a:rPr lang="zh-CN" altLang="en-US" b="1" dirty="0">
                <a:solidFill>
                  <a:schemeClr val="tx1"/>
                </a:solidFill>
              </a:rPr>
              <a:t>公</a:t>
            </a:r>
            <a:r>
              <a:rPr lang="en-US" altLang="zh-CN" b="1" baseline="30000" dirty="0">
                <a:solidFill>
                  <a:schemeClr val="tx1"/>
                </a:solidFill>
              </a:rPr>
              <a:t>$REPLACE_</a:t>
            </a:r>
            <a:r>
              <a:rPr lang="zh-CN" altLang="en-US" b="1" baseline="30000" dirty="0">
                <a:solidFill>
                  <a:schemeClr val="tx1"/>
                </a:solidFill>
              </a:rPr>
              <a:t>宫</a:t>
            </a:r>
            <a:r>
              <a:rPr lang="zh-CN" altLang="en-US" b="1" dirty="0">
                <a:solidFill>
                  <a:schemeClr val="tx1"/>
                </a:solidFill>
              </a:rPr>
              <a:t>。</a:t>
            </a:r>
            <a:r>
              <a:rPr lang="en-US" altLang="zh-CN" b="1" baseline="30000" dirty="0">
                <a:solidFill>
                  <a:schemeClr val="tx1"/>
                </a:solidFill>
              </a:rPr>
              <a:t>$KEEP</a:t>
            </a:r>
            <a:endParaRPr lang="zh-CN" altLang="en-US" b="1" dirty="0">
              <a:solidFill>
                <a:schemeClr val="tx1"/>
              </a:solidFill>
            </a:endParaRPr>
          </a:p>
        </p:txBody>
      </p:sp>
      <p:sp>
        <p:nvSpPr>
          <p:cNvPr id="15" name="文本框 14">
            <a:extLst>
              <a:ext uri="{FF2B5EF4-FFF2-40B4-BE49-F238E27FC236}">
                <a16:creationId xmlns:a16="http://schemas.microsoft.com/office/drawing/2014/main" id="{5A3343FD-F6A7-41AA-977B-749C527046CD}"/>
              </a:ext>
            </a:extLst>
          </p:cNvPr>
          <p:cNvSpPr txBox="1"/>
          <p:nvPr/>
        </p:nvSpPr>
        <p:spPr>
          <a:xfrm>
            <a:off x="0" y="4940438"/>
            <a:ext cx="1143000" cy="400110"/>
          </a:xfrm>
          <a:prstGeom prst="rect">
            <a:avLst/>
          </a:prstGeom>
          <a:noFill/>
        </p:spPr>
        <p:txBody>
          <a:bodyPr wrap="square" rtlCol="0">
            <a:spAutoFit/>
          </a:bodyPr>
          <a:lstStyle/>
          <a:p>
            <a:r>
              <a:rPr lang="zh-CN" altLang="en-US" sz="2000" b="1" dirty="0"/>
              <a:t>编辑</a:t>
            </a:r>
          </a:p>
        </p:txBody>
      </p:sp>
      <p:sp>
        <p:nvSpPr>
          <p:cNvPr id="16" name="文本框 15">
            <a:extLst>
              <a:ext uri="{FF2B5EF4-FFF2-40B4-BE49-F238E27FC236}">
                <a16:creationId xmlns:a16="http://schemas.microsoft.com/office/drawing/2014/main" id="{F57E60B0-CC24-4929-A148-B958635BAD8A}"/>
              </a:ext>
            </a:extLst>
          </p:cNvPr>
          <p:cNvSpPr txBox="1"/>
          <p:nvPr/>
        </p:nvSpPr>
        <p:spPr>
          <a:xfrm>
            <a:off x="1269165" y="1850826"/>
            <a:ext cx="7239000" cy="1323439"/>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a:t>$KEEP</a:t>
            </a:r>
          </a:p>
          <a:p>
            <a:pPr marL="285750" indent="-285750">
              <a:buFont typeface="Arial" panose="020B0604020202020204" pitchFamily="34" charset="0"/>
              <a:buChar char="•"/>
            </a:pPr>
            <a:r>
              <a:rPr lang="en-US" altLang="zh-CN" sz="2000" dirty="0"/>
              <a:t>$DELETE</a:t>
            </a:r>
          </a:p>
          <a:p>
            <a:pPr marL="285750" indent="-285750">
              <a:buFont typeface="Arial" panose="020B0604020202020204" pitchFamily="34" charset="0"/>
              <a:buChar char="•"/>
            </a:pPr>
            <a:r>
              <a:rPr lang="en-US" altLang="zh-CN" sz="2000" dirty="0"/>
              <a:t>$APPEND_t</a:t>
            </a:r>
            <a:r>
              <a:rPr lang="en-US" altLang="zh-CN" sz="2000" baseline="-25000" dirty="0"/>
              <a:t>1</a:t>
            </a:r>
            <a:endParaRPr lang="en-US" altLang="zh-CN" sz="2000" dirty="0"/>
          </a:p>
          <a:p>
            <a:pPr marL="285750" indent="-285750">
              <a:buFont typeface="Arial" panose="020B0604020202020204" pitchFamily="34" charset="0"/>
              <a:buChar char="•"/>
            </a:pPr>
            <a:r>
              <a:rPr lang="en-US" altLang="zh-CN" sz="2000" dirty="0"/>
              <a:t>$REPLACE_t</a:t>
            </a:r>
            <a:r>
              <a:rPr lang="en-US" altLang="zh-CN" sz="2000" baseline="-25000" dirty="0"/>
              <a:t>2</a:t>
            </a:r>
            <a:endParaRPr lang="en-US" altLang="zh-CN" sz="2000" dirty="0"/>
          </a:p>
        </p:txBody>
      </p:sp>
      <p:sp>
        <p:nvSpPr>
          <p:cNvPr id="17" name="文本框 16">
            <a:extLst>
              <a:ext uri="{FF2B5EF4-FFF2-40B4-BE49-F238E27FC236}">
                <a16:creationId xmlns:a16="http://schemas.microsoft.com/office/drawing/2014/main" id="{EFDFDD14-9238-418B-ADF0-1BF24D279F48}"/>
              </a:ext>
            </a:extLst>
          </p:cNvPr>
          <p:cNvSpPr txBox="1"/>
          <p:nvPr/>
        </p:nvSpPr>
        <p:spPr>
          <a:xfrm>
            <a:off x="2673676" y="5617643"/>
            <a:ext cx="4857754" cy="369332"/>
          </a:xfrm>
          <a:prstGeom prst="rect">
            <a:avLst/>
          </a:prstGeom>
          <a:noFill/>
        </p:spPr>
        <p:txBody>
          <a:bodyPr wrap="square" rtlCol="0">
            <a:spAutoFit/>
          </a:bodyPr>
          <a:lstStyle/>
          <a:p>
            <a:r>
              <a:rPr lang="zh-CN" altLang="en-US" b="1" dirty="0"/>
              <a:t>编辑抽取示例</a:t>
            </a:r>
          </a:p>
        </p:txBody>
      </p:sp>
    </p:spTree>
    <p:extLst>
      <p:ext uri="{BB962C8B-B14F-4D97-AF65-F5344CB8AC3E}">
        <p14:creationId xmlns:p14="http://schemas.microsoft.com/office/powerpoint/2010/main" val="2906568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5CAE60EE-725E-4B0F-9FBF-549B514B6ACC}"/>
              </a:ext>
            </a:extLst>
          </p:cNvPr>
          <p:cNvPicPr>
            <a:picLocks noChangeAspect="1"/>
          </p:cNvPicPr>
          <p:nvPr/>
        </p:nvPicPr>
        <p:blipFill>
          <a:blip r:embed="rId3"/>
          <a:stretch>
            <a:fillRect/>
          </a:stretch>
        </p:blipFill>
        <p:spPr>
          <a:xfrm>
            <a:off x="831606" y="3681319"/>
            <a:ext cx="10228571" cy="2580952"/>
          </a:xfrm>
          <a:prstGeom prst="rect">
            <a:avLst/>
          </a:prstGeom>
        </p:spPr>
      </p:pic>
      <p:pic>
        <p:nvPicPr>
          <p:cNvPr id="8" name="图片 7">
            <a:extLst>
              <a:ext uri="{FF2B5EF4-FFF2-40B4-BE49-F238E27FC236}">
                <a16:creationId xmlns:a16="http://schemas.microsoft.com/office/drawing/2014/main" id="{2AB9586D-B1AD-49AB-9AF3-4345671D8D91}"/>
              </a:ext>
            </a:extLst>
          </p:cNvPr>
          <p:cNvPicPr>
            <a:picLocks noChangeAspect="1"/>
          </p:cNvPicPr>
          <p:nvPr/>
        </p:nvPicPr>
        <p:blipFill>
          <a:blip r:embed="rId4"/>
          <a:stretch>
            <a:fillRect/>
          </a:stretch>
        </p:blipFill>
        <p:spPr>
          <a:xfrm>
            <a:off x="3608548" y="3797034"/>
            <a:ext cx="8151896" cy="2425722"/>
          </a:xfrm>
          <a:prstGeom prst="rect">
            <a:avLst/>
          </a:prstGeom>
        </p:spPr>
      </p:pic>
      <p:pic>
        <p:nvPicPr>
          <p:cNvPr id="5" name="图片 4">
            <a:extLst>
              <a:ext uri="{FF2B5EF4-FFF2-40B4-BE49-F238E27FC236}">
                <a16:creationId xmlns:a16="http://schemas.microsoft.com/office/drawing/2014/main" id="{11DC0F36-6697-4262-B175-0B72F632DA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0514" y="216144"/>
            <a:ext cx="3246440" cy="974481"/>
          </a:xfrm>
          <a:prstGeom prst="rect">
            <a:avLst/>
          </a:prstGeom>
        </p:spPr>
      </p:pic>
      <p:sp>
        <p:nvSpPr>
          <p:cNvPr id="25" name="文本框 24">
            <a:extLst>
              <a:ext uri="{FF2B5EF4-FFF2-40B4-BE49-F238E27FC236}">
                <a16:creationId xmlns:a16="http://schemas.microsoft.com/office/drawing/2014/main" id="{B5943668-DBCD-445C-BF86-2E5D74524C42}"/>
              </a:ext>
            </a:extLst>
          </p:cNvPr>
          <p:cNvSpPr txBox="1"/>
          <p:nvPr/>
        </p:nvSpPr>
        <p:spPr>
          <a:xfrm>
            <a:off x="438150" y="455734"/>
            <a:ext cx="6096000" cy="646331"/>
          </a:xfrm>
          <a:prstGeom prst="rect">
            <a:avLst/>
          </a:prstGeom>
          <a:noFill/>
        </p:spPr>
        <p:txBody>
          <a:bodyPr wrap="square">
            <a:spAutoFit/>
          </a:bodyPr>
          <a:lstStyle/>
          <a:p>
            <a:r>
              <a:rPr lang="zh-CN" altLang="en-US" sz="3600" b="1" dirty="0">
                <a:solidFill>
                  <a:srgbClr val="FF9900"/>
                </a:solidFill>
              </a:rPr>
              <a:t>方法</a:t>
            </a:r>
          </a:p>
        </p:txBody>
      </p:sp>
      <p:sp>
        <p:nvSpPr>
          <p:cNvPr id="3" name="文本框 2">
            <a:extLst>
              <a:ext uri="{FF2B5EF4-FFF2-40B4-BE49-F238E27FC236}">
                <a16:creationId xmlns:a16="http://schemas.microsoft.com/office/drawing/2014/main" id="{FAA5B3D3-0B34-4B3A-8B03-F2AE36A10A97}"/>
              </a:ext>
            </a:extLst>
          </p:cNvPr>
          <p:cNvSpPr txBox="1"/>
          <p:nvPr/>
        </p:nvSpPr>
        <p:spPr>
          <a:xfrm>
            <a:off x="876300" y="1295400"/>
            <a:ext cx="7239000" cy="461665"/>
          </a:xfrm>
          <a:prstGeom prst="rect">
            <a:avLst/>
          </a:prstGeom>
          <a:noFill/>
        </p:spPr>
        <p:txBody>
          <a:bodyPr wrap="square" rtlCol="0">
            <a:spAutoFit/>
          </a:bodyPr>
          <a:lstStyle/>
          <a:p>
            <a:r>
              <a:rPr lang="zh-CN" altLang="en-US" sz="2400" b="1" dirty="0"/>
              <a:t>更新编码器</a:t>
            </a:r>
            <a:endParaRPr lang="en-US" altLang="zh-CN" sz="2400" b="1" dirty="0"/>
          </a:p>
        </p:txBody>
      </p:sp>
      <p:pic>
        <p:nvPicPr>
          <p:cNvPr id="4" name="图片 3">
            <a:extLst>
              <a:ext uri="{FF2B5EF4-FFF2-40B4-BE49-F238E27FC236}">
                <a16:creationId xmlns:a16="http://schemas.microsoft.com/office/drawing/2014/main" id="{D6B1C7F5-E24D-48DF-8D23-82A66D2B5DE5}"/>
              </a:ext>
            </a:extLst>
          </p:cNvPr>
          <p:cNvPicPr>
            <a:picLocks noChangeAspect="1"/>
          </p:cNvPicPr>
          <p:nvPr/>
        </p:nvPicPr>
        <p:blipFill>
          <a:blip r:embed="rId6"/>
          <a:stretch>
            <a:fillRect/>
          </a:stretch>
        </p:blipFill>
        <p:spPr>
          <a:xfrm>
            <a:off x="2879674" y="3956316"/>
            <a:ext cx="8657143" cy="1904762"/>
          </a:xfrm>
          <a:prstGeom prst="rect">
            <a:avLst/>
          </a:prstGeom>
        </p:spPr>
      </p:pic>
      <p:sp>
        <p:nvSpPr>
          <p:cNvPr id="20" name="文本框 19">
            <a:extLst>
              <a:ext uri="{FF2B5EF4-FFF2-40B4-BE49-F238E27FC236}">
                <a16:creationId xmlns:a16="http://schemas.microsoft.com/office/drawing/2014/main" id="{5CC7F6C0-ECDA-4F90-B39D-D6211A9B45C0}"/>
              </a:ext>
            </a:extLst>
          </p:cNvPr>
          <p:cNvSpPr txBox="1"/>
          <p:nvPr/>
        </p:nvSpPr>
        <p:spPr>
          <a:xfrm>
            <a:off x="1269165" y="1850826"/>
            <a:ext cx="7239000" cy="1015663"/>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err="1"/>
              <a:t>RoBERTa-wwm</a:t>
            </a:r>
            <a:endParaRPr lang="en-US" altLang="zh-CN" sz="2000" dirty="0"/>
          </a:p>
          <a:p>
            <a:pPr marL="342900" indent="-342900">
              <a:buFont typeface="Arial" panose="020B0604020202020204" pitchFamily="34" charset="0"/>
              <a:buChar char="•"/>
            </a:pPr>
            <a:r>
              <a:rPr lang="en-US" altLang="zh-CN" sz="2000" dirty="0" err="1"/>
              <a:t>MacBERT</a:t>
            </a:r>
            <a:endParaRPr lang="en-US" altLang="zh-CN" sz="2000" dirty="0"/>
          </a:p>
          <a:p>
            <a:pPr marL="342900" indent="-342900">
              <a:buFont typeface="Arial" panose="020B0604020202020204" pitchFamily="34" charset="0"/>
              <a:buChar char="•"/>
            </a:pPr>
            <a:r>
              <a:rPr lang="en-US" altLang="zh-CN" sz="2000" dirty="0"/>
              <a:t>rbt6</a:t>
            </a:r>
            <a:r>
              <a:rPr lang="zh-CN" altLang="en-US" sz="2000" dirty="0"/>
              <a:t>、</a:t>
            </a:r>
            <a:r>
              <a:rPr lang="en-US" altLang="zh-CN" sz="2000" dirty="0"/>
              <a:t>rbtl3</a:t>
            </a:r>
          </a:p>
        </p:txBody>
      </p:sp>
    </p:spTree>
    <p:extLst>
      <p:ext uri="{BB962C8B-B14F-4D97-AF65-F5344CB8AC3E}">
        <p14:creationId xmlns:p14="http://schemas.microsoft.com/office/powerpoint/2010/main" val="284136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1DC0F36-6697-4262-B175-0B72F632D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0514" y="216144"/>
            <a:ext cx="3246440" cy="974481"/>
          </a:xfrm>
          <a:prstGeom prst="rect">
            <a:avLst/>
          </a:prstGeom>
        </p:spPr>
      </p:pic>
      <p:sp>
        <p:nvSpPr>
          <p:cNvPr id="25" name="文本框 24">
            <a:extLst>
              <a:ext uri="{FF2B5EF4-FFF2-40B4-BE49-F238E27FC236}">
                <a16:creationId xmlns:a16="http://schemas.microsoft.com/office/drawing/2014/main" id="{B5943668-DBCD-445C-BF86-2E5D74524C42}"/>
              </a:ext>
            </a:extLst>
          </p:cNvPr>
          <p:cNvSpPr txBox="1"/>
          <p:nvPr/>
        </p:nvSpPr>
        <p:spPr>
          <a:xfrm>
            <a:off x="493487" y="468695"/>
            <a:ext cx="6096000" cy="646331"/>
          </a:xfrm>
          <a:prstGeom prst="rect">
            <a:avLst/>
          </a:prstGeom>
          <a:noFill/>
        </p:spPr>
        <p:txBody>
          <a:bodyPr wrap="square">
            <a:spAutoFit/>
          </a:bodyPr>
          <a:lstStyle/>
          <a:p>
            <a:r>
              <a:rPr lang="zh-CN" altLang="en-US" sz="3600" b="1">
                <a:solidFill>
                  <a:srgbClr val="FF9900"/>
                </a:solidFill>
              </a:rPr>
              <a:t>方法</a:t>
            </a:r>
            <a:endParaRPr lang="zh-CN" altLang="en-US" sz="3600" b="1" dirty="0">
              <a:solidFill>
                <a:srgbClr val="FF9900"/>
              </a:solidFill>
            </a:endParaRPr>
          </a:p>
        </p:txBody>
      </p:sp>
      <p:sp>
        <p:nvSpPr>
          <p:cNvPr id="7" name="文本框 6">
            <a:extLst>
              <a:ext uri="{FF2B5EF4-FFF2-40B4-BE49-F238E27FC236}">
                <a16:creationId xmlns:a16="http://schemas.microsoft.com/office/drawing/2014/main" id="{C06B7D13-8741-4EB5-944B-8EF56D3DD6B6}"/>
              </a:ext>
            </a:extLst>
          </p:cNvPr>
          <p:cNvSpPr txBox="1"/>
          <p:nvPr/>
        </p:nvSpPr>
        <p:spPr>
          <a:xfrm>
            <a:off x="876300" y="1295400"/>
            <a:ext cx="7239000" cy="461665"/>
          </a:xfrm>
          <a:prstGeom prst="rect">
            <a:avLst/>
          </a:prstGeom>
          <a:noFill/>
        </p:spPr>
        <p:txBody>
          <a:bodyPr wrap="square" rtlCol="0">
            <a:spAutoFit/>
          </a:bodyPr>
          <a:lstStyle/>
          <a:p>
            <a:r>
              <a:rPr lang="zh-CN" altLang="en-US" sz="2400" b="1"/>
              <a:t>更新编码器</a:t>
            </a:r>
            <a:endParaRPr lang="en-US" altLang="zh-CN" sz="2400" b="1" dirty="0"/>
          </a:p>
        </p:txBody>
      </p:sp>
      <p:pic>
        <p:nvPicPr>
          <p:cNvPr id="15" name="图片 14">
            <a:extLst>
              <a:ext uri="{FF2B5EF4-FFF2-40B4-BE49-F238E27FC236}">
                <a16:creationId xmlns:a16="http://schemas.microsoft.com/office/drawing/2014/main" id="{973A8008-F98A-4FFD-BA44-364C467E9E00}"/>
              </a:ext>
            </a:extLst>
          </p:cNvPr>
          <p:cNvPicPr>
            <a:picLocks noChangeAspect="1"/>
          </p:cNvPicPr>
          <p:nvPr/>
        </p:nvPicPr>
        <p:blipFill>
          <a:blip r:embed="rId4"/>
          <a:stretch>
            <a:fillRect/>
          </a:stretch>
        </p:blipFill>
        <p:spPr>
          <a:xfrm>
            <a:off x="1148372" y="2816030"/>
            <a:ext cx="9109178" cy="2648720"/>
          </a:xfrm>
          <a:prstGeom prst="rect">
            <a:avLst/>
          </a:prstGeom>
        </p:spPr>
      </p:pic>
      <p:sp>
        <p:nvSpPr>
          <p:cNvPr id="16" name="文本框 15">
            <a:extLst>
              <a:ext uri="{FF2B5EF4-FFF2-40B4-BE49-F238E27FC236}">
                <a16:creationId xmlns:a16="http://schemas.microsoft.com/office/drawing/2014/main" id="{F9B2CFBE-38ED-45CA-820B-590D361C3201}"/>
              </a:ext>
            </a:extLst>
          </p:cNvPr>
          <p:cNvSpPr txBox="1"/>
          <p:nvPr/>
        </p:nvSpPr>
        <p:spPr>
          <a:xfrm>
            <a:off x="5007362" y="5481539"/>
            <a:ext cx="4768040" cy="338554"/>
          </a:xfrm>
          <a:prstGeom prst="rect">
            <a:avLst/>
          </a:prstGeom>
          <a:noFill/>
        </p:spPr>
        <p:txBody>
          <a:bodyPr wrap="square" rtlCol="0">
            <a:spAutoFit/>
          </a:bodyPr>
          <a:lstStyle/>
          <a:p>
            <a:r>
              <a:rPr lang="en-US" altLang="zh-CN" sz="1600" b="1" dirty="0"/>
              <a:t>BN-CGECM</a:t>
            </a:r>
            <a:r>
              <a:rPr lang="zh-CN" altLang="en-US" sz="1600" b="1" dirty="0"/>
              <a:t>模型结构图</a:t>
            </a:r>
          </a:p>
        </p:txBody>
      </p:sp>
      <p:sp>
        <p:nvSpPr>
          <p:cNvPr id="2" name="文本框 1">
            <a:extLst>
              <a:ext uri="{FF2B5EF4-FFF2-40B4-BE49-F238E27FC236}">
                <a16:creationId xmlns:a16="http://schemas.microsoft.com/office/drawing/2014/main" id="{6040F694-B2CB-2C5A-8B7C-06359BBAAD16}"/>
              </a:ext>
            </a:extLst>
          </p:cNvPr>
          <p:cNvSpPr txBox="1"/>
          <p:nvPr/>
        </p:nvSpPr>
        <p:spPr>
          <a:xfrm>
            <a:off x="1269165" y="1850826"/>
            <a:ext cx="7239000"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a:solidFill>
                  <a:srgbClr val="FF0000"/>
                </a:solidFill>
              </a:rPr>
              <a:t>+</a:t>
            </a:r>
            <a:r>
              <a:rPr lang="zh-CN" altLang="en-US" sz="2000">
                <a:solidFill>
                  <a:srgbClr val="FF0000"/>
                </a:solidFill>
              </a:rPr>
              <a:t>数据增强</a:t>
            </a:r>
            <a:endParaRPr lang="en-US" altLang="zh-CN" sz="2000" dirty="0">
              <a:solidFill>
                <a:srgbClr val="FF0000"/>
              </a:solidFill>
            </a:endParaRPr>
          </a:p>
        </p:txBody>
      </p:sp>
    </p:spTree>
    <p:extLst>
      <p:ext uri="{BB962C8B-B14F-4D97-AF65-F5344CB8AC3E}">
        <p14:creationId xmlns:p14="http://schemas.microsoft.com/office/powerpoint/2010/main" val="1281983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1DC0F36-6697-4262-B175-0B72F632D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0514" y="216144"/>
            <a:ext cx="3246440" cy="974481"/>
          </a:xfrm>
          <a:prstGeom prst="rect">
            <a:avLst/>
          </a:prstGeom>
        </p:spPr>
      </p:pic>
      <p:sp>
        <p:nvSpPr>
          <p:cNvPr id="25" name="文本框 24">
            <a:extLst>
              <a:ext uri="{FF2B5EF4-FFF2-40B4-BE49-F238E27FC236}">
                <a16:creationId xmlns:a16="http://schemas.microsoft.com/office/drawing/2014/main" id="{B5943668-DBCD-445C-BF86-2E5D74524C42}"/>
              </a:ext>
            </a:extLst>
          </p:cNvPr>
          <p:cNvSpPr txBox="1"/>
          <p:nvPr/>
        </p:nvSpPr>
        <p:spPr>
          <a:xfrm>
            <a:off x="438150" y="455734"/>
            <a:ext cx="6096000" cy="646331"/>
          </a:xfrm>
          <a:prstGeom prst="rect">
            <a:avLst/>
          </a:prstGeom>
          <a:noFill/>
        </p:spPr>
        <p:txBody>
          <a:bodyPr wrap="square">
            <a:spAutoFit/>
          </a:bodyPr>
          <a:lstStyle/>
          <a:p>
            <a:r>
              <a:rPr lang="zh-CN" altLang="en-US" sz="3600" b="1" dirty="0">
                <a:solidFill>
                  <a:srgbClr val="FF9900"/>
                </a:solidFill>
                <a:latin typeface="黑体" panose="02010609060101010101" pitchFamily="49" charset="-122"/>
                <a:ea typeface="黑体" panose="02010609060101010101" pitchFamily="49" charset="-122"/>
              </a:rPr>
              <a:t>方法</a:t>
            </a:r>
            <a:endParaRPr lang="zh-CN" altLang="en-US" sz="3600" dirty="0">
              <a:solidFill>
                <a:srgbClr val="FF9900"/>
              </a:solidFill>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FAA5B3D3-0B34-4B3A-8B03-F2AE36A10A97}"/>
              </a:ext>
            </a:extLst>
          </p:cNvPr>
          <p:cNvSpPr txBox="1"/>
          <p:nvPr/>
        </p:nvSpPr>
        <p:spPr>
          <a:xfrm>
            <a:off x="876300" y="1295400"/>
            <a:ext cx="7239000" cy="461665"/>
          </a:xfrm>
          <a:prstGeom prst="rect">
            <a:avLst/>
          </a:prstGeom>
          <a:noFill/>
        </p:spPr>
        <p:txBody>
          <a:bodyPr wrap="square" rtlCol="0">
            <a:spAutoFit/>
          </a:bodyPr>
          <a:lstStyle/>
          <a:p>
            <a:r>
              <a:rPr lang="zh-CN" altLang="en-US" sz="2400" b="1" dirty="0"/>
              <a:t>集成</a:t>
            </a:r>
            <a:endParaRPr lang="en-US" altLang="zh-CN" sz="2400" b="1" dirty="0"/>
          </a:p>
        </p:txBody>
      </p:sp>
      <p:pic>
        <p:nvPicPr>
          <p:cNvPr id="2" name="图片 1">
            <a:extLst>
              <a:ext uri="{FF2B5EF4-FFF2-40B4-BE49-F238E27FC236}">
                <a16:creationId xmlns:a16="http://schemas.microsoft.com/office/drawing/2014/main" id="{D9BB705B-0992-406D-866D-2020F397C407}"/>
              </a:ext>
            </a:extLst>
          </p:cNvPr>
          <p:cNvPicPr>
            <a:picLocks noChangeAspect="1"/>
          </p:cNvPicPr>
          <p:nvPr/>
        </p:nvPicPr>
        <p:blipFill>
          <a:blip r:embed="rId4"/>
          <a:stretch>
            <a:fillRect/>
          </a:stretch>
        </p:blipFill>
        <p:spPr>
          <a:xfrm>
            <a:off x="300655" y="4319200"/>
            <a:ext cx="5795345" cy="2083066"/>
          </a:xfrm>
          <a:prstGeom prst="rect">
            <a:avLst/>
          </a:prstGeom>
        </p:spPr>
      </p:pic>
      <p:pic>
        <p:nvPicPr>
          <p:cNvPr id="4" name="图片 3">
            <a:extLst>
              <a:ext uri="{FF2B5EF4-FFF2-40B4-BE49-F238E27FC236}">
                <a16:creationId xmlns:a16="http://schemas.microsoft.com/office/drawing/2014/main" id="{C6E6B269-6273-42A7-9022-C96AC35DBAD2}"/>
              </a:ext>
            </a:extLst>
          </p:cNvPr>
          <p:cNvPicPr>
            <a:picLocks noChangeAspect="1"/>
          </p:cNvPicPr>
          <p:nvPr/>
        </p:nvPicPr>
        <p:blipFill>
          <a:blip r:embed="rId5"/>
          <a:stretch>
            <a:fillRect/>
          </a:stretch>
        </p:blipFill>
        <p:spPr>
          <a:xfrm>
            <a:off x="6534150" y="4717943"/>
            <a:ext cx="5881692" cy="1361405"/>
          </a:xfrm>
          <a:prstGeom prst="rect">
            <a:avLst/>
          </a:prstGeom>
        </p:spPr>
      </p:pic>
      <p:sp>
        <p:nvSpPr>
          <p:cNvPr id="6" name="箭头: 右 5">
            <a:extLst>
              <a:ext uri="{FF2B5EF4-FFF2-40B4-BE49-F238E27FC236}">
                <a16:creationId xmlns:a16="http://schemas.microsoft.com/office/drawing/2014/main" id="{2A396B2F-679C-4406-B947-C89733760E7C}"/>
              </a:ext>
            </a:extLst>
          </p:cNvPr>
          <p:cNvSpPr/>
          <p:nvPr/>
        </p:nvSpPr>
        <p:spPr>
          <a:xfrm>
            <a:off x="5507665" y="5100935"/>
            <a:ext cx="765544" cy="461665"/>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64FFF22-948C-4692-A831-778CA81AD66B}"/>
              </a:ext>
            </a:extLst>
          </p:cNvPr>
          <p:cNvSpPr txBox="1"/>
          <p:nvPr/>
        </p:nvSpPr>
        <p:spPr>
          <a:xfrm>
            <a:off x="818110" y="2032703"/>
            <a:ext cx="6273209" cy="369332"/>
          </a:xfrm>
          <a:prstGeom prst="rect">
            <a:avLst/>
          </a:prstGeom>
          <a:noFill/>
        </p:spPr>
        <p:txBody>
          <a:bodyPr wrap="square" rtlCol="0">
            <a:spAutoFit/>
          </a:bodyPr>
          <a:lstStyle/>
          <a:p>
            <a:r>
              <a:rPr lang="zh-CN" altLang="en-US" b="1" dirty="0"/>
              <a:t>使用不同模型输出标记概率平均进行集成</a:t>
            </a:r>
          </a:p>
        </p:txBody>
      </p:sp>
      <p:sp>
        <p:nvSpPr>
          <p:cNvPr id="9" name="文本框 8">
            <a:extLst>
              <a:ext uri="{FF2B5EF4-FFF2-40B4-BE49-F238E27FC236}">
                <a16:creationId xmlns:a16="http://schemas.microsoft.com/office/drawing/2014/main" id="{CC6DB4F6-5DB1-4D91-8D93-2A3B9DDB53CB}"/>
              </a:ext>
            </a:extLst>
          </p:cNvPr>
          <p:cNvSpPr txBox="1"/>
          <p:nvPr/>
        </p:nvSpPr>
        <p:spPr>
          <a:xfrm>
            <a:off x="6248400" y="2051736"/>
            <a:ext cx="6273209" cy="369332"/>
          </a:xfrm>
          <a:prstGeom prst="rect">
            <a:avLst/>
          </a:prstGeom>
          <a:noFill/>
        </p:spPr>
        <p:txBody>
          <a:bodyPr wrap="square" rtlCol="0">
            <a:spAutoFit/>
          </a:bodyPr>
          <a:lstStyle/>
          <a:p>
            <a:r>
              <a:rPr lang="zh-CN" altLang="en-US" b="1" dirty="0"/>
              <a:t>使用输出编辑跨度的多数投票进行集成</a:t>
            </a:r>
          </a:p>
        </p:txBody>
      </p:sp>
      <p:pic>
        <p:nvPicPr>
          <p:cNvPr id="7" name="图片 6">
            <a:extLst>
              <a:ext uri="{FF2B5EF4-FFF2-40B4-BE49-F238E27FC236}">
                <a16:creationId xmlns:a16="http://schemas.microsoft.com/office/drawing/2014/main" id="{6C94B5DC-DD26-491E-9CD1-2EF9E4C7C3BC}"/>
              </a:ext>
            </a:extLst>
          </p:cNvPr>
          <p:cNvPicPr>
            <a:picLocks noChangeAspect="1"/>
          </p:cNvPicPr>
          <p:nvPr/>
        </p:nvPicPr>
        <p:blipFill>
          <a:blip r:embed="rId6"/>
          <a:stretch>
            <a:fillRect/>
          </a:stretch>
        </p:blipFill>
        <p:spPr>
          <a:xfrm>
            <a:off x="876300" y="2774106"/>
            <a:ext cx="4476750" cy="1510991"/>
          </a:xfrm>
          <a:prstGeom prst="rect">
            <a:avLst/>
          </a:prstGeom>
        </p:spPr>
      </p:pic>
      <p:pic>
        <p:nvPicPr>
          <p:cNvPr id="10" name="图片 9">
            <a:extLst>
              <a:ext uri="{FF2B5EF4-FFF2-40B4-BE49-F238E27FC236}">
                <a16:creationId xmlns:a16="http://schemas.microsoft.com/office/drawing/2014/main" id="{2A937CE5-D4C2-4B1F-9A49-C5F0C57B78FE}"/>
              </a:ext>
            </a:extLst>
          </p:cNvPr>
          <p:cNvPicPr>
            <a:picLocks noChangeAspect="1"/>
          </p:cNvPicPr>
          <p:nvPr/>
        </p:nvPicPr>
        <p:blipFill>
          <a:blip r:embed="rId7"/>
          <a:stretch>
            <a:fillRect/>
          </a:stretch>
        </p:blipFill>
        <p:spPr>
          <a:xfrm>
            <a:off x="6061887" y="2836847"/>
            <a:ext cx="5795345" cy="1389602"/>
          </a:xfrm>
          <a:prstGeom prst="rect">
            <a:avLst/>
          </a:prstGeom>
        </p:spPr>
      </p:pic>
    </p:spTree>
    <p:extLst>
      <p:ext uri="{BB962C8B-B14F-4D97-AF65-F5344CB8AC3E}">
        <p14:creationId xmlns:p14="http://schemas.microsoft.com/office/powerpoint/2010/main" val="22854047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1442</TotalTime>
  <Words>1017</Words>
  <Application>Microsoft Office PowerPoint</Application>
  <PresentationFormat>宽屏</PresentationFormat>
  <Paragraphs>126</Paragraphs>
  <Slides>16</Slides>
  <Notes>13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等线</vt:lpstr>
      <vt:lpstr>黑体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邱杰 孙</dc:creator>
  <cp:lastModifiedBy>孙 邱杰</cp:lastModifiedBy>
  <cp:revision>136</cp:revision>
  <dcterms:created xsi:type="dcterms:W3CDTF">2022-10-24T12:33:40Z</dcterms:created>
  <dcterms:modified xsi:type="dcterms:W3CDTF">2022-10-26T02:55:12Z</dcterms:modified>
</cp:coreProperties>
</file>