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89" r:id="rId5"/>
    <p:sldId id="333" r:id="rId6"/>
    <p:sldId id="347" r:id="rId7"/>
    <p:sldId id="299" r:id="rId8"/>
    <p:sldId id="300" r:id="rId9"/>
    <p:sldId id="312" r:id="rId10"/>
    <p:sldId id="322" r:id="rId11"/>
    <p:sldId id="323" r:id="rId12"/>
    <p:sldId id="314" r:id="rId13"/>
    <p:sldId id="301" r:id="rId14"/>
    <p:sldId id="304" r:id="rId15"/>
    <p:sldId id="303" r:id="rId16"/>
    <p:sldId id="305" r:id="rId17"/>
    <p:sldId id="309" r:id="rId18"/>
    <p:sldId id="306" r:id="rId19"/>
    <p:sldId id="288" r:id="rId20"/>
  </p:sldIdLst>
  <p:sldSz cx="13004800" cy="9753600"/>
  <p:notesSz cx="6858000" cy="9144000"/>
  <p:custDataLst>
    <p:tags r:id="rId24"/>
  </p:custDataLst>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defRPr kumimoji="0" sz="2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1pPr>
    <a:lvl2pPr marL="0" marR="0" indent="228600" algn="ctr" defTabSz="584200" rtl="0" fontAlgn="auto" latinLnBrk="0" hangingPunct="0">
      <a:lnSpc>
        <a:spcPct val="100000"/>
      </a:lnSpc>
      <a:spcBef>
        <a:spcPts val="0"/>
      </a:spcBef>
      <a:spcAft>
        <a:spcPts val="0"/>
      </a:spcAft>
      <a:buClrTx/>
      <a:buSzTx/>
      <a:buFontTx/>
      <a:buNone/>
      <a:defRPr kumimoji="0" sz="2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2pPr>
    <a:lvl3pPr marL="0" marR="0" indent="457200" algn="ctr" defTabSz="584200" rtl="0" fontAlgn="auto" latinLnBrk="0" hangingPunct="0">
      <a:lnSpc>
        <a:spcPct val="100000"/>
      </a:lnSpc>
      <a:spcBef>
        <a:spcPts val="0"/>
      </a:spcBef>
      <a:spcAft>
        <a:spcPts val="0"/>
      </a:spcAft>
      <a:buClrTx/>
      <a:buSzTx/>
      <a:buFontTx/>
      <a:buNone/>
      <a:defRPr kumimoji="0" sz="2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3pPr>
    <a:lvl4pPr marL="0" marR="0" indent="685800" algn="ctr" defTabSz="584200" rtl="0" fontAlgn="auto" latinLnBrk="0" hangingPunct="0">
      <a:lnSpc>
        <a:spcPct val="100000"/>
      </a:lnSpc>
      <a:spcBef>
        <a:spcPts val="0"/>
      </a:spcBef>
      <a:spcAft>
        <a:spcPts val="0"/>
      </a:spcAft>
      <a:buClrTx/>
      <a:buSzTx/>
      <a:buFontTx/>
      <a:buNone/>
      <a:defRPr kumimoji="0" sz="2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4pPr>
    <a:lvl5pPr marL="0" marR="0" indent="914400" algn="ctr" defTabSz="584200" rtl="0" fontAlgn="auto" latinLnBrk="0" hangingPunct="0">
      <a:lnSpc>
        <a:spcPct val="100000"/>
      </a:lnSpc>
      <a:spcBef>
        <a:spcPts val="0"/>
      </a:spcBef>
      <a:spcAft>
        <a:spcPts val="0"/>
      </a:spcAft>
      <a:buClrTx/>
      <a:buSzTx/>
      <a:buFontTx/>
      <a:buNone/>
      <a:defRPr kumimoji="0" sz="2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5pPr>
    <a:lvl6pPr marL="0" marR="0" indent="1143000" algn="ctr" defTabSz="584200" rtl="0" fontAlgn="auto" latinLnBrk="0" hangingPunct="0">
      <a:lnSpc>
        <a:spcPct val="100000"/>
      </a:lnSpc>
      <a:spcBef>
        <a:spcPts val="0"/>
      </a:spcBef>
      <a:spcAft>
        <a:spcPts val="0"/>
      </a:spcAft>
      <a:buClrTx/>
      <a:buSzTx/>
      <a:buFontTx/>
      <a:buNone/>
      <a:defRPr kumimoji="0" sz="2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6pPr>
    <a:lvl7pPr marL="0" marR="0" indent="1371600" algn="ctr" defTabSz="584200" rtl="0" fontAlgn="auto" latinLnBrk="0" hangingPunct="0">
      <a:lnSpc>
        <a:spcPct val="100000"/>
      </a:lnSpc>
      <a:spcBef>
        <a:spcPts val="0"/>
      </a:spcBef>
      <a:spcAft>
        <a:spcPts val="0"/>
      </a:spcAft>
      <a:buClrTx/>
      <a:buSzTx/>
      <a:buFontTx/>
      <a:buNone/>
      <a:defRPr kumimoji="0" sz="2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7pPr>
    <a:lvl8pPr marL="0" marR="0" indent="1600200" algn="ctr" defTabSz="584200" rtl="0" fontAlgn="auto" latinLnBrk="0" hangingPunct="0">
      <a:lnSpc>
        <a:spcPct val="100000"/>
      </a:lnSpc>
      <a:spcBef>
        <a:spcPts val="0"/>
      </a:spcBef>
      <a:spcAft>
        <a:spcPts val="0"/>
      </a:spcAft>
      <a:buClrTx/>
      <a:buSzTx/>
      <a:buFontTx/>
      <a:buNone/>
      <a:defRPr kumimoji="0" sz="2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8pPr>
    <a:lvl9pPr marL="0" marR="0" indent="1828800" algn="ctr" defTabSz="584200" rtl="0" fontAlgn="auto" latinLnBrk="0" hangingPunct="0">
      <a:lnSpc>
        <a:spcPct val="100000"/>
      </a:lnSpc>
      <a:spcBef>
        <a:spcPts val="0"/>
      </a:spcBef>
      <a:spcAft>
        <a:spcPts val="0"/>
      </a:spcAft>
      <a:buClrTx/>
      <a:buSzTx/>
      <a:buFontTx/>
      <a:buNone/>
      <a:defRPr kumimoji="0" sz="2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64A9"/>
    <a:srgbClr val="7030A0"/>
    <a:srgbClr val="D0BA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24"/>
    <p:restoredTop sz="94694"/>
  </p:normalViewPr>
  <p:slideViewPr>
    <p:cSldViewPr snapToGrid="0" snapToObjects="1">
      <p:cViewPr varScale="1">
        <p:scale>
          <a:sx n="85" d="100"/>
          <a:sy n="85" d="100"/>
        </p:scale>
        <p:origin x="15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gs" Target="tags/tag4.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2" name="Shape 132"/>
          <p:cNvSpPr>
            <a:spLocks noGrp="1" noRot="1" noChangeAspect="1"/>
          </p:cNvSpPr>
          <p:nvPr>
            <p:ph type="sldImg"/>
          </p:nvPr>
        </p:nvSpPr>
        <p:spPr>
          <a:xfrm>
            <a:off x="1143000" y="685800"/>
            <a:ext cx="4572000" cy="3429000"/>
          </a:xfrm>
          <a:prstGeom prst="rect">
            <a:avLst/>
          </a:prstGeom>
        </p:spPr>
        <p:txBody>
          <a:bodyPr/>
          <a:lstStyle/>
          <a:p/>
        </p:txBody>
      </p:sp>
      <p:sp>
        <p:nvSpPr>
          <p:cNvPr id="133" name="Shape 133"/>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1pPr>
    <a:lvl2pPr indent="228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2pPr>
    <a:lvl3pPr indent="457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3pPr>
    <a:lvl4pPr indent="685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4pPr>
    <a:lvl5pPr indent="9144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5pPr>
    <a:lvl6pPr indent="11430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6pPr>
    <a:lvl7pPr indent="1371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7pPr>
    <a:lvl8pPr indent="1600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8pPr>
    <a:lvl9pPr indent="1828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标题文本"/>
          <p:cNvSpPr txBox="1">
            <a:spLocks noGrp="1"/>
          </p:cNvSpPr>
          <p:nvPr>
            <p:ph type="title" hasCustomPrompt="1"/>
          </p:nvPr>
        </p:nvSpPr>
        <p:spPr>
          <a:prstGeom prst="rect">
            <a:avLst/>
          </a:prstGeom>
        </p:spPr>
        <p:txBody>
          <a:bodyPr/>
          <a:lstStyle/>
          <a:p>
            <a:r>
              <a:t>标题文本</a:t>
            </a:r>
          </a:p>
        </p:txBody>
      </p:sp>
      <p:sp>
        <p:nvSpPr>
          <p:cNvPr id="12" name="正文级别 1…"/>
          <p:cNvSpPr txBox="1">
            <a:spLocks noGrp="1"/>
          </p:cNvSpPr>
          <p:nvPr>
            <p:ph type="body" sz="quarter"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图像"/>
          <p:cNvSpPr>
            <a:spLocks noGrp="1"/>
          </p:cNvSpPr>
          <p:nvPr>
            <p:ph type="pic" idx="13"/>
          </p:nvPr>
        </p:nvSpPr>
        <p:spPr>
          <a:xfrm>
            <a:off x="913210" y="1219199"/>
            <a:ext cx="11178381" cy="7458077"/>
          </a:xfrm>
          <a:prstGeom prst="rect">
            <a:avLst/>
          </a:prstGeom>
        </p:spPr>
        <p:txBody>
          <a:bodyPr lIns="91439" tIns="45719" rIns="91439" bIns="45719">
            <a:noAutofit/>
          </a:bodyPr>
          <a:lstStyle/>
          <a:p/>
        </p:txBody>
      </p:sp>
      <p:sp>
        <p:nvSpPr>
          <p:cNvPr id="103" name="幻灯片编号"/>
          <p:cNvSpPr txBox="1">
            <a:spLocks noGrp="1"/>
          </p:cNvSpPr>
          <p:nvPr>
            <p:ph type="sldNum" sz="quarter" idx="2"/>
          </p:nvPr>
        </p:nvSpPr>
        <p:spPr>
          <a:prstGeom prst="rect">
            <a:avLst/>
          </a:prstGeom>
        </p:spPr>
        <p:txBody>
          <a:bodyPr/>
          <a:lstStyle>
            <a:lvl1pPr>
              <a:defRPr>
                <a:latin typeface="Helvetica Neue Light" panose="02000503000000020004"/>
                <a:ea typeface="Helvetica Neue Light" panose="02000503000000020004"/>
                <a:cs typeface="Helvetica Neue Light" panose="02000503000000020004"/>
                <a:sym typeface="Helvetica Neue Light" panose="02000503000000020004"/>
              </a:defRPr>
            </a:lvl1p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图像"/>
          <p:cNvSpPr>
            <a:spLocks noGrp="1"/>
          </p:cNvSpPr>
          <p:nvPr>
            <p:ph type="pic" sz="half" idx="13"/>
          </p:nvPr>
        </p:nvSpPr>
        <p:spPr>
          <a:xfrm>
            <a:off x="2842166" y="1436024"/>
            <a:ext cx="7315202" cy="4879342"/>
          </a:xfrm>
          <a:prstGeom prst="rect">
            <a:avLst/>
          </a:prstGeom>
        </p:spPr>
        <p:txBody>
          <a:bodyPr lIns="91439" tIns="45719" rIns="91439" bIns="45719">
            <a:noAutofit/>
          </a:bodyPr>
          <a:lstStyle/>
          <a:p/>
        </p:txBody>
      </p:sp>
      <p:sp>
        <p:nvSpPr>
          <p:cNvPr id="21" name="标题文本"/>
          <p:cNvSpPr txBox="1">
            <a:spLocks noGrp="1"/>
          </p:cNvSpPr>
          <p:nvPr>
            <p:ph type="title" hasCustomPrompt="1"/>
          </p:nvPr>
        </p:nvSpPr>
        <p:spPr>
          <a:xfrm>
            <a:off x="2578099" y="6257925"/>
            <a:ext cx="7848602" cy="1066801"/>
          </a:xfrm>
          <a:prstGeom prst="rect">
            <a:avLst/>
          </a:prstGeom>
        </p:spPr>
        <p:txBody>
          <a:bodyPr/>
          <a:lstStyle/>
          <a:p>
            <a:r>
              <a:t>标题文本</a:t>
            </a:r>
          </a:p>
        </p:txBody>
      </p:sp>
      <p:sp>
        <p:nvSpPr>
          <p:cNvPr id="22" name="正文级别 1…"/>
          <p:cNvSpPr txBox="1">
            <a:spLocks noGrp="1"/>
          </p:cNvSpPr>
          <p:nvPr>
            <p:ph type="body" sz="quarter" idx="1" hasCustomPrompt="1"/>
          </p:nvPr>
        </p:nvSpPr>
        <p:spPr>
          <a:xfrm>
            <a:off x="2578099" y="7334250"/>
            <a:ext cx="7848602" cy="847726"/>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3" name="幻灯片编号"/>
          <p:cNvSpPr txBox="1">
            <a:spLocks noGrp="1"/>
          </p:cNvSpPr>
          <p:nvPr>
            <p:ph type="sldNum" sz="quarter" idx="2"/>
          </p:nvPr>
        </p:nvSpPr>
        <p:spPr>
          <a:prstGeom prst="rect">
            <a:avLst/>
          </a:prstGeom>
        </p:spPr>
        <p:txBody>
          <a:bodyPr/>
          <a:lstStyle>
            <a:lvl1pPr>
              <a:defRPr>
                <a:latin typeface="Helvetica Neue Light" panose="02000503000000020004"/>
                <a:ea typeface="Helvetica Neue Light" panose="02000503000000020004"/>
                <a:cs typeface="Helvetica Neue Light" panose="02000503000000020004"/>
                <a:sym typeface="Helvetica Neue Light" panose="02000503000000020004"/>
              </a:defRPr>
            </a:lvl1p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标题文本"/>
          <p:cNvSpPr txBox="1">
            <a:spLocks noGrp="1"/>
          </p:cNvSpPr>
          <p:nvPr>
            <p:ph type="title" hasCustomPrompt="1"/>
          </p:nvPr>
        </p:nvSpPr>
        <p:spPr>
          <a:xfrm>
            <a:off x="2578099" y="3638549"/>
            <a:ext cx="7848602" cy="2476502"/>
          </a:xfrm>
          <a:prstGeom prst="rect">
            <a:avLst/>
          </a:prstGeom>
        </p:spPr>
        <p:txBody>
          <a:bodyPr anchor="ctr"/>
          <a:lstStyle/>
          <a:p>
            <a:r>
              <a:t>标题文本</a:t>
            </a:r>
          </a:p>
        </p:txBody>
      </p:sp>
      <p:sp>
        <p:nvSpPr>
          <p:cNvPr id="31" name="幻灯片编号"/>
          <p:cNvSpPr txBox="1">
            <a:spLocks noGrp="1"/>
          </p:cNvSpPr>
          <p:nvPr>
            <p:ph type="sldNum" sz="quarter" idx="2"/>
          </p:nvPr>
        </p:nvSpPr>
        <p:spPr>
          <a:prstGeom prst="rect">
            <a:avLst/>
          </a:prstGeom>
        </p:spPr>
        <p:txBody>
          <a:bodyPr/>
          <a:lstStyle>
            <a:lvl1pPr>
              <a:defRPr>
                <a:latin typeface="Helvetica Neue Light" panose="02000503000000020004"/>
                <a:ea typeface="Helvetica Neue Light" panose="02000503000000020004"/>
                <a:cs typeface="Helvetica Neue Light" panose="02000503000000020004"/>
                <a:sym typeface="Helvetica Neue Light" panose="02000503000000020004"/>
              </a:defRPr>
            </a:lvl1p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图像"/>
          <p:cNvSpPr>
            <a:spLocks noGrp="1"/>
          </p:cNvSpPr>
          <p:nvPr>
            <p:ph type="pic" idx="13"/>
          </p:nvPr>
        </p:nvSpPr>
        <p:spPr>
          <a:xfrm>
            <a:off x="3323431" y="1679575"/>
            <a:ext cx="9301164" cy="6200776"/>
          </a:xfrm>
          <a:prstGeom prst="rect">
            <a:avLst/>
          </a:prstGeom>
        </p:spPr>
        <p:txBody>
          <a:bodyPr lIns="91439" tIns="45719" rIns="91439" bIns="45719">
            <a:noAutofit/>
          </a:bodyPr>
          <a:lstStyle/>
          <a:p/>
        </p:txBody>
      </p:sp>
      <p:sp>
        <p:nvSpPr>
          <p:cNvPr id="39" name="标题文本"/>
          <p:cNvSpPr txBox="1">
            <a:spLocks noGrp="1"/>
          </p:cNvSpPr>
          <p:nvPr>
            <p:ph type="title" hasCustomPrompt="1"/>
          </p:nvPr>
        </p:nvSpPr>
        <p:spPr>
          <a:xfrm>
            <a:off x="2339974" y="1695449"/>
            <a:ext cx="4000501" cy="2990851"/>
          </a:xfrm>
          <a:prstGeom prst="rect">
            <a:avLst/>
          </a:prstGeom>
        </p:spPr>
        <p:txBody>
          <a:bodyPr/>
          <a:lstStyle>
            <a:lvl1pPr>
              <a:defRPr sz="5800"/>
            </a:lvl1pPr>
          </a:lstStyle>
          <a:p>
            <a:r>
              <a:t>标题文本</a:t>
            </a:r>
          </a:p>
        </p:txBody>
      </p:sp>
      <p:sp>
        <p:nvSpPr>
          <p:cNvPr id="40" name="正文级别 1…"/>
          <p:cNvSpPr txBox="1">
            <a:spLocks noGrp="1"/>
          </p:cNvSpPr>
          <p:nvPr>
            <p:ph type="body" sz="quarter" idx="1" hasCustomPrompt="1"/>
          </p:nvPr>
        </p:nvSpPr>
        <p:spPr>
          <a:xfrm>
            <a:off x="2339974" y="4762499"/>
            <a:ext cx="4000501" cy="3086102"/>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1" name="幻灯片编号"/>
          <p:cNvSpPr txBox="1">
            <a:spLocks noGrp="1"/>
          </p:cNvSpPr>
          <p:nvPr>
            <p:ph type="sldNum" sz="quarter" idx="2"/>
          </p:nvPr>
        </p:nvSpPr>
        <p:spPr>
          <a:prstGeom prst="rect">
            <a:avLst/>
          </a:prstGeom>
        </p:spPr>
        <p:txBody>
          <a:bodyPr/>
          <a:lstStyle>
            <a:lvl1pPr>
              <a:defRPr>
                <a:latin typeface="Helvetica Neue Light" panose="02000503000000020004"/>
                <a:ea typeface="Helvetica Neue Light" panose="02000503000000020004"/>
                <a:cs typeface="Helvetica Neue Light" panose="02000503000000020004"/>
                <a:sym typeface="Helvetica Neue Light" panose="02000503000000020004"/>
              </a:defRPr>
            </a:lvl1p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标题文本"/>
          <p:cNvSpPr txBox="1">
            <a:spLocks noGrp="1"/>
          </p:cNvSpPr>
          <p:nvPr>
            <p:ph type="title" hasCustomPrompt="1"/>
          </p:nvPr>
        </p:nvSpPr>
        <p:spPr>
          <a:xfrm>
            <a:off x="2339974" y="1409699"/>
            <a:ext cx="8324852" cy="1619251"/>
          </a:xfrm>
          <a:prstGeom prst="rect">
            <a:avLst/>
          </a:prstGeom>
        </p:spPr>
        <p:txBody>
          <a:bodyPr anchor="ctr"/>
          <a:lstStyle/>
          <a:p>
            <a:r>
              <a:t>标题文本</a:t>
            </a:r>
          </a:p>
        </p:txBody>
      </p:sp>
      <p:sp>
        <p:nvSpPr>
          <p:cNvPr id="49" name="幻灯片编号"/>
          <p:cNvSpPr txBox="1">
            <a:spLocks noGrp="1"/>
          </p:cNvSpPr>
          <p:nvPr>
            <p:ph type="sldNum" sz="quarter" idx="2"/>
          </p:nvPr>
        </p:nvSpPr>
        <p:spPr>
          <a:prstGeom prst="rect">
            <a:avLst/>
          </a:prstGeom>
        </p:spPr>
        <p:txBody>
          <a:bodyPr/>
          <a:lstStyle>
            <a:lvl1pPr>
              <a:defRPr>
                <a:latin typeface="Helvetica Neue Light" panose="02000503000000020004"/>
                <a:ea typeface="Helvetica Neue Light" panose="02000503000000020004"/>
                <a:cs typeface="Helvetica Neue Light" panose="02000503000000020004"/>
                <a:sym typeface="Helvetica Neue Light" panose="02000503000000020004"/>
              </a:defRPr>
            </a:lvl1p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图像"/>
          <p:cNvSpPr>
            <a:spLocks noGrp="1"/>
          </p:cNvSpPr>
          <p:nvPr>
            <p:ph type="pic" sz="half" idx="13"/>
          </p:nvPr>
        </p:nvSpPr>
        <p:spPr>
          <a:xfrm>
            <a:off x="4690268" y="3159124"/>
            <a:ext cx="7072314" cy="4714876"/>
          </a:xfrm>
          <a:prstGeom prst="rect">
            <a:avLst/>
          </a:prstGeom>
        </p:spPr>
        <p:txBody>
          <a:bodyPr lIns="91439" tIns="45719" rIns="91439" bIns="45719">
            <a:noAutofit/>
          </a:bodyPr>
          <a:lstStyle/>
          <a:p/>
        </p:txBody>
      </p:sp>
      <p:sp>
        <p:nvSpPr>
          <p:cNvPr id="66" name="标题文本"/>
          <p:cNvSpPr txBox="1">
            <a:spLocks noGrp="1"/>
          </p:cNvSpPr>
          <p:nvPr>
            <p:ph type="title" hasCustomPrompt="1"/>
          </p:nvPr>
        </p:nvSpPr>
        <p:spPr>
          <a:xfrm>
            <a:off x="2339974" y="1409699"/>
            <a:ext cx="8324852" cy="1619251"/>
          </a:xfrm>
          <a:prstGeom prst="rect">
            <a:avLst/>
          </a:prstGeom>
        </p:spPr>
        <p:txBody>
          <a:bodyPr anchor="ctr"/>
          <a:lstStyle/>
          <a:p>
            <a:r>
              <a:t>标题文本</a:t>
            </a:r>
          </a:p>
        </p:txBody>
      </p:sp>
      <p:sp>
        <p:nvSpPr>
          <p:cNvPr id="67" name="正文级别 1…"/>
          <p:cNvSpPr txBox="1">
            <a:spLocks noGrp="1"/>
          </p:cNvSpPr>
          <p:nvPr>
            <p:ph type="body" sz="quarter" idx="1" hasCustomPrompt="1"/>
          </p:nvPr>
        </p:nvSpPr>
        <p:spPr>
          <a:xfrm>
            <a:off x="2339974" y="3162299"/>
            <a:ext cx="4000501" cy="4714877"/>
          </a:xfrm>
          <a:prstGeom prst="rect">
            <a:avLst/>
          </a:prstGeom>
        </p:spPr>
        <p:txBody>
          <a:bodyPr anchor="ctr"/>
          <a:lstStyle>
            <a:lvl1pPr marL="318135" indent="-318135" algn="l">
              <a:spcBef>
                <a:spcPts val="3200"/>
              </a:spcBef>
              <a:buSzPct val="145000"/>
              <a:buChar char="•"/>
              <a:defRPr sz="2600"/>
            </a:lvl1pPr>
            <a:lvl2pPr marL="661035" indent="-318135" algn="l">
              <a:spcBef>
                <a:spcPts val="3200"/>
              </a:spcBef>
              <a:buSzPct val="145000"/>
              <a:buChar char="•"/>
              <a:defRPr sz="2600"/>
            </a:lvl2pPr>
            <a:lvl3pPr marL="1003935" indent="-318135" algn="l">
              <a:spcBef>
                <a:spcPts val="3200"/>
              </a:spcBef>
              <a:buSzPct val="145000"/>
              <a:buChar char="•"/>
              <a:defRPr sz="2600"/>
            </a:lvl3pPr>
            <a:lvl4pPr marL="1346835" indent="-318135" algn="l">
              <a:spcBef>
                <a:spcPts val="3200"/>
              </a:spcBef>
              <a:buSzPct val="145000"/>
              <a:buChar char="•"/>
              <a:defRPr sz="2600"/>
            </a:lvl4pPr>
            <a:lvl5pPr marL="1689735" indent="-318135" algn="l">
              <a:spcBef>
                <a:spcPts val="3200"/>
              </a:spcBef>
              <a:buSzPct val="145000"/>
              <a:buChar char="•"/>
              <a:defRPr sz="2600"/>
            </a:lvl5pPr>
          </a:lstStyle>
          <a:p>
            <a:r>
              <a:t>正文级别 1</a:t>
            </a:r>
          </a:p>
          <a:p>
            <a:pPr lvl="1"/>
            <a:r>
              <a:t>正文级别 2</a:t>
            </a:r>
          </a:p>
          <a:p>
            <a:pPr lvl="2"/>
            <a:r>
              <a:t>正文级别 3</a:t>
            </a:r>
          </a:p>
          <a:p>
            <a:pPr lvl="3"/>
            <a:r>
              <a:t>正文级别 4</a:t>
            </a:r>
          </a:p>
          <a:p>
            <a:pPr lvl="4"/>
            <a:r>
              <a:t>正文级别 5</a:t>
            </a:r>
          </a:p>
        </p:txBody>
      </p:sp>
      <p:sp>
        <p:nvSpPr>
          <p:cNvPr id="68" name="幻灯片编号"/>
          <p:cNvSpPr txBox="1">
            <a:spLocks noGrp="1"/>
          </p:cNvSpPr>
          <p:nvPr>
            <p:ph type="sldNum" sz="quarter" idx="2"/>
          </p:nvPr>
        </p:nvSpPr>
        <p:spPr>
          <a:xfrm>
            <a:off x="6356553" y="8191500"/>
            <a:ext cx="286614" cy="292101"/>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正文级别 1…"/>
          <p:cNvSpPr txBox="1">
            <a:spLocks noGrp="1"/>
          </p:cNvSpPr>
          <p:nvPr>
            <p:ph type="body" sz="half" idx="1" hasCustomPrompt="1"/>
          </p:nvPr>
        </p:nvSpPr>
        <p:spPr>
          <a:xfrm>
            <a:off x="2339974" y="2171699"/>
            <a:ext cx="8324852" cy="5410202"/>
          </a:xfrm>
          <a:prstGeom prst="rect">
            <a:avLst/>
          </a:prstGeom>
        </p:spPr>
        <p:txBody>
          <a:bodyPr anchor="ctr"/>
          <a:lstStyle>
            <a:lvl1pPr marL="416560" indent="-416560" algn="l">
              <a:spcBef>
                <a:spcPts val="4200"/>
              </a:spcBef>
              <a:buSzPct val="145000"/>
              <a:buChar char="•"/>
              <a:defRPr sz="3000"/>
            </a:lvl1pPr>
            <a:lvl2pPr marL="861060" indent="-416560" algn="l">
              <a:spcBef>
                <a:spcPts val="4200"/>
              </a:spcBef>
              <a:buSzPct val="145000"/>
              <a:buChar char="•"/>
              <a:defRPr sz="3000"/>
            </a:lvl2pPr>
            <a:lvl3pPr marL="1305560" indent="-416560" algn="l">
              <a:spcBef>
                <a:spcPts val="4200"/>
              </a:spcBef>
              <a:buSzPct val="145000"/>
              <a:buChar char="•"/>
              <a:defRPr sz="3000"/>
            </a:lvl3pPr>
            <a:lvl4pPr marL="1750060" indent="-416560" algn="l">
              <a:spcBef>
                <a:spcPts val="4200"/>
              </a:spcBef>
              <a:buSzPct val="145000"/>
              <a:buChar char="•"/>
              <a:defRPr sz="3000"/>
            </a:lvl4pPr>
            <a:lvl5pPr marL="2194560" indent="-416560" algn="l">
              <a:spcBef>
                <a:spcPts val="4200"/>
              </a:spcBef>
              <a:buSzPct val="145000"/>
              <a:buChar char="•"/>
              <a:defRPr sz="3000"/>
            </a:lvl5pPr>
          </a:lstStyle>
          <a:p>
            <a:r>
              <a:t>正文级别 1</a:t>
            </a:r>
          </a:p>
          <a:p>
            <a:pPr lvl="1"/>
            <a:r>
              <a:t>正文级别 2</a:t>
            </a:r>
          </a:p>
          <a:p>
            <a:pPr lvl="2"/>
            <a:r>
              <a:t>正文级别 3</a:t>
            </a:r>
          </a:p>
          <a:p>
            <a:pPr lvl="3"/>
            <a:r>
              <a:t>正文级别 4</a:t>
            </a:r>
          </a:p>
          <a:p>
            <a:pPr lvl="4"/>
            <a:r>
              <a:t>正文级别 5</a:t>
            </a:r>
          </a:p>
        </p:txBody>
      </p:sp>
      <p:sp>
        <p:nvSpPr>
          <p:cNvPr id="76" name="幻灯片编号"/>
          <p:cNvSpPr txBox="1">
            <a:spLocks noGrp="1"/>
          </p:cNvSpPr>
          <p:nvPr>
            <p:ph type="sldNum" sz="quarter" idx="2"/>
          </p:nvPr>
        </p:nvSpPr>
        <p:spPr>
          <a:prstGeom prst="rect">
            <a:avLst/>
          </a:prstGeom>
        </p:spPr>
        <p:txBody>
          <a:bodyPr/>
          <a:lstStyle>
            <a:lvl1pPr>
              <a:defRPr>
                <a:latin typeface="Helvetica Neue Light" panose="02000503000000020004"/>
                <a:ea typeface="Helvetica Neue Light" panose="02000503000000020004"/>
                <a:cs typeface="Helvetica Neue Light" panose="02000503000000020004"/>
                <a:sym typeface="Helvetica Neue Light" panose="02000503000000020004"/>
              </a:defRPr>
            </a:lvl1p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图像"/>
          <p:cNvSpPr>
            <a:spLocks noGrp="1"/>
          </p:cNvSpPr>
          <p:nvPr>
            <p:ph type="pic" sz="quarter" idx="13"/>
          </p:nvPr>
        </p:nvSpPr>
        <p:spPr>
          <a:xfrm>
            <a:off x="6635750" y="4991100"/>
            <a:ext cx="4541061" cy="3028951"/>
          </a:xfrm>
          <a:prstGeom prst="rect">
            <a:avLst/>
          </a:prstGeom>
        </p:spPr>
        <p:txBody>
          <a:bodyPr lIns="91439" tIns="45719" rIns="91439" bIns="45719">
            <a:noAutofit/>
          </a:bodyPr>
          <a:lstStyle/>
          <a:p/>
        </p:txBody>
      </p:sp>
      <p:sp>
        <p:nvSpPr>
          <p:cNvPr id="84" name="图像"/>
          <p:cNvSpPr>
            <a:spLocks noGrp="1"/>
          </p:cNvSpPr>
          <p:nvPr>
            <p:ph type="pic" sz="quarter" idx="14"/>
          </p:nvPr>
        </p:nvSpPr>
        <p:spPr>
          <a:xfrm>
            <a:off x="6502400" y="1885949"/>
            <a:ext cx="4400551" cy="2933702"/>
          </a:xfrm>
          <a:prstGeom prst="rect">
            <a:avLst/>
          </a:prstGeom>
        </p:spPr>
        <p:txBody>
          <a:bodyPr lIns="91439" tIns="45719" rIns="91439" bIns="45719">
            <a:noAutofit/>
          </a:bodyPr>
          <a:lstStyle/>
          <a:p/>
        </p:txBody>
      </p:sp>
      <p:sp>
        <p:nvSpPr>
          <p:cNvPr id="85" name="图像"/>
          <p:cNvSpPr>
            <a:spLocks noGrp="1"/>
          </p:cNvSpPr>
          <p:nvPr>
            <p:ph type="pic" idx="15"/>
          </p:nvPr>
        </p:nvSpPr>
        <p:spPr>
          <a:xfrm>
            <a:off x="-155576" y="1885949"/>
            <a:ext cx="8986838" cy="5991227"/>
          </a:xfrm>
          <a:prstGeom prst="rect">
            <a:avLst/>
          </a:prstGeom>
        </p:spPr>
        <p:txBody>
          <a:bodyPr lIns="91439" tIns="45719" rIns="91439" bIns="45719">
            <a:noAutofit/>
          </a:bodyPr>
          <a:lstStyle/>
          <a:p/>
        </p:txBody>
      </p:sp>
      <p:sp>
        <p:nvSpPr>
          <p:cNvPr id="86" name="幻灯片编号"/>
          <p:cNvSpPr txBox="1">
            <a:spLocks noGrp="1"/>
          </p:cNvSpPr>
          <p:nvPr>
            <p:ph type="sldNum" sz="quarter" idx="2"/>
          </p:nvPr>
        </p:nvSpPr>
        <p:spPr>
          <a:prstGeom prst="rect">
            <a:avLst/>
          </a:prstGeom>
        </p:spPr>
        <p:txBody>
          <a:bodyPr/>
          <a:lstStyle>
            <a:lvl1pPr>
              <a:defRPr>
                <a:latin typeface="Helvetica Neue Light" panose="02000503000000020004"/>
                <a:ea typeface="Helvetica Neue Light" panose="02000503000000020004"/>
                <a:cs typeface="Helvetica Neue Light" panose="02000503000000020004"/>
                <a:sym typeface="Helvetica Neue Light" panose="02000503000000020004"/>
              </a:defRPr>
            </a:lvl1p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Johnny Appleseed"/>
          <p:cNvSpPr txBox="1">
            <a:spLocks noGrp="1"/>
          </p:cNvSpPr>
          <p:nvPr>
            <p:ph type="body" sz="quarter" idx="13" hasCustomPrompt="1"/>
          </p:nvPr>
        </p:nvSpPr>
        <p:spPr>
          <a:xfrm>
            <a:off x="2578099" y="5991225"/>
            <a:ext cx="7848602" cy="411277"/>
          </a:xfrm>
          <a:prstGeom prst="rect">
            <a:avLst/>
          </a:prstGeom>
        </p:spPr>
        <p:txBody>
          <a:bodyPr>
            <a:spAutoFit/>
          </a:bodyPr>
          <a:lstStyle>
            <a:lvl1pPr>
              <a:defRPr sz="2200" i="1"/>
            </a:lvl1pPr>
          </a:lstStyle>
          <a:p>
            <a:r>
              <a:t>–Johnny Appleseed</a:t>
            </a:r>
          </a:p>
        </p:txBody>
      </p:sp>
      <p:sp>
        <p:nvSpPr>
          <p:cNvPr id="94" name="“在此键入引文。”"/>
          <p:cNvSpPr txBox="1">
            <a:spLocks noGrp="1"/>
          </p:cNvSpPr>
          <p:nvPr>
            <p:ph type="body" sz="quarter" idx="14" hasCustomPrompt="1"/>
          </p:nvPr>
        </p:nvSpPr>
        <p:spPr>
          <a:xfrm>
            <a:off x="2578099" y="4324349"/>
            <a:ext cx="7848602" cy="647701"/>
          </a:xfrm>
          <a:prstGeom prst="rect">
            <a:avLst/>
          </a:prstGeom>
        </p:spPr>
        <p:txBody>
          <a:bodyPr anchor="ctr">
            <a:spAutoFit/>
          </a:bodyPr>
          <a:lstStyle>
            <a:lvl1pPr>
              <a:defRPr sz="3200">
                <a:latin typeface="+mn-lt"/>
                <a:ea typeface="+mn-ea"/>
                <a:cs typeface="+mn-cs"/>
                <a:sym typeface="Helvetica Neue Medium" panose="02000503000000020004"/>
              </a:defRPr>
            </a:lvl1pPr>
          </a:lstStyle>
          <a:p>
            <a:r>
              <a:t>“在此键入引文。”</a:t>
            </a:r>
          </a:p>
        </p:txBody>
      </p:sp>
      <p:sp>
        <p:nvSpPr>
          <p:cNvPr id="95" name="幻灯片编号"/>
          <p:cNvSpPr txBox="1">
            <a:spLocks noGrp="1"/>
          </p:cNvSpPr>
          <p:nvPr>
            <p:ph type="sldNum" sz="quarter" idx="2"/>
          </p:nvPr>
        </p:nvSpPr>
        <p:spPr>
          <a:prstGeom prst="rect">
            <a:avLst/>
          </a:prstGeom>
        </p:spPr>
        <p:txBody>
          <a:bodyPr/>
          <a:lstStyle>
            <a:lvl1pPr>
              <a:defRPr>
                <a:latin typeface="Helvetica Neue Light" panose="02000503000000020004"/>
                <a:ea typeface="Helvetica Neue Light" panose="02000503000000020004"/>
                <a:cs typeface="Helvetica Neue Light" panose="02000503000000020004"/>
                <a:sym typeface="Helvetica Neue Light" panose="02000503000000020004"/>
              </a:defRPr>
            </a:lvl1p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2578099" y="2447924"/>
            <a:ext cx="7848602" cy="2476502"/>
          </a:xfrm>
          <a:prstGeom prst="rect">
            <a:avLst/>
          </a:prstGeom>
          <a:ln w="3175">
            <a:miter lim="400000"/>
          </a:ln>
        </p:spPr>
        <p:txBody>
          <a:bodyPr lIns="38100" tIns="38100" rIns="38100" bIns="38100" anchor="b">
            <a:normAutofit/>
          </a:bodyPr>
          <a:lstStyle/>
          <a:p>
            <a:r>
              <a:t>标题文本</a:t>
            </a:r>
          </a:p>
        </p:txBody>
      </p:sp>
      <p:sp>
        <p:nvSpPr>
          <p:cNvPr id="3" name="正文级别 1…"/>
          <p:cNvSpPr txBox="1">
            <a:spLocks noGrp="1"/>
          </p:cNvSpPr>
          <p:nvPr>
            <p:ph type="body" idx="1"/>
          </p:nvPr>
        </p:nvSpPr>
        <p:spPr>
          <a:xfrm>
            <a:off x="2578099" y="5000625"/>
            <a:ext cx="7848602" cy="847726"/>
          </a:xfrm>
          <a:prstGeom prst="rect">
            <a:avLst/>
          </a:prstGeom>
          <a:ln w="3175">
            <a:miter lim="400000"/>
          </a:ln>
        </p:spPr>
        <p:txBody>
          <a:bodyPr lIns="38100" tIns="38100" rIns="38100" bIns="38100">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6356553" y="8191500"/>
            <a:ext cx="286614" cy="286943"/>
          </a:xfrm>
          <a:prstGeom prst="rect">
            <a:avLst/>
          </a:prstGeom>
          <a:ln w="3175">
            <a:miter lim="400000"/>
          </a:ln>
        </p:spPr>
        <p:txBody>
          <a:bodyPr wrap="none" lIns="38100" tIns="38100" rIns="38100" bIns="38100">
            <a:spAutoFit/>
          </a:bodyPr>
          <a:lstStyle>
            <a:lvl1pPr>
              <a:defRPr sz="1400" b="0">
                <a:latin typeface="Helvetica Neue Thin" panose="02000503000000020004"/>
                <a:ea typeface="Helvetica Neue Thin" panose="02000503000000020004"/>
                <a:cs typeface="Helvetica Neue Thin" panose="02000503000000020004"/>
                <a:sym typeface="Helvetica Neue Thin" panose="02000503000000020004"/>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txStyles>
    <p:titleStyle>
      <a:lvl1pPr marL="0" marR="0" indent="0" algn="ctr" defTabSz="584200" rtl="0" latinLnBrk="0">
        <a:lnSpc>
          <a:spcPct val="100000"/>
        </a:lnSpc>
        <a:spcBef>
          <a:spcPts val="0"/>
        </a:spcBef>
        <a:spcAft>
          <a:spcPts val="0"/>
        </a:spcAft>
        <a:buClrTx/>
        <a:buSzTx/>
        <a:buFontTx/>
        <a:buNone/>
        <a:defRPr sz="7800" b="0" i="0" u="none" strike="noStrike" cap="none" spc="0" baseline="0">
          <a:solidFill>
            <a:srgbClr val="000000"/>
          </a:solidFill>
          <a:uFillTx/>
          <a:latin typeface="+mn-lt"/>
          <a:ea typeface="+mn-ea"/>
          <a:cs typeface="+mn-cs"/>
          <a:sym typeface="Helvetica Neue Medium" panose="02000503000000020004"/>
        </a:defRPr>
      </a:lvl1pPr>
      <a:lvl2pPr marL="0" marR="0" indent="0" algn="ctr" defTabSz="584200" rtl="0" latinLnBrk="0">
        <a:lnSpc>
          <a:spcPct val="100000"/>
        </a:lnSpc>
        <a:spcBef>
          <a:spcPts val="0"/>
        </a:spcBef>
        <a:spcAft>
          <a:spcPts val="0"/>
        </a:spcAft>
        <a:buClrTx/>
        <a:buSzTx/>
        <a:buFontTx/>
        <a:buNone/>
        <a:defRPr sz="7800" b="0" i="0" u="none" strike="noStrike" cap="none" spc="0" baseline="0">
          <a:solidFill>
            <a:srgbClr val="000000"/>
          </a:solidFill>
          <a:uFillTx/>
          <a:latin typeface="+mn-lt"/>
          <a:ea typeface="+mn-ea"/>
          <a:cs typeface="+mn-cs"/>
          <a:sym typeface="Helvetica Neue Medium" panose="02000503000000020004"/>
        </a:defRPr>
      </a:lvl2pPr>
      <a:lvl3pPr marL="0" marR="0" indent="0" algn="ctr" defTabSz="584200" rtl="0" latinLnBrk="0">
        <a:lnSpc>
          <a:spcPct val="100000"/>
        </a:lnSpc>
        <a:spcBef>
          <a:spcPts val="0"/>
        </a:spcBef>
        <a:spcAft>
          <a:spcPts val="0"/>
        </a:spcAft>
        <a:buClrTx/>
        <a:buSzTx/>
        <a:buFontTx/>
        <a:buNone/>
        <a:defRPr sz="7800" b="0" i="0" u="none" strike="noStrike" cap="none" spc="0" baseline="0">
          <a:solidFill>
            <a:srgbClr val="000000"/>
          </a:solidFill>
          <a:uFillTx/>
          <a:latin typeface="+mn-lt"/>
          <a:ea typeface="+mn-ea"/>
          <a:cs typeface="+mn-cs"/>
          <a:sym typeface="Helvetica Neue Medium" panose="02000503000000020004"/>
        </a:defRPr>
      </a:lvl3pPr>
      <a:lvl4pPr marL="0" marR="0" indent="0" algn="ctr" defTabSz="584200" rtl="0" latinLnBrk="0">
        <a:lnSpc>
          <a:spcPct val="100000"/>
        </a:lnSpc>
        <a:spcBef>
          <a:spcPts val="0"/>
        </a:spcBef>
        <a:spcAft>
          <a:spcPts val="0"/>
        </a:spcAft>
        <a:buClrTx/>
        <a:buSzTx/>
        <a:buFontTx/>
        <a:buNone/>
        <a:defRPr sz="7800" b="0" i="0" u="none" strike="noStrike" cap="none" spc="0" baseline="0">
          <a:solidFill>
            <a:srgbClr val="000000"/>
          </a:solidFill>
          <a:uFillTx/>
          <a:latin typeface="+mn-lt"/>
          <a:ea typeface="+mn-ea"/>
          <a:cs typeface="+mn-cs"/>
          <a:sym typeface="Helvetica Neue Medium" panose="02000503000000020004"/>
        </a:defRPr>
      </a:lvl4pPr>
      <a:lvl5pPr marL="0" marR="0" indent="0" algn="ctr" defTabSz="584200" rtl="0" latinLnBrk="0">
        <a:lnSpc>
          <a:spcPct val="100000"/>
        </a:lnSpc>
        <a:spcBef>
          <a:spcPts val="0"/>
        </a:spcBef>
        <a:spcAft>
          <a:spcPts val="0"/>
        </a:spcAft>
        <a:buClrTx/>
        <a:buSzTx/>
        <a:buFontTx/>
        <a:buNone/>
        <a:defRPr sz="7800" b="0" i="0" u="none" strike="noStrike" cap="none" spc="0" baseline="0">
          <a:solidFill>
            <a:srgbClr val="000000"/>
          </a:solidFill>
          <a:uFillTx/>
          <a:latin typeface="+mn-lt"/>
          <a:ea typeface="+mn-ea"/>
          <a:cs typeface="+mn-cs"/>
          <a:sym typeface="Helvetica Neue Medium" panose="02000503000000020004"/>
        </a:defRPr>
      </a:lvl5pPr>
      <a:lvl6pPr marL="0" marR="0" indent="0" algn="ctr" defTabSz="584200" rtl="0" latinLnBrk="0">
        <a:lnSpc>
          <a:spcPct val="100000"/>
        </a:lnSpc>
        <a:spcBef>
          <a:spcPts val="0"/>
        </a:spcBef>
        <a:spcAft>
          <a:spcPts val="0"/>
        </a:spcAft>
        <a:buClrTx/>
        <a:buSzTx/>
        <a:buFontTx/>
        <a:buNone/>
        <a:defRPr sz="7800" b="0" i="0" u="none" strike="noStrike" cap="none" spc="0" baseline="0">
          <a:solidFill>
            <a:srgbClr val="000000"/>
          </a:solidFill>
          <a:uFillTx/>
          <a:latin typeface="+mn-lt"/>
          <a:ea typeface="+mn-ea"/>
          <a:cs typeface="+mn-cs"/>
          <a:sym typeface="Helvetica Neue Medium" panose="02000503000000020004"/>
        </a:defRPr>
      </a:lvl6pPr>
      <a:lvl7pPr marL="0" marR="0" indent="0" algn="ctr" defTabSz="584200" rtl="0" latinLnBrk="0">
        <a:lnSpc>
          <a:spcPct val="100000"/>
        </a:lnSpc>
        <a:spcBef>
          <a:spcPts val="0"/>
        </a:spcBef>
        <a:spcAft>
          <a:spcPts val="0"/>
        </a:spcAft>
        <a:buClrTx/>
        <a:buSzTx/>
        <a:buFontTx/>
        <a:buNone/>
        <a:defRPr sz="7800" b="0" i="0" u="none" strike="noStrike" cap="none" spc="0" baseline="0">
          <a:solidFill>
            <a:srgbClr val="000000"/>
          </a:solidFill>
          <a:uFillTx/>
          <a:latin typeface="+mn-lt"/>
          <a:ea typeface="+mn-ea"/>
          <a:cs typeface="+mn-cs"/>
          <a:sym typeface="Helvetica Neue Medium" panose="02000503000000020004"/>
        </a:defRPr>
      </a:lvl7pPr>
      <a:lvl8pPr marL="0" marR="0" indent="0" algn="ctr" defTabSz="584200" rtl="0" latinLnBrk="0">
        <a:lnSpc>
          <a:spcPct val="100000"/>
        </a:lnSpc>
        <a:spcBef>
          <a:spcPts val="0"/>
        </a:spcBef>
        <a:spcAft>
          <a:spcPts val="0"/>
        </a:spcAft>
        <a:buClrTx/>
        <a:buSzTx/>
        <a:buFontTx/>
        <a:buNone/>
        <a:defRPr sz="7800" b="0" i="0" u="none" strike="noStrike" cap="none" spc="0" baseline="0">
          <a:solidFill>
            <a:srgbClr val="000000"/>
          </a:solidFill>
          <a:uFillTx/>
          <a:latin typeface="+mn-lt"/>
          <a:ea typeface="+mn-ea"/>
          <a:cs typeface="+mn-cs"/>
          <a:sym typeface="Helvetica Neue Medium" panose="02000503000000020004"/>
        </a:defRPr>
      </a:lvl8pPr>
      <a:lvl9pPr marL="0" marR="0" indent="0" algn="ctr" defTabSz="584200" rtl="0" latinLnBrk="0">
        <a:lnSpc>
          <a:spcPct val="100000"/>
        </a:lnSpc>
        <a:spcBef>
          <a:spcPts val="0"/>
        </a:spcBef>
        <a:spcAft>
          <a:spcPts val="0"/>
        </a:spcAft>
        <a:buClrTx/>
        <a:buSzTx/>
        <a:buFontTx/>
        <a:buNone/>
        <a:defRPr sz="7800" b="0" i="0" u="none" strike="noStrike" cap="none" spc="0" baseline="0">
          <a:solidFill>
            <a:srgbClr val="000000"/>
          </a:solidFill>
          <a:uFillTx/>
          <a:latin typeface="+mn-lt"/>
          <a:ea typeface="+mn-ea"/>
          <a:cs typeface="+mn-cs"/>
          <a:sym typeface="Helvetica Neue Medium" panose="02000503000000020004"/>
        </a:defRPr>
      </a:lvl9pPr>
    </p:titleStyle>
    <p:bodyStyle>
      <a:lvl1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1pPr>
      <a:lvl2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2pPr>
      <a:lvl3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3pPr>
      <a:lvl4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4pPr>
      <a:lvl5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5pPr>
      <a:lvl6pPr marL="0" marR="0" indent="35560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6pPr>
      <a:lvl7pPr marL="0" marR="0" indent="71120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7pPr>
      <a:lvl8pPr marL="0" marR="0" indent="106680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8pPr>
      <a:lvl9pPr marL="0" marR="0" indent="142240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9pPr>
    </p:bodyStyle>
    <p:otherStyle>
      <a:lvl1pPr marL="0" marR="0" indent="0" algn="ctr" defTabSz="584200" latinLnBrk="0">
        <a:lnSpc>
          <a:spcPct val="100000"/>
        </a:lnSpc>
        <a:spcBef>
          <a:spcPts val="0"/>
        </a:spcBef>
        <a:spcAft>
          <a:spcPts val="0"/>
        </a:spcAft>
        <a:buClrTx/>
        <a:buSzTx/>
        <a:buFontTx/>
        <a:buNone/>
        <a:defRPr sz="1400" b="0" i="0" u="none" strike="noStrike" cap="none" spc="0" baseline="0">
          <a:solidFill>
            <a:schemeClr val="tx1"/>
          </a:solidFill>
          <a:uFillTx/>
          <a:latin typeface="+mn-lt"/>
          <a:ea typeface="+mn-ea"/>
          <a:cs typeface="+mn-cs"/>
          <a:sym typeface="Helvetica Neue Thin" panose="02000503000000020004"/>
        </a:defRPr>
      </a:lvl1pPr>
      <a:lvl2pPr marL="0" marR="0" indent="228600" algn="ctr" defTabSz="584200" latinLnBrk="0">
        <a:lnSpc>
          <a:spcPct val="100000"/>
        </a:lnSpc>
        <a:spcBef>
          <a:spcPts val="0"/>
        </a:spcBef>
        <a:spcAft>
          <a:spcPts val="0"/>
        </a:spcAft>
        <a:buClrTx/>
        <a:buSzTx/>
        <a:buFontTx/>
        <a:buNone/>
        <a:defRPr sz="1400" b="0" i="0" u="none" strike="noStrike" cap="none" spc="0" baseline="0">
          <a:solidFill>
            <a:schemeClr val="tx1"/>
          </a:solidFill>
          <a:uFillTx/>
          <a:latin typeface="+mn-lt"/>
          <a:ea typeface="+mn-ea"/>
          <a:cs typeface="+mn-cs"/>
          <a:sym typeface="Helvetica Neue Thin" panose="02000503000000020004"/>
        </a:defRPr>
      </a:lvl2pPr>
      <a:lvl3pPr marL="0" marR="0" indent="457200" algn="ctr" defTabSz="584200" latinLnBrk="0">
        <a:lnSpc>
          <a:spcPct val="100000"/>
        </a:lnSpc>
        <a:spcBef>
          <a:spcPts val="0"/>
        </a:spcBef>
        <a:spcAft>
          <a:spcPts val="0"/>
        </a:spcAft>
        <a:buClrTx/>
        <a:buSzTx/>
        <a:buFontTx/>
        <a:buNone/>
        <a:defRPr sz="1400" b="0" i="0" u="none" strike="noStrike" cap="none" spc="0" baseline="0">
          <a:solidFill>
            <a:schemeClr val="tx1"/>
          </a:solidFill>
          <a:uFillTx/>
          <a:latin typeface="+mn-lt"/>
          <a:ea typeface="+mn-ea"/>
          <a:cs typeface="+mn-cs"/>
          <a:sym typeface="Helvetica Neue Thin" panose="02000503000000020004"/>
        </a:defRPr>
      </a:lvl3pPr>
      <a:lvl4pPr marL="0" marR="0" indent="685800" algn="ctr" defTabSz="584200" latinLnBrk="0">
        <a:lnSpc>
          <a:spcPct val="100000"/>
        </a:lnSpc>
        <a:spcBef>
          <a:spcPts val="0"/>
        </a:spcBef>
        <a:spcAft>
          <a:spcPts val="0"/>
        </a:spcAft>
        <a:buClrTx/>
        <a:buSzTx/>
        <a:buFontTx/>
        <a:buNone/>
        <a:defRPr sz="1400" b="0" i="0" u="none" strike="noStrike" cap="none" spc="0" baseline="0">
          <a:solidFill>
            <a:schemeClr val="tx1"/>
          </a:solidFill>
          <a:uFillTx/>
          <a:latin typeface="+mn-lt"/>
          <a:ea typeface="+mn-ea"/>
          <a:cs typeface="+mn-cs"/>
          <a:sym typeface="Helvetica Neue Thin" panose="02000503000000020004"/>
        </a:defRPr>
      </a:lvl4pPr>
      <a:lvl5pPr marL="0" marR="0" indent="914400" algn="ctr" defTabSz="584200" latinLnBrk="0">
        <a:lnSpc>
          <a:spcPct val="100000"/>
        </a:lnSpc>
        <a:spcBef>
          <a:spcPts val="0"/>
        </a:spcBef>
        <a:spcAft>
          <a:spcPts val="0"/>
        </a:spcAft>
        <a:buClrTx/>
        <a:buSzTx/>
        <a:buFontTx/>
        <a:buNone/>
        <a:defRPr sz="1400" b="0" i="0" u="none" strike="noStrike" cap="none" spc="0" baseline="0">
          <a:solidFill>
            <a:schemeClr val="tx1"/>
          </a:solidFill>
          <a:uFillTx/>
          <a:latin typeface="+mn-lt"/>
          <a:ea typeface="+mn-ea"/>
          <a:cs typeface="+mn-cs"/>
          <a:sym typeface="Helvetica Neue Thin" panose="02000503000000020004"/>
        </a:defRPr>
      </a:lvl5pPr>
      <a:lvl6pPr marL="0" marR="0" indent="1143000" algn="ctr" defTabSz="584200" latinLnBrk="0">
        <a:lnSpc>
          <a:spcPct val="100000"/>
        </a:lnSpc>
        <a:spcBef>
          <a:spcPts val="0"/>
        </a:spcBef>
        <a:spcAft>
          <a:spcPts val="0"/>
        </a:spcAft>
        <a:buClrTx/>
        <a:buSzTx/>
        <a:buFontTx/>
        <a:buNone/>
        <a:defRPr sz="1400" b="0" i="0" u="none" strike="noStrike" cap="none" spc="0" baseline="0">
          <a:solidFill>
            <a:schemeClr val="tx1"/>
          </a:solidFill>
          <a:uFillTx/>
          <a:latin typeface="+mn-lt"/>
          <a:ea typeface="+mn-ea"/>
          <a:cs typeface="+mn-cs"/>
          <a:sym typeface="Helvetica Neue Thin" panose="02000503000000020004"/>
        </a:defRPr>
      </a:lvl6pPr>
      <a:lvl7pPr marL="0" marR="0" indent="1371600" algn="ctr" defTabSz="584200" latinLnBrk="0">
        <a:lnSpc>
          <a:spcPct val="100000"/>
        </a:lnSpc>
        <a:spcBef>
          <a:spcPts val="0"/>
        </a:spcBef>
        <a:spcAft>
          <a:spcPts val="0"/>
        </a:spcAft>
        <a:buClrTx/>
        <a:buSzTx/>
        <a:buFontTx/>
        <a:buNone/>
        <a:defRPr sz="1400" b="0" i="0" u="none" strike="noStrike" cap="none" spc="0" baseline="0">
          <a:solidFill>
            <a:schemeClr val="tx1"/>
          </a:solidFill>
          <a:uFillTx/>
          <a:latin typeface="+mn-lt"/>
          <a:ea typeface="+mn-ea"/>
          <a:cs typeface="+mn-cs"/>
          <a:sym typeface="Helvetica Neue Thin" panose="02000503000000020004"/>
        </a:defRPr>
      </a:lvl7pPr>
      <a:lvl8pPr marL="0" marR="0" indent="1600200" algn="ctr" defTabSz="584200" latinLnBrk="0">
        <a:lnSpc>
          <a:spcPct val="100000"/>
        </a:lnSpc>
        <a:spcBef>
          <a:spcPts val="0"/>
        </a:spcBef>
        <a:spcAft>
          <a:spcPts val="0"/>
        </a:spcAft>
        <a:buClrTx/>
        <a:buSzTx/>
        <a:buFontTx/>
        <a:buNone/>
        <a:defRPr sz="1400" b="0" i="0" u="none" strike="noStrike" cap="none" spc="0" baseline="0">
          <a:solidFill>
            <a:schemeClr val="tx1"/>
          </a:solidFill>
          <a:uFillTx/>
          <a:latin typeface="+mn-lt"/>
          <a:ea typeface="+mn-ea"/>
          <a:cs typeface="+mn-cs"/>
          <a:sym typeface="Helvetica Neue Thin" panose="02000503000000020004"/>
        </a:defRPr>
      </a:lvl8pPr>
      <a:lvl9pPr marL="0" marR="0" indent="1828800" algn="ctr" defTabSz="584200" latinLnBrk="0">
        <a:lnSpc>
          <a:spcPct val="100000"/>
        </a:lnSpc>
        <a:spcBef>
          <a:spcPts val="0"/>
        </a:spcBef>
        <a:spcAft>
          <a:spcPts val="0"/>
        </a:spcAft>
        <a:buClrTx/>
        <a:buSzTx/>
        <a:buFontTx/>
        <a:buNone/>
        <a:defRPr sz="1400" b="0" i="0" u="none" strike="noStrike" cap="none" spc="0" baseline="0">
          <a:solidFill>
            <a:schemeClr val="tx1"/>
          </a:solidFill>
          <a:uFillTx/>
          <a:latin typeface="+mn-lt"/>
          <a:ea typeface="+mn-ea"/>
          <a:cs typeface="+mn-cs"/>
          <a:sym typeface="Helvetica Neue Thin" panose="020005030000000200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9.png"/><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3.png"/><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7.png"/><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矩形"/>
          <p:cNvSpPr/>
          <p:nvPr/>
        </p:nvSpPr>
        <p:spPr>
          <a:xfrm>
            <a:off x="0" y="-8793"/>
            <a:ext cx="13004800" cy="1908170"/>
          </a:xfrm>
          <a:prstGeom prst="rect">
            <a:avLst/>
          </a:prstGeom>
          <a:solidFill>
            <a:srgbClr val="6A63AE"/>
          </a:solidFill>
          <a:ln w="3175">
            <a:miter lim="400000"/>
          </a:ln>
        </p:spPr>
        <p:txBody>
          <a:bodyPr lIns="38100" tIns="38100" rIns="38100" bIns="38100" anchor="ctr"/>
          <a:lstStyle/>
          <a:p>
            <a:pPr>
              <a:defRPr sz="2000" b="0">
                <a:solidFill>
                  <a:srgbClr val="FFFFFF"/>
                </a:solidFill>
                <a:latin typeface="+mn-lt"/>
                <a:ea typeface="+mn-ea"/>
                <a:cs typeface="+mn-cs"/>
                <a:sym typeface="Helvetica Neue Medium" panose="02000503000000020004"/>
              </a:defRPr>
            </a:pPr>
            <a:endParaRPr dirty="0">
              <a:solidFill>
                <a:schemeClr val="tx1"/>
              </a:solidFill>
            </a:endParaRPr>
          </a:p>
        </p:txBody>
      </p:sp>
      <p:sp>
        <p:nvSpPr>
          <p:cNvPr id="136" name="矩形"/>
          <p:cNvSpPr/>
          <p:nvPr/>
        </p:nvSpPr>
        <p:spPr>
          <a:xfrm>
            <a:off x="-1" y="-8793"/>
            <a:ext cx="7955767" cy="1908169"/>
          </a:xfrm>
          <a:prstGeom prst="rect">
            <a:avLst/>
          </a:prstGeom>
          <a:solidFill>
            <a:srgbClr val="FFFFFF"/>
          </a:solidFill>
          <a:ln w="3175">
            <a:miter lim="400000"/>
          </a:ln>
        </p:spPr>
        <p:txBody>
          <a:bodyPr lIns="38100" tIns="38100" rIns="38100" bIns="38100" anchor="ctr"/>
          <a:lstStyle/>
          <a:p>
            <a:pPr>
              <a:defRPr sz="2000" b="0">
                <a:solidFill>
                  <a:srgbClr val="FFFFFF"/>
                </a:solidFill>
                <a:latin typeface="+mn-lt"/>
                <a:ea typeface="+mn-ea"/>
                <a:cs typeface="+mn-cs"/>
                <a:sym typeface="Helvetica Neue Medium" panose="02000503000000020004"/>
              </a:defRPr>
            </a:pPr>
            <a:endParaRPr dirty="0">
              <a:solidFill>
                <a:schemeClr val="tx1"/>
              </a:solidFill>
            </a:endParaRPr>
          </a:p>
        </p:txBody>
      </p:sp>
      <p:sp>
        <p:nvSpPr>
          <p:cNvPr id="150" name="主讲人：李雷"/>
          <p:cNvSpPr txBox="1"/>
          <p:nvPr/>
        </p:nvSpPr>
        <p:spPr>
          <a:xfrm>
            <a:off x="-918207" y="6829076"/>
            <a:ext cx="14841220" cy="1345565"/>
          </a:xfrm>
          <a:prstGeom prst="rect">
            <a:avLst/>
          </a:prstGeom>
          <a:ln w="3175">
            <a:miter lim="400000"/>
          </a:ln>
        </p:spPr>
        <p:txBody>
          <a:bodyPr wrap="square" lIns="27093" tIns="27093" rIns="27093" bIns="27093" anchor="ctr">
            <a:spAutoFit/>
          </a:bodyPr>
          <a:lstStyle>
            <a:lvl1pPr defTabSz="415290">
              <a:defRPr sz="2400">
                <a:solidFill>
                  <a:srgbClr val="FFFFFF"/>
                </a:solidFill>
                <a:latin typeface="Open Sans"/>
                <a:ea typeface="Open Sans"/>
                <a:cs typeface="Open Sans"/>
                <a:sym typeface="Open Sans"/>
              </a:defRPr>
            </a:lvl1pPr>
          </a:lstStyle>
          <a:p>
            <a:r>
              <a:rPr lang="zh-CN" altLang="en-US" sz="4200" b="0" dirty="0">
                <a:solidFill>
                  <a:schemeClr val="tx1"/>
                </a:solidFill>
              </a:rPr>
              <a:t>指导老师</a:t>
            </a:r>
            <a:r>
              <a:rPr lang="en-US" altLang="zh-CN" sz="4200" b="0" dirty="0">
                <a:solidFill>
                  <a:schemeClr val="tx1"/>
                </a:solidFill>
              </a:rPr>
              <a:t> &amp; </a:t>
            </a:r>
            <a:r>
              <a:rPr lang="zh-CN" altLang="en-US" sz="4200" b="0" dirty="0">
                <a:solidFill>
                  <a:schemeClr val="tx1"/>
                </a:solidFill>
              </a:rPr>
              <a:t>汇报人：郑海涛</a:t>
            </a:r>
            <a:r>
              <a:rPr lang="zh-CN" altLang="en-US" sz="2800" b="0" dirty="0">
                <a:solidFill>
                  <a:schemeClr val="tx1"/>
                </a:solidFill>
              </a:rPr>
              <a:t>（清华大学、鹏</a:t>
            </a:r>
            <a:r>
              <a:rPr lang="zh-CN" altLang="en-US" sz="2800" b="0" dirty="0">
                <a:solidFill>
                  <a:schemeClr val="tx1"/>
                </a:solidFill>
              </a:rPr>
              <a:t>城实验室副教授）</a:t>
            </a:r>
            <a:endParaRPr lang="zh-CN" altLang="en-US" sz="4200" b="0" dirty="0">
              <a:solidFill>
                <a:schemeClr val="tx1"/>
              </a:solidFill>
            </a:endParaRPr>
          </a:p>
          <a:p>
            <a:r>
              <a:rPr lang="en-US" altLang="zh-CN" sz="4200" b="0" dirty="0">
                <a:solidFill>
                  <a:schemeClr val="tx1"/>
                </a:solidFill>
              </a:rPr>
              <a:t>“</a:t>
            </a:r>
            <a:r>
              <a:rPr lang="zh-CN" altLang="en-US" sz="4200" b="0" dirty="0">
                <a:solidFill>
                  <a:schemeClr val="tx1"/>
                </a:solidFill>
              </a:rPr>
              <a:t>啊对对对</a:t>
            </a:r>
            <a:r>
              <a:rPr lang="en-US" altLang="zh-CN" sz="4200" b="0" dirty="0">
                <a:solidFill>
                  <a:schemeClr val="tx1"/>
                </a:solidFill>
              </a:rPr>
              <a:t>”</a:t>
            </a:r>
            <a:r>
              <a:rPr lang="zh-CN" altLang="en-US" sz="4200" b="0" dirty="0">
                <a:solidFill>
                  <a:schemeClr val="tx1"/>
                </a:solidFill>
              </a:rPr>
              <a:t>团队：叶劲亨、李映辉、马仕镕</a:t>
            </a:r>
            <a:endParaRPr lang="zh-CN" altLang="en-US" sz="4200" b="0" dirty="0">
              <a:solidFill>
                <a:schemeClr val="tx1"/>
              </a:solidFill>
            </a:endParaRPr>
          </a:p>
        </p:txBody>
      </p:sp>
      <p:pic>
        <p:nvPicPr>
          <p:cNvPr id="23" name="知识工程1.png" descr="知识工程1.png"/>
          <p:cNvPicPr>
            <a:picLocks noChangeAspect="1"/>
          </p:cNvPicPr>
          <p:nvPr/>
        </p:nvPicPr>
        <p:blipFill>
          <a:blip r:embed="rId1"/>
          <a:stretch>
            <a:fillRect/>
          </a:stretch>
        </p:blipFill>
        <p:spPr>
          <a:xfrm>
            <a:off x="2991938" y="373861"/>
            <a:ext cx="4039758" cy="1371369"/>
          </a:xfrm>
          <a:prstGeom prst="rect">
            <a:avLst/>
          </a:prstGeom>
          <a:ln w="12700" cap="flat">
            <a:noFill/>
            <a:miter lim="400000"/>
            <a:headEnd/>
            <a:tailEnd/>
          </a:ln>
          <a:effectLst/>
        </p:spPr>
      </p:pic>
      <p:grpSp>
        <p:nvGrpSpPr>
          <p:cNvPr id="6" name="Group 5"/>
          <p:cNvGrpSpPr/>
          <p:nvPr/>
        </p:nvGrpSpPr>
        <p:grpSpPr>
          <a:xfrm>
            <a:off x="8868569" y="406519"/>
            <a:ext cx="3419376" cy="1049503"/>
            <a:chOff x="8395036" y="373861"/>
            <a:chExt cx="3419376" cy="1049503"/>
          </a:xfrm>
        </p:grpSpPr>
        <p:sp>
          <p:nvSpPr>
            <p:cNvPr id="24" name="文本框 23"/>
            <p:cNvSpPr txBox="1"/>
            <p:nvPr/>
          </p:nvSpPr>
          <p:spPr>
            <a:xfrm>
              <a:off x="8395036" y="373861"/>
              <a:ext cx="3419376" cy="512961"/>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algn="l">
                <a:lnSpc>
                  <a:spcPts val="1700"/>
                </a:lnSpc>
              </a:pPr>
              <a:r>
                <a:rPr lang="en-US" altLang="zh-CN" sz="1500" b="0" dirty="0">
                  <a:solidFill>
                    <a:schemeClr val="bg1"/>
                  </a:solidFill>
                  <a:latin typeface="OPPOSans" pitchFamily="18" charset="-122"/>
                  <a:ea typeface="OPPOSans" pitchFamily="18" charset="-122"/>
                  <a:cs typeface="OPPOSans" pitchFamily="18" charset="-122"/>
                </a:rPr>
                <a:t>Tsinghua University</a:t>
              </a:r>
              <a:endParaRPr lang="en-US" altLang="zh-CN" sz="1500" b="0" dirty="0">
                <a:solidFill>
                  <a:schemeClr val="bg1"/>
                </a:solidFill>
                <a:latin typeface="OPPOSans" pitchFamily="18" charset="-122"/>
                <a:ea typeface="OPPOSans" pitchFamily="18" charset="-122"/>
                <a:cs typeface="OPPOSans" pitchFamily="18" charset="-122"/>
              </a:endParaRPr>
            </a:p>
            <a:p>
              <a:pPr algn="l">
                <a:lnSpc>
                  <a:spcPts val="1700"/>
                </a:lnSpc>
              </a:pPr>
              <a:r>
                <a:rPr lang="en-US" altLang="zh-CN" sz="1500" b="0" dirty="0">
                  <a:solidFill>
                    <a:schemeClr val="bg1"/>
                  </a:solidFill>
                  <a:latin typeface="OPPOSans" pitchFamily="18" charset="-122"/>
                  <a:ea typeface="OPPOSans" pitchFamily="18" charset="-122"/>
                  <a:cs typeface="OPPOSans" pitchFamily="18" charset="-122"/>
                </a:rPr>
                <a:t>Knowledge Engineering Laboratory</a:t>
              </a:r>
              <a:endParaRPr lang="en-US" altLang="zh-CN" sz="1500" b="0" dirty="0">
                <a:solidFill>
                  <a:schemeClr val="bg1"/>
                </a:solidFill>
                <a:latin typeface="OPPOSans" pitchFamily="18" charset="-122"/>
                <a:ea typeface="OPPOSans" pitchFamily="18" charset="-122"/>
                <a:cs typeface="OPPOSans" pitchFamily="18" charset="-122"/>
              </a:endParaRPr>
            </a:p>
          </p:txBody>
        </p:sp>
        <p:cxnSp>
          <p:nvCxnSpPr>
            <p:cNvPr id="25" name="直线连接符 24"/>
            <p:cNvCxnSpPr/>
            <p:nvPr/>
          </p:nvCxnSpPr>
          <p:spPr>
            <a:xfrm>
              <a:off x="8395036" y="998330"/>
              <a:ext cx="3247234" cy="0"/>
            </a:xfrm>
            <a:prstGeom prst="line">
              <a:avLst/>
            </a:prstGeom>
            <a:noFill/>
            <a:ln w="12700" cap="flat">
              <a:solidFill>
                <a:schemeClr val="bg1"/>
              </a:solidFill>
              <a:prstDash val="solid"/>
              <a:miter lim="400000"/>
            </a:ln>
            <a:effectLst/>
            <a:sp3d/>
          </p:spPr>
          <p:style>
            <a:lnRef idx="0">
              <a:scrgbClr r="0" g="0" b="0"/>
            </a:lnRef>
            <a:fillRef idx="0">
              <a:scrgbClr r="0" g="0" b="0"/>
            </a:fillRef>
            <a:effectRef idx="0">
              <a:scrgbClr r="0" g="0" b="0"/>
            </a:effectRef>
            <a:fontRef idx="none"/>
          </p:style>
        </p:cxnSp>
        <p:sp>
          <p:nvSpPr>
            <p:cNvPr id="26" name="文本框 25"/>
            <p:cNvSpPr txBox="1"/>
            <p:nvPr/>
          </p:nvSpPr>
          <p:spPr>
            <a:xfrm>
              <a:off x="8395036" y="1115587"/>
              <a:ext cx="2962349" cy="307777"/>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8100" tIns="38100" rIns="38100" bIns="38100" numCol="1" spcCol="38100" rtlCol="0" anchor="ctr">
              <a:spAutoFit/>
            </a:bodyPr>
            <a:lstStyle/>
            <a:p>
              <a:r>
                <a:rPr lang="zh-CN" altLang="en-US" sz="1500" b="0" dirty="0">
                  <a:solidFill>
                    <a:schemeClr val="bg1"/>
                  </a:solidFill>
                  <a:latin typeface="OPPOSans" pitchFamily="18" charset="-122"/>
                  <a:ea typeface="OPPOSans" pitchFamily="18" charset="-122"/>
                  <a:cs typeface="OPPOSans" pitchFamily="18" charset="-122"/>
                </a:rPr>
                <a:t>清华大学知识工程实验室（深圳）</a:t>
              </a:r>
              <a:endParaRPr lang="zh-CN" altLang="en-US" sz="1500" b="0" dirty="0">
                <a:solidFill>
                  <a:schemeClr val="bg1"/>
                </a:solidFill>
                <a:latin typeface="OPPOSans" pitchFamily="18" charset="-122"/>
                <a:ea typeface="OPPOSans" pitchFamily="18" charset="-122"/>
                <a:cs typeface="OPPOSans" pitchFamily="18" charset="-122"/>
              </a:endParaRPr>
            </a:p>
          </p:txBody>
        </p:sp>
      </p:grpSp>
      <p:sp>
        <p:nvSpPr>
          <p:cNvPr id="18" name="主讲人：李雷"/>
          <p:cNvSpPr txBox="1"/>
          <p:nvPr/>
        </p:nvSpPr>
        <p:spPr>
          <a:xfrm>
            <a:off x="5620641" y="9167715"/>
            <a:ext cx="1763516" cy="424047"/>
          </a:xfrm>
          <a:prstGeom prst="rect">
            <a:avLst/>
          </a:prstGeom>
          <a:ln w="3175">
            <a:miter lim="400000"/>
          </a:ln>
        </p:spPr>
        <p:txBody>
          <a:bodyPr wrap="none" lIns="27093" tIns="27093" rIns="27093" bIns="27093" anchor="ctr">
            <a:spAutoFit/>
          </a:bodyPr>
          <a:lstStyle>
            <a:lvl1pPr defTabSz="415290">
              <a:defRPr sz="2400">
                <a:solidFill>
                  <a:srgbClr val="FFFFFF"/>
                </a:solidFill>
                <a:latin typeface="Open Sans"/>
                <a:ea typeface="Open Sans"/>
                <a:cs typeface="Open Sans"/>
                <a:sym typeface="Open Sans"/>
              </a:defRPr>
            </a:lvl1pPr>
          </a:lstStyle>
          <a:p>
            <a:fld id="{AF02A39F-AF42-AC4B-946E-22FBE734F233}" type="datetime4">
              <a:rPr lang="en-US" b="0" smtClean="0">
                <a:solidFill>
                  <a:schemeClr val="tx1"/>
                </a:solidFill>
              </a:rPr>
            </a:fld>
            <a:endParaRPr b="0" dirty="0">
              <a:solidFill>
                <a:schemeClr val="tx1"/>
              </a:solidFill>
            </a:endParaRPr>
          </a:p>
        </p:txBody>
      </p:sp>
      <p:pic>
        <p:nvPicPr>
          <p:cNvPr id="5" name="Picture 4"/>
          <p:cNvPicPr>
            <a:picLocks noChangeAspect="1"/>
          </p:cNvPicPr>
          <p:nvPr/>
        </p:nvPicPr>
        <p:blipFill>
          <a:blip r:embed="rId2"/>
          <a:stretch>
            <a:fillRect/>
          </a:stretch>
        </p:blipFill>
        <p:spPr>
          <a:xfrm>
            <a:off x="759247" y="233176"/>
            <a:ext cx="1614230" cy="1617213"/>
          </a:xfrm>
          <a:prstGeom prst="rect">
            <a:avLst/>
          </a:prstGeom>
        </p:spPr>
      </p:pic>
      <p:sp>
        <p:nvSpPr>
          <p:cNvPr id="27" name="Rectangle 26"/>
          <p:cNvSpPr/>
          <p:nvPr/>
        </p:nvSpPr>
        <p:spPr>
          <a:xfrm>
            <a:off x="0" y="3600000"/>
            <a:ext cx="13004800" cy="1908170"/>
          </a:xfrm>
          <a:prstGeom prst="rect">
            <a:avLst/>
          </a:prstGeom>
          <a:solidFill>
            <a:srgbClr val="6864A9"/>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a:defRPr sz="8000">
                <a:solidFill>
                  <a:srgbClr val="FFFFFF"/>
                </a:solidFill>
                <a:latin typeface="Open Sans"/>
                <a:ea typeface="Open Sans"/>
                <a:cs typeface="Open Sans"/>
                <a:sym typeface="Open Sans"/>
              </a:defRPr>
            </a:pPr>
            <a:r>
              <a:rPr lang="zh-CN" altLang="en-US" sz="6000" b="0" dirty="0" err="1">
                <a:solidFill>
                  <a:schemeClr val="bg1"/>
                </a:solidFill>
              </a:rPr>
              <a:t>浓缩才是精华：</a:t>
            </a:r>
            <a:endParaRPr lang="zh-CN" altLang="en-US" sz="6000" b="0" dirty="0" err="1">
              <a:solidFill>
                <a:schemeClr val="bg1"/>
              </a:solidFill>
            </a:endParaRPr>
          </a:p>
          <a:p>
            <a:pPr>
              <a:defRPr sz="8000">
                <a:solidFill>
                  <a:srgbClr val="FFFFFF"/>
                </a:solidFill>
                <a:latin typeface="Open Sans"/>
                <a:ea typeface="Open Sans"/>
                <a:cs typeface="Open Sans"/>
                <a:sym typeface="Open Sans"/>
              </a:defRPr>
            </a:pPr>
            <a:r>
              <a:rPr lang="zh-CN" altLang="en-US" sz="4800" b="0" dirty="0" err="1">
                <a:solidFill>
                  <a:schemeClr val="bg1"/>
                </a:solidFill>
              </a:rPr>
              <a:t>中文语法纠错的单目标学习方法</a:t>
            </a:r>
            <a:endParaRPr lang="zh-CN" altLang="en-US" sz="4800" b="0" dirty="0" err="1">
              <a:solidFill>
                <a:schemeClr val="bg1"/>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3004800" cy="1485900"/>
          </a:xfrm>
          <a:prstGeom prst="rect">
            <a:avLst/>
          </a:prstGeom>
          <a:solidFill>
            <a:srgbClr val="6864A9"/>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9600" tIns="38100" rIns="38100" bIns="38100" numCol="1" spcCol="38100" rtlCol="0" anchor="ctr">
            <a:noAutofit/>
          </a:bodyPr>
          <a:lstStyle/>
          <a:p>
            <a:pPr>
              <a:defRPr sz="8000">
                <a:solidFill>
                  <a:srgbClr val="FFFFFF"/>
                </a:solidFill>
                <a:latin typeface="Open Sans"/>
                <a:ea typeface="Open Sans"/>
                <a:cs typeface="Open Sans"/>
                <a:sym typeface="Open Sans"/>
              </a:defRPr>
            </a:pPr>
            <a:r>
              <a:rPr lang="zh-CN" altLang="en-US" sz="6000" b="0" dirty="0" err="1">
                <a:solidFill>
                  <a:schemeClr val="bg1"/>
                </a:solidFill>
                <a:sym typeface="+mn-ea"/>
              </a:rPr>
              <a:t>预训练语料库构建</a:t>
            </a:r>
            <a:endParaRPr lang="zh-CN" altLang="en-US" sz="6000" b="0" dirty="0" err="1">
              <a:solidFill>
                <a:schemeClr val="bg1"/>
              </a:solidFill>
            </a:endParaRPr>
          </a:p>
        </p:txBody>
      </p:sp>
      <p:sp>
        <p:nvSpPr>
          <p:cNvPr id="4" name="内容占位符 5"/>
          <p:cNvSpPr txBox="1"/>
          <p:nvPr/>
        </p:nvSpPr>
        <p:spPr>
          <a:xfrm>
            <a:off x="249555" y="8830945"/>
            <a:ext cx="12179935" cy="457835"/>
          </a:xfrm>
          <a:prstGeom prst="rect">
            <a:avLst/>
          </a:prstGeom>
        </p:spPr>
        <p:txBody>
          <a:bodyPr vert="horz" lIns="91440" tIns="45720" rIns="91440" bIns="45720" rtlCol="0">
            <a:noAutofit/>
          </a:bodyPr>
          <a:lstStyle>
            <a:lvl1pPr marL="123190" indent="-123190" algn="l" defTabSz="491490" rtl="0" eaLnBrk="1" latinLnBrk="0" hangingPunct="1">
              <a:lnSpc>
                <a:spcPct val="90000"/>
              </a:lnSpc>
              <a:spcBef>
                <a:spcPts val="540"/>
              </a:spcBef>
              <a:buFont typeface="Arial" panose="020B0604020202020204" pitchFamily="34" charset="0"/>
              <a:buChar char="•"/>
              <a:defRPr sz="1505" kern="1200">
                <a:solidFill>
                  <a:schemeClr val="tx1"/>
                </a:solidFill>
                <a:latin typeface="+mn-lt"/>
                <a:ea typeface="+mn-ea"/>
                <a:cs typeface="+mn-cs"/>
              </a:defRPr>
            </a:lvl1pPr>
            <a:lvl2pPr marL="368935" indent="-123190" algn="l" defTabSz="491490" rtl="0" eaLnBrk="1" latinLnBrk="0" hangingPunct="1">
              <a:lnSpc>
                <a:spcPct val="90000"/>
              </a:lnSpc>
              <a:spcBef>
                <a:spcPts val="270"/>
              </a:spcBef>
              <a:buFont typeface="Arial" panose="020B0604020202020204" pitchFamily="34" charset="0"/>
              <a:buChar char="•"/>
              <a:defRPr sz="1290" kern="1200">
                <a:solidFill>
                  <a:schemeClr val="tx1"/>
                </a:solidFill>
                <a:latin typeface="+mn-lt"/>
                <a:ea typeface="+mn-ea"/>
                <a:cs typeface="+mn-cs"/>
              </a:defRPr>
            </a:lvl2pPr>
            <a:lvl3pPr marL="614680" indent="-123190" algn="l" defTabSz="491490" rtl="0" eaLnBrk="1" latinLnBrk="0" hangingPunct="1">
              <a:lnSpc>
                <a:spcPct val="90000"/>
              </a:lnSpc>
              <a:spcBef>
                <a:spcPts val="270"/>
              </a:spcBef>
              <a:buFont typeface="Arial" panose="020B0604020202020204" pitchFamily="34" charset="0"/>
              <a:buChar char="•"/>
              <a:defRPr sz="1075" kern="1200">
                <a:solidFill>
                  <a:schemeClr val="tx1"/>
                </a:solidFill>
                <a:latin typeface="+mn-lt"/>
                <a:ea typeface="+mn-ea"/>
                <a:cs typeface="+mn-cs"/>
              </a:defRPr>
            </a:lvl3pPr>
            <a:lvl4pPr marL="860425"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4pPr>
            <a:lvl5pPr marL="1106170"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5pPr>
            <a:lvl6pPr marL="1351915"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6pPr>
            <a:lvl7pPr marL="1597660"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7pPr>
            <a:lvl8pPr marL="1843405"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8pPr>
            <a:lvl9pPr marL="2089150"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9pPr>
          </a:lstStyle>
          <a:p>
            <a:pPr marL="0" indent="0" algn="just">
              <a:lnSpc>
                <a:spcPct val="110000"/>
              </a:lnSpc>
              <a:spcBef>
                <a:spcPts val="0"/>
              </a:spcBef>
              <a:buNone/>
            </a:pPr>
            <a:r>
              <a:rPr kumimoji="1" lang="en-US" sz="1400" b="0">
                <a:solidFill>
                  <a:schemeClr val="bg1">
                    <a:lumMod val="50000"/>
                  </a:schemeClr>
                </a:solidFill>
                <a:latin typeface="华文中宋" panose="02010600040101010101" pitchFamily="2" charset="-122"/>
                <a:ea typeface="华文中宋" panose="02010600040101010101" pitchFamily="2" charset="-122"/>
              </a:rPr>
              <a:t>[5] 王辰成,杨麟儿,王莹莹,杜永萍,杨尔弘. 基于Transformer增强架构的中文语法纠错方法[J]. 中文信息学报, 2020, 34(6): 106-114.</a:t>
            </a:r>
            <a:endParaRPr kumimoji="1" lang="en-US" sz="1400" b="0">
              <a:solidFill>
                <a:schemeClr val="bg1">
                  <a:lumMod val="50000"/>
                </a:schemeClr>
              </a:solidFill>
              <a:latin typeface="华文中宋" panose="02010600040101010101" pitchFamily="2" charset="-122"/>
              <a:ea typeface="华文中宋" panose="02010600040101010101" pitchFamily="2" charset="-122"/>
            </a:endParaRPr>
          </a:p>
          <a:p>
            <a:pPr marL="0" indent="0" algn="just">
              <a:lnSpc>
                <a:spcPct val="110000"/>
              </a:lnSpc>
              <a:spcBef>
                <a:spcPts val="0"/>
              </a:spcBef>
              <a:buNone/>
            </a:pPr>
            <a:r>
              <a:rPr kumimoji="1" lang="en-US" sz="1400" b="0">
                <a:solidFill>
                  <a:schemeClr val="bg1">
                    <a:lumMod val="50000"/>
                  </a:schemeClr>
                </a:solidFill>
                <a:latin typeface="华文中宋" panose="02010600040101010101" pitchFamily="2" charset="-122"/>
                <a:ea typeface="华文中宋" panose="02010600040101010101" pitchFamily="2" charset="-122"/>
              </a:rPr>
              <a:t>[6] Zecheng Tang, Yixin Ji, Yibo Zhao, and Junhui Li. 2021. 基于字词粒度噪声数据增强的中文语法纠错(Chinese Grammatical Error Correction enhanced by Data Augmentation from Word and Character Levels). CCL 2021.</a:t>
            </a:r>
            <a:endParaRPr kumimoji="1" lang="en-US" sz="1400" b="0">
              <a:solidFill>
                <a:schemeClr val="bg1">
                  <a:lumMod val="50000"/>
                </a:schemeClr>
              </a:solidFill>
              <a:latin typeface="华文中宋" panose="02010600040101010101" pitchFamily="2" charset="-122"/>
              <a:ea typeface="华文中宋" panose="02010600040101010101" pitchFamily="2" charset="-122"/>
            </a:endParaRPr>
          </a:p>
        </p:txBody>
      </p:sp>
      <p:sp>
        <p:nvSpPr>
          <p:cNvPr id="11" name="圆角矩形 10"/>
          <p:cNvSpPr/>
          <p:nvPr/>
        </p:nvSpPr>
        <p:spPr>
          <a:xfrm>
            <a:off x="111125" y="2564875"/>
            <a:ext cx="4645025" cy="529371"/>
          </a:xfrm>
          <a:prstGeom prst="roundRect">
            <a:avLst/>
          </a:prstGeom>
          <a:solidFill>
            <a:schemeClr val="accent1"/>
          </a:solid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38100" tIns="38100" rIns="38100" bIns="38100" numCol="1" spcCol="38100" rtlCol="0" anchor="ctr" forceAA="0">
            <a:spAutoFit/>
          </a:bodyPr>
          <a:lstStyle/>
          <a:p>
            <a:pPr marL="0" marR="0" indent="0" algn="ctr" defTabSz="584200" rtl="0" fontAlgn="auto" latinLnBrk="0" hangingPunct="0">
              <a:lnSpc>
                <a:spcPct val="100000"/>
              </a:lnSpc>
              <a:spcBef>
                <a:spcPts val="0"/>
              </a:spcBef>
              <a:spcAft>
                <a:spcPts val="0"/>
              </a:spcAft>
              <a:buClrTx/>
              <a:buSzTx/>
              <a:buFontTx/>
              <a:buNone/>
            </a:pPr>
            <a:r>
              <a:rPr lang="zh-CN" altLang="en-US" sz="2400">
                <a:sym typeface="Helvetica Neue" panose="02000503000000020004"/>
              </a:rPr>
              <a:t>十年一梦，中概股近乎全军覆没</a:t>
            </a:r>
            <a:endParaRPr lang="zh-CN" altLang="en-US" sz="2400">
              <a:sym typeface="Helvetica Neue" panose="02000503000000020004"/>
            </a:endParaRPr>
          </a:p>
        </p:txBody>
      </p:sp>
      <p:pic>
        <p:nvPicPr>
          <p:cNvPr id="10" name="图片占位符 9"/>
          <p:cNvPicPr>
            <a:picLocks noGrp="1" noChangeAspect="1"/>
          </p:cNvPicPr>
          <p:nvPr>
            <p:ph type="pic" idx="13"/>
            <p:custDataLst>
              <p:tags r:id="rId1"/>
            </p:custDataLst>
          </p:nvPr>
        </p:nvPicPr>
        <p:blipFill>
          <a:blip r:embed="rId2"/>
          <a:stretch>
            <a:fillRect/>
          </a:stretch>
        </p:blipFill>
        <p:spPr>
          <a:xfrm>
            <a:off x="2400300" y="4264660"/>
            <a:ext cx="10604500" cy="2019300"/>
          </a:xfrm>
          <a:prstGeom prst="rect">
            <a:avLst/>
          </a:prstGeom>
        </p:spPr>
      </p:pic>
      <p:sp>
        <p:nvSpPr>
          <p:cNvPr id="12" name="右箭头 11"/>
          <p:cNvSpPr/>
          <p:nvPr/>
        </p:nvSpPr>
        <p:spPr>
          <a:xfrm rot="5400000">
            <a:off x="-59055" y="5020311"/>
            <a:ext cx="3918585" cy="697229"/>
          </a:xfrm>
          <a:prstGeom prst="rightArrow">
            <a:avLst/>
          </a:prstGeom>
          <a:solidFill>
            <a:schemeClr val="accent1"/>
          </a:solid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38100" tIns="38100" rIns="38100" bIns="38100" numCol="1" spcCol="38100" rtlCol="0" anchor="ctr" forceAA="0">
            <a:spAutoFit/>
          </a:bodyPr>
          <a:lstStyle/>
          <a:p>
            <a:pPr marL="0" marR="0" indent="0" algn="ctr" defTabSz="584200" rtl="0" fontAlgn="auto" latinLnBrk="0" hangingPunct="0">
              <a:lnSpc>
                <a:spcPct val="100000"/>
              </a:lnSpc>
              <a:spcBef>
                <a:spcPts val="0"/>
              </a:spcBef>
              <a:spcAft>
                <a:spcPts val="0"/>
              </a:spcAft>
              <a:buClrTx/>
              <a:buSzTx/>
              <a:buFontTx/>
              <a:buNone/>
            </a:pPr>
            <a:endParaRPr kumimoji="0" lang="zh-CN" altLang="en-US" sz="2000" b="0" i="0" u="none" strike="noStrike" cap="none" spc="0" normalizeH="0" baseline="0">
              <a:ln>
                <a:noFill/>
              </a:ln>
              <a:solidFill>
                <a:srgbClr val="FFFFFF"/>
              </a:solidFill>
              <a:effectLst/>
              <a:uFillTx/>
              <a:latin typeface="+mn-lt"/>
              <a:ea typeface="+mn-ea"/>
              <a:cs typeface="+mn-cs"/>
              <a:sym typeface="Helvetica Neue Medium" panose="02000503000000020004"/>
            </a:endParaRPr>
          </a:p>
        </p:txBody>
      </p:sp>
      <p:sp>
        <p:nvSpPr>
          <p:cNvPr id="13" name="圆角矩形 12"/>
          <p:cNvSpPr/>
          <p:nvPr/>
        </p:nvSpPr>
        <p:spPr>
          <a:xfrm>
            <a:off x="111125" y="7273395"/>
            <a:ext cx="6599555" cy="942765"/>
          </a:xfrm>
          <a:prstGeom prst="roundRect">
            <a:avLst/>
          </a:prstGeom>
          <a:solidFill>
            <a:schemeClr val="accent3"/>
          </a:solid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38100" tIns="38100" rIns="38100" bIns="38100" numCol="1" spcCol="38100" rtlCol="0" anchor="ctr" forceAA="0">
            <a:spAutoFit/>
          </a:bodyPr>
          <a:lstStyle/>
          <a:p>
            <a:pPr marL="0" marR="0" indent="0" algn="l" defTabSz="584200" rtl="0" fontAlgn="auto" latinLnBrk="0" hangingPunct="0">
              <a:lnSpc>
                <a:spcPct val="100000"/>
              </a:lnSpc>
              <a:spcBef>
                <a:spcPts val="0"/>
              </a:spcBef>
              <a:spcAft>
                <a:spcPts val="0"/>
              </a:spcAft>
              <a:buClrTx/>
              <a:buSzTx/>
              <a:buFontTx/>
              <a:buNone/>
            </a:pPr>
            <a:r>
              <a:rPr lang="en-US" altLang="zh-CN" sz="2400">
                <a:sym typeface="Helvetica Neue" panose="02000503000000020004"/>
              </a:rPr>
              <a:t>SRC</a:t>
            </a:r>
            <a:r>
              <a:rPr lang="zh-CN" altLang="en-US" sz="2400">
                <a:sym typeface="Helvetica Neue" panose="02000503000000020004"/>
              </a:rPr>
              <a:t>：十年</a:t>
            </a:r>
            <a:r>
              <a:rPr lang="zh-CN" altLang="en-US" sz="2400">
                <a:solidFill>
                  <a:srgbClr val="FF0000"/>
                </a:solidFill>
                <a:sym typeface="Helvetica Neue" panose="02000503000000020004"/>
              </a:rPr>
              <a:t>异</a:t>
            </a:r>
            <a:r>
              <a:rPr lang="zh-CN" altLang="en-US" sz="2400">
                <a:sym typeface="Helvetica Neue" panose="02000503000000020004"/>
              </a:rPr>
              <a:t>梦，中概股</a:t>
            </a:r>
            <a:r>
              <a:rPr lang="zh-CN" altLang="en-US" sz="2400">
                <a:solidFill>
                  <a:srgbClr val="FF0000"/>
                </a:solidFill>
                <a:sym typeface="Helvetica Neue" panose="02000503000000020004"/>
              </a:rPr>
              <a:t>完全</a:t>
            </a:r>
            <a:r>
              <a:rPr lang="zh-CN" altLang="en-US" sz="2400">
                <a:sym typeface="Helvetica Neue" panose="02000503000000020004"/>
              </a:rPr>
              <a:t>全军</a:t>
            </a:r>
            <a:r>
              <a:rPr lang="zh-CN" altLang="en-US" sz="2400">
                <a:solidFill>
                  <a:srgbClr val="FF0000"/>
                </a:solidFill>
                <a:sym typeface="Helvetica Neue" panose="02000503000000020004"/>
              </a:rPr>
              <a:t>没</a:t>
            </a:r>
            <a:endParaRPr lang="zh-CN" altLang="en-US" sz="2400">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lang="en-US" altLang="zh-CN" sz="2400">
                <a:sym typeface="Helvetica Neue" panose="02000503000000020004"/>
              </a:rPr>
              <a:t>TGT</a:t>
            </a:r>
            <a:r>
              <a:rPr lang="zh-CN" altLang="en-US" sz="2400">
                <a:sym typeface="Helvetica Neue" panose="02000503000000020004"/>
              </a:rPr>
              <a:t>：十年一梦，中概股近乎全军覆没</a:t>
            </a:r>
            <a:endParaRPr lang="zh-CN" altLang="en-US" sz="2400">
              <a:sym typeface="Helvetica Neue" panose="02000503000000020004"/>
            </a:endParaRPr>
          </a:p>
        </p:txBody>
      </p:sp>
      <p:sp>
        <p:nvSpPr>
          <p:cNvPr id="14" name="文本框 13"/>
          <p:cNvSpPr txBox="1"/>
          <p:nvPr/>
        </p:nvSpPr>
        <p:spPr>
          <a:xfrm>
            <a:off x="5015865" y="2034540"/>
            <a:ext cx="4729480" cy="2230120"/>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38100" tIns="38100" rIns="38100" bIns="38100" numCol="1" spcCol="38100" rtlCol="0" anchor="ctr" forceAA="0">
            <a:spAutoFit/>
          </a:bodyPr>
          <a:lstStyle/>
          <a:p>
            <a:pPr marL="0" marR="0" indent="0" algn="l" defTabSz="584200" rtl="0" fontAlgn="auto" latinLnBrk="0" hangingPunct="0">
              <a:lnSpc>
                <a:spcPct val="100000"/>
              </a:lnSpc>
              <a:spcBef>
                <a:spcPts val="0"/>
              </a:spcBef>
              <a:spcAft>
                <a:spcPts val="0"/>
              </a:spcAft>
              <a:buClrTx/>
              <a:buSzTx/>
              <a:buFontTx/>
              <a:buNone/>
            </a:pPr>
            <a:r>
              <a:rPr kumimoji="0" lang="zh-CN" alt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基于规则的损坏处理</a:t>
            </a:r>
            <a:r>
              <a:rPr kumimoji="0" lang="en-US" altLang="zh-CN"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[5,6]</a:t>
            </a:r>
            <a:r>
              <a:rPr kumimoji="0" lang="zh-CN" alt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a:t>
            </a:r>
            <a:endParaRPr kumimoji="0" lang="zh-CN" alt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457200" marR="0" indent="-457200" algn="l" defTabSz="584200"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替换</a:t>
            </a:r>
            <a:endParaRPr kumimoji="0" lang="zh-CN" alt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457200" marR="0" indent="-457200" algn="l" defTabSz="584200"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删除</a:t>
            </a:r>
            <a:endParaRPr kumimoji="0" lang="zh-CN" alt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457200" marR="0" indent="-457200" algn="l" defTabSz="584200"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添加</a:t>
            </a:r>
            <a:endParaRPr kumimoji="0" lang="zh-CN" alt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457200" marR="0" indent="-457200" algn="l" defTabSz="584200" rtl="0" fontAlgn="auto" latinLnBrk="0" hangingPunct="0">
              <a:lnSpc>
                <a:spcPct val="100000"/>
              </a:lnSpc>
              <a:spcBef>
                <a:spcPts val="0"/>
              </a:spcBef>
              <a:spcAft>
                <a:spcPts val="0"/>
              </a:spcAft>
              <a:buClrTx/>
              <a:buSzTx/>
              <a:buFont typeface="Arial" panose="020B0604020202020204" pitchFamily="34" charset="0"/>
              <a:buChar char="•"/>
            </a:pPr>
            <a:r>
              <a:rPr kumimoji="0" lang="zh-CN" alt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乱序</a:t>
            </a:r>
            <a:endParaRPr kumimoji="0" lang="zh-CN" alt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15" name="文本框 14"/>
          <p:cNvSpPr txBox="1"/>
          <p:nvPr/>
        </p:nvSpPr>
        <p:spPr>
          <a:xfrm>
            <a:off x="7705725" y="6660198"/>
            <a:ext cx="4723765" cy="1368425"/>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38100" tIns="38100" rIns="38100" bIns="38100" numCol="1" spcCol="38100" rtlCol="0" anchor="ctr" forceAA="0">
            <a:spAutoFit/>
          </a:bodyPr>
          <a:lstStyle/>
          <a:p>
            <a:pPr marL="0" marR="0" indent="0" algn="l" defTabSz="584200" rtl="0" fontAlgn="auto" latinLnBrk="0" hangingPunct="0">
              <a:lnSpc>
                <a:spcPct val="150000"/>
              </a:lnSpc>
              <a:spcBef>
                <a:spcPts val="0"/>
              </a:spcBef>
              <a:spcAft>
                <a:spcPts val="0"/>
              </a:spcAft>
              <a:buClrTx/>
              <a:buSzTx/>
              <a:buFontTx/>
              <a:buNone/>
            </a:pPr>
            <a:r>
              <a:rPr kumimoji="0" lang="zh-CN" alt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数据集：开源社区问答语料库</a:t>
            </a:r>
            <a:endParaRPr kumimoji="0" lang="zh-CN" alt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50000"/>
              </a:lnSpc>
              <a:spcBef>
                <a:spcPts val="0"/>
              </a:spcBef>
              <a:spcAft>
                <a:spcPts val="0"/>
              </a:spcAft>
              <a:buClrTx/>
              <a:buSzTx/>
              <a:buFontTx/>
              <a:buNone/>
            </a:pPr>
            <a:r>
              <a:rPr kumimoji="0" lang="zh-CN" altLang="en-US"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样本数：</a:t>
            </a:r>
            <a:r>
              <a:rPr kumimoji="0" lang="en-US" altLang="zh-CN"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1.5M</a:t>
            </a:r>
            <a:endParaRPr kumimoji="0" lang="en-US" altLang="zh-CN" sz="2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16" name="文本框 15"/>
          <p:cNvSpPr txBox="1"/>
          <p:nvPr/>
        </p:nvSpPr>
        <p:spPr>
          <a:xfrm>
            <a:off x="979805" y="4478973"/>
            <a:ext cx="572135" cy="1430020"/>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38100" tIns="38100" rIns="38100" bIns="38100" numCol="1" spcCol="38100" rtlCol="0" anchor="ctr" forceAA="0">
            <a:spAutoFit/>
          </a:bodyPr>
          <a:lstStyle/>
          <a:p>
            <a:pPr marL="0" marR="0" indent="0" algn="ctr" defTabSz="584200" rtl="0" fontAlgn="auto" latinLnBrk="0" hangingPunct="0">
              <a:lnSpc>
                <a:spcPct val="100000"/>
              </a:lnSpc>
              <a:spcBef>
                <a:spcPts val="0"/>
              </a:spcBef>
              <a:spcAft>
                <a:spcPts val="0"/>
              </a:spcAft>
              <a:buClrTx/>
              <a:buSzTx/>
              <a:buFontTx/>
              <a:buNone/>
            </a:pPr>
            <a:r>
              <a:rPr kumimoji="0" lang="zh-CN" altLang="en-US" sz="2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损坏处理</a:t>
            </a:r>
            <a:endParaRPr kumimoji="0" lang="zh-CN" altLang="en-US" sz="2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3004800" cy="1485900"/>
          </a:xfrm>
          <a:prstGeom prst="rect">
            <a:avLst/>
          </a:prstGeom>
          <a:solidFill>
            <a:srgbClr val="6864A9"/>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9600" tIns="38100" rIns="38100" bIns="38100" numCol="1" spcCol="38100" rtlCol="0" anchor="ctr">
            <a:noAutofit/>
          </a:bodyPr>
          <a:lstStyle/>
          <a:p>
            <a:pPr>
              <a:defRPr sz="8000">
                <a:solidFill>
                  <a:srgbClr val="FFFFFF"/>
                </a:solidFill>
                <a:latin typeface="Open Sans"/>
                <a:ea typeface="Open Sans"/>
                <a:cs typeface="Open Sans"/>
                <a:sym typeface="Open Sans"/>
              </a:defRPr>
            </a:pPr>
            <a:r>
              <a:rPr lang="zh-CN" altLang="en-US" sz="6000" b="0" dirty="0" err="1">
                <a:solidFill>
                  <a:schemeClr val="bg1"/>
                </a:solidFill>
              </a:rPr>
              <a:t>实验结果</a:t>
            </a:r>
            <a:endParaRPr lang="zh-CN" altLang="en-US" sz="6000" b="0" dirty="0" err="1">
              <a:solidFill>
                <a:schemeClr val="bg1"/>
              </a:solidFill>
            </a:endParaRPr>
          </a:p>
        </p:txBody>
      </p:sp>
      <p:sp>
        <p:nvSpPr>
          <p:cNvPr id="4" name="内容占位符 5"/>
          <p:cNvSpPr txBox="1"/>
          <p:nvPr/>
        </p:nvSpPr>
        <p:spPr>
          <a:xfrm>
            <a:off x="249617" y="9181499"/>
            <a:ext cx="9157853" cy="457824"/>
          </a:xfrm>
          <a:prstGeom prst="rect">
            <a:avLst/>
          </a:prstGeom>
        </p:spPr>
        <p:txBody>
          <a:bodyPr vert="horz" lIns="91440" tIns="45720" rIns="91440" bIns="45720" rtlCol="0">
            <a:noAutofit/>
          </a:bodyPr>
          <a:lstStyle>
            <a:lvl1pPr marL="123190" indent="-123190" algn="l" defTabSz="491490" rtl="0" eaLnBrk="1" latinLnBrk="0" hangingPunct="1">
              <a:lnSpc>
                <a:spcPct val="90000"/>
              </a:lnSpc>
              <a:spcBef>
                <a:spcPts val="540"/>
              </a:spcBef>
              <a:buFont typeface="Arial" panose="020B0604020202020204" pitchFamily="34" charset="0"/>
              <a:buChar char="•"/>
              <a:defRPr sz="1505" kern="1200">
                <a:solidFill>
                  <a:schemeClr val="tx1"/>
                </a:solidFill>
                <a:latin typeface="+mn-lt"/>
                <a:ea typeface="+mn-ea"/>
                <a:cs typeface="+mn-cs"/>
              </a:defRPr>
            </a:lvl1pPr>
            <a:lvl2pPr marL="368935" indent="-123190" algn="l" defTabSz="491490" rtl="0" eaLnBrk="1" latinLnBrk="0" hangingPunct="1">
              <a:lnSpc>
                <a:spcPct val="90000"/>
              </a:lnSpc>
              <a:spcBef>
                <a:spcPts val="270"/>
              </a:spcBef>
              <a:buFont typeface="Arial" panose="020B0604020202020204" pitchFamily="34" charset="0"/>
              <a:buChar char="•"/>
              <a:defRPr sz="1290" kern="1200">
                <a:solidFill>
                  <a:schemeClr val="tx1"/>
                </a:solidFill>
                <a:latin typeface="+mn-lt"/>
                <a:ea typeface="+mn-ea"/>
                <a:cs typeface="+mn-cs"/>
              </a:defRPr>
            </a:lvl2pPr>
            <a:lvl3pPr marL="614680" indent="-123190" algn="l" defTabSz="491490" rtl="0" eaLnBrk="1" latinLnBrk="0" hangingPunct="1">
              <a:lnSpc>
                <a:spcPct val="90000"/>
              </a:lnSpc>
              <a:spcBef>
                <a:spcPts val="270"/>
              </a:spcBef>
              <a:buFont typeface="Arial" panose="020B0604020202020204" pitchFamily="34" charset="0"/>
              <a:buChar char="•"/>
              <a:defRPr sz="1075" kern="1200">
                <a:solidFill>
                  <a:schemeClr val="tx1"/>
                </a:solidFill>
                <a:latin typeface="+mn-lt"/>
                <a:ea typeface="+mn-ea"/>
                <a:cs typeface="+mn-cs"/>
              </a:defRPr>
            </a:lvl3pPr>
            <a:lvl4pPr marL="860425"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4pPr>
            <a:lvl5pPr marL="1106170"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5pPr>
            <a:lvl6pPr marL="1351915"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6pPr>
            <a:lvl7pPr marL="1597660"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7pPr>
            <a:lvl8pPr marL="1843405"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8pPr>
            <a:lvl9pPr marL="2089150"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9pPr>
          </a:lstStyle>
          <a:p>
            <a:pPr marL="0" indent="0" algn="just">
              <a:lnSpc>
                <a:spcPct val="110000"/>
              </a:lnSpc>
              <a:spcBef>
                <a:spcPts val="0"/>
              </a:spcBef>
              <a:buNone/>
            </a:pPr>
            <a:endParaRPr kumimoji="1" lang="en-US" altLang="zh-CN" sz="1400" b="0" dirty="0">
              <a:solidFill>
                <a:schemeClr val="bg1">
                  <a:lumMod val="50000"/>
                </a:schemeClr>
              </a:solidFill>
              <a:latin typeface="华文中宋" panose="02010600040101010101" pitchFamily="2" charset="-122"/>
              <a:ea typeface="华文中宋" panose="02010600040101010101" pitchFamily="2" charset="-122"/>
            </a:endParaRPr>
          </a:p>
        </p:txBody>
      </p:sp>
      <p:pic>
        <p:nvPicPr>
          <p:cNvPr id="3" name="图片占位符 2"/>
          <p:cNvPicPr>
            <a:picLocks noGrp="1" noChangeAspect="1"/>
          </p:cNvPicPr>
          <p:nvPr>
            <p:ph type="pic" idx="13"/>
          </p:nvPr>
        </p:nvPicPr>
        <p:blipFill>
          <a:blip r:embed="rId1"/>
          <a:stretch>
            <a:fillRect/>
          </a:stretch>
        </p:blipFill>
        <p:spPr>
          <a:xfrm>
            <a:off x="913130" y="2633345"/>
            <a:ext cx="11178540" cy="5131435"/>
          </a:xfrm>
          <a:prstGeom prst="rect">
            <a:avLst/>
          </a:prstGeom>
        </p:spPr>
      </p:pic>
      <p:sp>
        <p:nvSpPr>
          <p:cNvPr id="12" name="文本框 11"/>
          <p:cNvSpPr txBox="1"/>
          <p:nvPr/>
        </p:nvSpPr>
        <p:spPr>
          <a:xfrm>
            <a:off x="490220" y="7621905"/>
            <a:ext cx="11403330" cy="2107565"/>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38100" tIns="38100" rIns="38100" bIns="38100" numCol="1" spcCol="38100" rtlCol="0" anchor="ctr" forceAA="0">
            <a:spAutoFit/>
          </a:bodyPr>
          <a:lstStyle/>
          <a:p>
            <a:pPr marL="342900" indent="-342900" algn="l" hangingPunct="1">
              <a:lnSpc>
                <a:spcPct val="150000"/>
              </a:lnSpc>
              <a:buFont typeface="Arial" panose="020B0604020202020204" pitchFamily="34" charset="0"/>
              <a:buChar char="•"/>
            </a:pP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对比全数据集微调和单目标数据集微调：</a:t>
            </a:r>
            <a:r>
              <a:rPr kumimoji="0" lang="zh-CN" altLang="en-US" sz="220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单目标微调效果显著，极大提升了精确度</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endParaRPr>
          </a:p>
          <a:p>
            <a:pPr marL="342900" indent="-342900" algn="l" hangingPunct="1">
              <a:lnSpc>
                <a:spcPct val="150000"/>
              </a:lnSpc>
              <a:buFont typeface="Arial" panose="020B0604020202020204" pitchFamily="34" charset="0"/>
              <a:buChar char="•"/>
            </a:pP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单目标数据集样本数约为全数据集的</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 50-60%</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a:t>
            </a:r>
            <a:r>
              <a:rPr kumimoji="0" lang="zh-CN" altLang="en-US" sz="220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极大加速模型训练</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endParaRPr>
          </a:p>
          <a:p>
            <a:pPr marL="342900" indent="-342900" algn="l" hangingPunct="1">
              <a:lnSpc>
                <a:spcPct val="150000"/>
              </a:lnSpc>
              <a:buFont typeface="Arial" panose="020B0604020202020204" pitchFamily="34" charset="0"/>
              <a:buChar char="•"/>
            </a:pPr>
            <a:r>
              <a:rPr kumimoji="0" lang="zh-CN" altLang="en-US" sz="220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预训练只对</a:t>
            </a:r>
            <a:r>
              <a:rPr kumimoji="0" lang="en-US" altLang="zh-CN" sz="220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 Seq2Edit </a:t>
            </a:r>
            <a:r>
              <a:rPr kumimoji="0" lang="zh-CN" altLang="en-US" sz="220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模型有效</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，对</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 BART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模型没有明显提升（因为我们的预训练任务与</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 BART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的预训练任务类似）。</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endParaRPr>
          </a:p>
        </p:txBody>
      </p:sp>
      <p:sp>
        <p:nvSpPr>
          <p:cNvPr id="13" name="内容占位符 1"/>
          <p:cNvSpPr txBox="1"/>
          <p:nvPr/>
        </p:nvSpPr>
        <p:spPr>
          <a:xfrm>
            <a:off x="469265" y="1740535"/>
            <a:ext cx="7146290" cy="1254760"/>
          </a:xfrm>
          <a:prstGeom prst="rect">
            <a:avLst/>
          </a:prstGeom>
          <a:ln w="3175">
            <a:miter lim="400000"/>
          </a:ln>
        </p:spPr>
        <p:txBody>
          <a:bodyPr lIns="38100" tIns="38100" rIns="38100" bIns="38100">
            <a:noAutofit/>
          </a:bodyPr>
          <a:lstStyle>
            <a:lvl1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1pPr>
            <a:lvl2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2pPr>
            <a:lvl3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3pPr>
            <a:lvl4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4pPr>
            <a:lvl5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5pPr>
            <a:lvl6pPr marL="0" marR="0" indent="35560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6pPr>
            <a:lvl7pPr marL="0" marR="0" indent="71120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7pPr>
            <a:lvl8pPr marL="0" marR="0" indent="106680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8pPr>
            <a:lvl9pPr marL="0" marR="0" indent="142240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9pPr>
          </a:lstStyle>
          <a:p>
            <a:pPr algn="l" hangingPunct="1">
              <a:lnSpc>
                <a:spcPct val="150000"/>
              </a:lnSpc>
              <a:buFont typeface="Arial" panose="020B0604020202020204" pitchFamily="34" charset="0"/>
            </a:pPr>
            <a:r>
              <a:rPr lang="zh-CN" altLang="en-US" sz="3900" b="1">
                <a:latin typeface="微软雅黑" panose="020B0503020204020204" charset="-122"/>
                <a:ea typeface="微软雅黑" panose="020B0503020204020204" charset="-122"/>
                <a:sym typeface="Helvetica Neue" panose="02000503000000020004"/>
              </a:rPr>
              <a:t>多目标样本是否是必要的？</a:t>
            </a:r>
            <a:endParaRPr kumimoji="1" lang="zh-CN" altLang="en-US" sz="2300" b="1" dirty="0">
              <a:latin typeface="微软雅黑" panose="020B0503020204020204" charset="-122"/>
              <a:ea typeface="微软雅黑" panose="020B0503020204020204" charset="-122"/>
              <a:sym typeface="Helvetica Neue" panose="02000503000000020004"/>
            </a:endParaRPr>
          </a:p>
        </p:txBody>
      </p:sp>
      <p:sp>
        <p:nvSpPr>
          <p:cNvPr id="6" name="文本框 5"/>
          <p:cNvSpPr txBox="1"/>
          <p:nvPr/>
        </p:nvSpPr>
        <p:spPr>
          <a:xfrm>
            <a:off x="7155815" y="1864745"/>
            <a:ext cx="5822950" cy="906780"/>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38100" tIns="38100" rIns="38100" bIns="38100" numCol="1" spcCol="38100" rtlCol="0" anchor="ctr" forceAA="0">
            <a:spAutoFit/>
          </a:bodyPr>
          <a:lstStyle/>
          <a:p>
            <a:pPr marL="0" marR="0" indent="0" algn="l" defTabSz="584200" rtl="0" fontAlgn="auto" latinLnBrk="0" hangingPunct="0">
              <a:lnSpc>
                <a:spcPct val="100000"/>
              </a:lnSpc>
              <a:spcBef>
                <a:spcPts val="0"/>
              </a:spcBef>
              <a:spcAft>
                <a:spcPts val="0"/>
              </a:spcAft>
              <a:buClrTx/>
              <a:buSzTx/>
              <a:buFontTx/>
              <a:buNone/>
            </a:pPr>
            <a:r>
              <a:rPr kumimoji="0" lang="zh-CN" altLang="en-US" sz="1800" b="1" i="0" u="none" strike="noStrike" cap="none" spc="0" normalizeH="0" baseline="0" dirty="0">
                <a:ln>
                  <a:noFill/>
                </a:ln>
                <a:solidFill>
                  <a:schemeClr val="tx1"/>
                </a:solidFill>
                <a:effectLst/>
                <a:uFillTx/>
                <a:latin typeface="Helvetica Neue" panose="02000503000000020004"/>
                <a:ea typeface="Helvetica Neue" panose="02000503000000020004"/>
                <a:cs typeface="Helvetica Neue" panose="02000503000000020004"/>
                <a:sym typeface="Helvetica Neue" panose="02000503000000020004"/>
              </a:rPr>
              <a:t>注：选择两类模型表现最好的用于集成；</a:t>
            </a:r>
            <a:endParaRPr kumimoji="0" lang="zh-CN" altLang="en-US" sz="1800" b="1" i="0" u="none" strike="noStrike" cap="none" spc="0" normalizeH="0" baseline="0" dirty="0">
              <a:ln>
                <a:noFill/>
              </a:ln>
              <a:solidFill>
                <a:schemeClr val="tx1"/>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lang="zh-CN" altLang="en-US" sz="1800" b="1" i="0" u="none" strike="noStrike" cap="none" spc="0" normalizeH="0" baseline="0" dirty="0">
                <a:ln>
                  <a:noFill/>
                </a:ln>
                <a:solidFill>
                  <a:schemeClr val="tx1"/>
                </a:solidFill>
                <a:effectLst/>
                <a:uFillTx/>
                <a:latin typeface="Helvetica Neue" panose="02000503000000020004"/>
                <a:ea typeface="Helvetica Neue" panose="02000503000000020004"/>
                <a:cs typeface="Helvetica Neue" panose="02000503000000020004"/>
                <a:sym typeface="Helvetica Neue" panose="02000503000000020004"/>
              </a:rPr>
              <a:t>集成策略：基于投票机制选取大多数</a:t>
            </a:r>
            <a:r>
              <a:rPr kumimoji="0" lang="zh-CN" altLang="en-US" sz="1800" b="1" i="0" u="none" strike="noStrike" cap="none" spc="0" normalizeH="0" baseline="0" dirty="0">
                <a:ln>
                  <a:noFill/>
                </a:ln>
                <a:solidFill>
                  <a:schemeClr val="tx1"/>
                </a:solidFill>
                <a:effectLst/>
                <a:uFillTx/>
                <a:latin typeface="Helvetica Neue" panose="02000503000000020004"/>
                <a:ea typeface="Helvetica Neue" panose="02000503000000020004"/>
                <a:cs typeface="Helvetica Neue" panose="02000503000000020004"/>
                <a:sym typeface="Helvetica Neue" panose="02000503000000020004"/>
              </a:rPr>
              <a:t>模型都同意的</a:t>
            </a:r>
            <a:r>
              <a:rPr kumimoji="0" lang="zh-CN" altLang="en-US" sz="1800" b="1" i="0" u="none" strike="noStrike" cap="none" spc="0" normalizeH="0" baseline="0" dirty="0">
                <a:ln>
                  <a:noFill/>
                </a:ln>
                <a:solidFill>
                  <a:schemeClr val="tx1"/>
                </a:solidFill>
                <a:effectLst/>
                <a:uFillTx/>
                <a:latin typeface="Helvetica Neue" panose="02000503000000020004"/>
                <a:ea typeface="Helvetica Neue" panose="02000503000000020004"/>
                <a:cs typeface="Helvetica Neue" panose="02000503000000020004"/>
                <a:sym typeface="Helvetica Neue" panose="02000503000000020004"/>
              </a:rPr>
              <a:t>编辑，</a:t>
            </a:r>
            <a:endParaRPr kumimoji="0" lang="zh-CN" altLang="en-US" sz="1800" b="1" i="0" u="none" strike="noStrike" cap="none" spc="0" normalizeH="0" baseline="0" dirty="0">
              <a:ln>
                <a:noFill/>
              </a:ln>
              <a:solidFill>
                <a:schemeClr val="tx1"/>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584200" rtl="0" fontAlgn="auto" latinLnBrk="0" hangingPunct="0">
              <a:lnSpc>
                <a:spcPct val="100000"/>
              </a:lnSpc>
              <a:spcBef>
                <a:spcPts val="0"/>
              </a:spcBef>
              <a:spcAft>
                <a:spcPts val="0"/>
              </a:spcAft>
              <a:buClrTx/>
              <a:buSzTx/>
              <a:buFontTx/>
              <a:buNone/>
            </a:pPr>
            <a:r>
              <a:rPr kumimoji="0" lang="zh-CN" altLang="en-US" sz="1800" b="1" i="0" u="none" strike="noStrike" cap="none" spc="0" normalizeH="0" baseline="0" dirty="0">
                <a:ln>
                  <a:noFill/>
                </a:ln>
                <a:solidFill>
                  <a:schemeClr val="tx1"/>
                </a:solidFill>
                <a:effectLst/>
                <a:uFillTx/>
                <a:latin typeface="Helvetica Neue" panose="02000503000000020004"/>
                <a:ea typeface="Helvetica Neue" panose="02000503000000020004"/>
                <a:cs typeface="Helvetica Neue" panose="02000503000000020004"/>
                <a:sym typeface="Helvetica Neue" panose="02000503000000020004"/>
              </a:rPr>
              <a:t>第二阶段微调：移除噪声较大的</a:t>
            </a:r>
            <a:r>
              <a:rPr kumimoji="0" lang="en-US" altLang="zh-CN" sz="1800" b="1" i="0" u="none" strike="noStrike" cap="none" spc="0" normalizeH="0" baseline="0" dirty="0">
                <a:ln>
                  <a:noFill/>
                </a:ln>
                <a:solidFill>
                  <a:schemeClr val="tx1"/>
                </a:solidFill>
                <a:effectLst/>
                <a:uFillTx/>
                <a:latin typeface="Helvetica Neue" panose="02000503000000020004"/>
                <a:ea typeface="Helvetica Neue" panose="02000503000000020004"/>
                <a:cs typeface="Helvetica Neue" panose="02000503000000020004"/>
                <a:sym typeface="Helvetica Neue" panose="02000503000000020004"/>
              </a:rPr>
              <a:t>Lang8</a:t>
            </a:r>
            <a:r>
              <a:rPr kumimoji="0" lang="zh-CN" altLang="en-US" sz="1800" b="1" i="0" u="none" strike="noStrike" cap="none" spc="0" normalizeH="0" baseline="0" dirty="0">
                <a:ln>
                  <a:noFill/>
                </a:ln>
                <a:solidFill>
                  <a:schemeClr val="tx1"/>
                </a:solidFill>
                <a:effectLst/>
                <a:uFillTx/>
                <a:latin typeface="Helvetica Neue" panose="02000503000000020004"/>
                <a:ea typeface="Helvetica Neue" panose="02000503000000020004"/>
                <a:cs typeface="Helvetica Neue" panose="02000503000000020004"/>
                <a:sym typeface="Helvetica Neue" panose="02000503000000020004"/>
              </a:rPr>
              <a:t>数据集进行</a:t>
            </a:r>
            <a:r>
              <a:rPr kumimoji="0" lang="zh-CN" altLang="en-US" sz="1800" b="1" i="0" u="none" strike="noStrike" cap="none" spc="0" normalizeH="0" baseline="0" dirty="0">
                <a:ln>
                  <a:noFill/>
                </a:ln>
                <a:solidFill>
                  <a:schemeClr val="tx1"/>
                </a:solidFill>
                <a:effectLst/>
                <a:uFillTx/>
                <a:latin typeface="Helvetica Neue" panose="02000503000000020004"/>
                <a:ea typeface="Helvetica Neue" panose="02000503000000020004"/>
                <a:cs typeface="Helvetica Neue" panose="02000503000000020004"/>
                <a:sym typeface="Helvetica Neue" panose="02000503000000020004"/>
              </a:rPr>
              <a:t>训练。</a:t>
            </a:r>
            <a:endParaRPr kumimoji="0" lang="zh-CN" altLang="en-US" sz="1800" b="1" i="0" u="none" strike="noStrike" cap="none" spc="0" normalizeH="0" baseline="0" dirty="0">
              <a:ln>
                <a:noFill/>
              </a:ln>
              <a:solidFill>
                <a:schemeClr val="tx1"/>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2" name="矩形 1"/>
          <p:cNvSpPr/>
          <p:nvPr/>
        </p:nvSpPr>
        <p:spPr>
          <a:xfrm>
            <a:off x="4350385" y="4057015"/>
            <a:ext cx="3502660" cy="691515"/>
          </a:xfrm>
          <a:prstGeom prst="rect">
            <a:avLst/>
          </a:prstGeom>
          <a:noFill/>
          <a:ln w="57150" cap="flat">
            <a:solidFill>
              <a:schemeClr val="accent5"/>
            </a:solidFill>
            <a:miter lim="400000"/>
          </a:ln>
        </p:spPr>
        <p:style>
          <a:lnRef idx="0">
            <a:scrgbClr r="0" g="0" b="0"/>
          </a:lnRef>
          <a:fillRef idx="0">
            <a:scrgbClr r="0" g="0" b="0"/>
          </a:fillRef>
          <a:effectRef idx="0">
            <a:scrgbClr r="0" g="0" b="0"/>
          </a:effectRef>
          <a:fontRef idx="none"/>
        </p:style>
        <p:txBody>
          <a:bodyPr rot="0" vertOverflow="overflow" horzOverflow="overflow" vert="horz" wrap="square" lIns="38100" tIns="38100" rIns="38100" bIns="381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en-US" altLang="zh-CN" sz="2000" b="0" i="0" u="none" strike="noStrike" cap="none" spc="0" normalizeH="0" baseline="0">
              <a:ln>
                <a:noFill/>
              </a:ln>
              <a:noFill/>
              <a:effectLst/>
              <a:uFillTx/>
              <a:latin typeface="+mn-lt"/>
              <a:ea typeface="+mn-ea"/>
              <a:cs typeface="+mn-cs"/>
              <a:sym typeface="Helvetica Neue Medium" panose="02000503000000020004"/>
            </a:endParaRPr>
          </a:p>
          <a:p>
            <a:pPr marL="0" marR="0" indent="0" algn="ctr" defTabSz="584200" rtl="0" fontAlgn="auto" latinLnBrk="0" hangingPunct="0">
              <a:lnSpc>
                <a:spcPct val="100000"/>
              </a:lnSpc>
              <a:spcBef>
                <a:spcPts val="0"/>
              </a:spcBef>
              <a:spcAft>
                <a:spcPts val="0"/>
              </a:spcAft>
              <a:buClrTx/>
              <a:buSzTx/>
              <a:buFontTx/>
              <a:buNone/>
            </a:pPr>
            <a:endParaRPr kumimoji="0" lang="en-US" altLang="zh-CN" sz="2000" b="0" i="0" u="none" strike="noStrike" cap="none" spc="0" normalizeH="0" baseline="0">
              <a:ln>
                <a:noFill/>
              </a:ln>
              <a:noFill/>
              <a:effectLst/>
              <a:uFillTx/>
              <a:latin typeface="+mn-lt"/>
              <a:ea typeface="+mn-ea"/>
              <a:cs typeface="+mn-cs"/>
              <a:sym typeface="Helvetica Neue Medium" panose="02000503000000020004"/>
            </a:endParaRPr>
          </a:p>
        </p:txBody>
      </p:sp>
      <p:sp>
        <p:nvSpPr>
          <p:cNvPr id="11" name="矩形 10"/>
          <p:cNvSpPr/>
          <p:nvPr/>
        </p:nvSpPr>
        <p:spPr>
          <a:xfrm>
            <a:off x="4350385" y="4853305"/>
            <a:ext cx="2516505" cy="691515"/>
          </a:xfrm>
          <a:prstGeom prst="rect">
            <a:avLst/>
          </a:prstGeom>
          <a:noFill/>
          <a:ln w="57150" cap="flat">
            <a:solidFill>
              <a:schemeClr val="accent5"/>
            </a:solidFill>
            <a:miter lim="400000"/>
          </a:ln>
        </p:spPr>
        <p:style>
          <a:lnRef idx="0">
            <a:scrgbClr r="0" g="0" b="0"/>
          </a:lnRef>
          <a:fillRef idx="0">
            <a:scrgbClr r="0" g="0" b="0"/>
          </a:fillRef>
          <a:effectRef idx="0">
            <a:scrgbClr r="0" g="0" b="0"/>
          </a:effectRef>
          <a:fontRef idx="none"/>
        </p:style>
        <p:txBody>
          <a:bodyPr rot="0" vertOverflow="overflow" horzOverflow="overflow" vert="horz" wrap="square" lIns="38100" tIns="38100" rIns="38100" bIns="381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en-US" altLang="zh-CN" sz="2000" b="0" i="0" u="none" strike="noStrike" cap="none" spc="0" normalizeH="0" baseline="0">
              <a:ln>
                <a:noFill/>
              </a:ln>
              <a:noFill/>
              <a:effectLst/>
              <a:uFillTx/>
              <a:latin typeface="+mn-lt"/>
              <a:ea typeface="+mn-ea"/>
              <a:cs typeface="+mn-cs"/>
              <a:sym typeface="Helvetica Neue Medium" panose="02000503000000020004"/>
            </a:endParaRPr>
          </a:p>
          <a:p>
            <a:pPr marL="0" marR="0" indent="0" algn="ctr" defTabSz="584200" rtl="0" fontAlgn="auto" latinLnBrk="0" hangingPunct="0">
              <a:lnSpc>
                <a:spcPct val="100000"/>
              </a:lnSpc>
              <a:spcBef>
                <a:spcPts val="0"/>
              </a:spcBef>
              <a:spcAft>
                <a:spcPts val="0"/>
              </a:spcAft>
              <a:buClrTx/>
              <a:buSzTx/>
              <a:buFontTx/>
              <a:buNone/>
            </a:pPr>
            <a:endParaRPr kumimoji="0" lang="en-US" altLang="zh-CN" sz="2000" b="0" i="0" u="none" strike="noStrike" cap="none" spc="0" normalizeH="0" baseline="0">
              <a:ln>
                <a:noFill/>
              </a:ln>
              <a:noFill/>
              <a:effectLst/>
              <a:uFillTx/>
              <a:latin typeface="+mn-lt"/>
              <a:ea typeface="+mn-ea"/>
              <a:cs typeface="+mn-cs"/>
              <a:sym typeface="Helvetica Neue Medium" panose="02000503000000020004"/>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3004800" cy="1485900"/>
          </a:xfrm>
          <a:prstGeom prst="rect">
            <a:avLst/>
          </a:prstGeom>
          <a:solidFill>
            <a:srgbClr val="6864A9"/>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9600" tIns="38100" rIns="38100" bIns="38100" numCol="1" spcCol="38100" rtlCol="0" anchor="ctr">
            <a:noAutofit/>
          </a:bodyPr>
          <a:lstStyle/>
          <a:p>
            <a:pPr>
              <a:defRPr sz="8000">
                <a:solidFill>
                  <a:srgbClr val="FFFFFF"/>
                </a:solidFill>
                <a:latin typeface="Open Sans"/>
                <a:ea typeface="Open Sans"/>
                <a:cs typeface="Open Sans"/>
                <a:sym typeface="Open Sans"/>
              </a:defRPr>
            </a:pPr>
            <a:r>
              <a:rPr lang="zh-CN" altLang="en-US" sz="6000" b="0" dirty="0" err="1">
                <a:solidFill>
                  <a:schemeClr val="bg1"/>
                </a:solidFill>
              </a:rPr>
              <a:t>实验结果</a:t>
            </a:r>
            <a:endParaRPr lang="zh-CN" altLang="en-US" sz="6000" b="0" dirty="0" err="1">
              <a:solidFill>
                <a:schemeClr val="bg1"/>
              </a:solidFill>
            </a:endParaRPr>
          </a:p>
        </p:txBody>
      </p:sp>
      <p:sp>
        <p:nvSpPr>
          <p:cNvPr id="4" name="内容占位符 5"/>
          <p:cNvSpPr txBox="1"/>
          <p:nvPr/>
        </p:nvSpPr>
        <p:spPr>
          <a:xfrm>
            <a:off x="249617" y="9181499"/>
            <a:ext cx="9157853" cy="457824"/>
          </a:xfrm>
          <a:prstGeom prst="rect">
            <a:avLst/>
          </a:prstGeom>
        </p:spPr>
        <p:txBody>
          <a:bodyPr vert="horz" lIns="91440" tIns="45720" rIns="91440" bIns="45720" rtlCol="0">
            <a:noAutofit/>
          </a:bodyPr>
          <a:lstStyle>
            <a:lvl1pPr marL="123190" indent="-123190" algn="l" defTabSz="491490" rtl="0" eaLnBrk="1" latinLnBrk="0" hangingPunct="1">
              <a:lnSpc>
                <a:spcPct val="90000"/>
              </a:lnSpc>
              <a:spcBef>
                <a:spcPts val="540"/>
              </a:spcBef>
              <a:buFont typeface="Arial" panose="020B0604020202020204" pitchFamily="34" charset="0"/>
              <a:buChar char="•"/>
              <a:defRPr sz="1505" kern="1200">
                <a:solidFill>
                  <a:schemeClr val="tx1"/>
                </a:solidFill>
                <a:latin typeface="+mn-lt"/>
                <a:ea typeface="+mn-ea"/>
                <a:cs typeface="+mn-cs"/>
              </a:defRPr>
            </a:lvl1pPr>
            <a:lvl2pPr marL="368935" indent="-123190" algn="l" defTabSz="491490" rtl="0" eaLnBrk="1" latinLnBrk="0" hangingPunct="1">
              <a:lnSpc>
                <a:spcPct val="90000"/>
              </a:lnSpc>
              <a:spcBef>
                <a:spcPts val="270"/>
              </a:spcBef>
              <a:buFont typeface="Arial" panose="020B0604020202020204" pitchFamily="34" charset="0"/>
              <a:buChar char="•"/>
              <a:defRPr sz="1290" kern="1200">
                <a:solidFill>
                  <a:schemeClr val="tx1"/>
                </a:solidFill>
                <a:latin typeface="+mn-lt"/>
                <a:ea typeface="+mn-ea"/>
                <a:cs typeface="+mn-cs"/>
              </a:defRPr>
            </a:lvl2pPr>
            <a:lvl3pPr marL="614680" indent="-123190" algn="l" defTabSz="491490" rtl="0" eaLnBrk="1" latinLnBrk="0" hangingPunct="1">
              <a:lnSpc>
                <a:spcPct val="90000"/>
              </a:lnSpc>
              <a:spcBef>
                <a:spcPts val="270"/>
              </a:spcBef>
              <a:buFont typeface="Arial" panose="020B0604020202020204" pitchFamily="34" charset="0"/>
              <a:buChar char="•"/>
              <a:defRPr sz="1075" kern="1200">
                <a:solidFill>
                  <a:schemeClr val="tx1"/>
                </a:solidFill>
                <a:latin typeface="+mn-lt"/>
                <a:ea typeface="+mn-ea"/>
                <a:cs typeface="+mn-cs"/>
              </a:defRPr>
            </a:lvl3pPr>
            <a:lvl4pPr marL="860425"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4pPr>
            <a:lvl5pPr marL="1106170"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5pPr>
            <a:lvl6pPr marL="1351915"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6pPr>
            <a:lvl7pPr marL="1597660"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7pPr>
            <a:lvl8pPr marL="1843405"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8pPr>
            <a:lvl9pPr marL="2089150"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9pPr>
          </a:lstStyle>
          <a:p>
            <a:pPr marL="0" indent="0" algn="just">
              <a:lnSpc>
                <a:spcPct val="110000"/>
              </a:lnSpc>
              <a:spcBef>
                <a:spcPts val="0"/>
              </a:spcBef>
              <a:buNone/>
            </a:pPr>
            <a:endParaRPr kumimoji="1" lang="en-US" altLang="zh-CN" sz="1400" b="0" dirty="0">
              <a:solidFill>
                <a:schemeClr val="bg1">
                  <a:lumMod val="50000"/>
                </a:schemeClr>
              </a:solidFill>
              <a:latin typeface="华文中宋" panose="02010600040101010101" pitchFamily="2" charset="-122"/>
              <a:ea typeface="华文中宋" panose="02010600040101010101" pitchFamily="2" charset="-122"/>
            </a:endParaRPr>
          </a:p>
        </p:txBody>
      </p:sp>
      <p:sp>
        <p:nvSpPr>
          <p:cNvPr id="13" name="内容占位符 1"/>
          <p:cNvSpPr txBox="1"/>
          <p:nvPr/>
        </p:nvSpPr>
        <p:spPr>
          <a:xfrm>
            <a:off x="466725" y="1740535"/>
            <a:ext cx="2757805" cy="1254760"/>
          </a:xfrm>
          <a:prstGeom prst="rect">
            <a:avLst/>
          </a:prstGeom>
          <a:ln w="3175">
            <a:miter lim="400000"/>
          </a:ln>
        </p:spPr>
        <p:txBody>
          <a:bodyPr lIns="38100" tIns="38100" rIns="38100" bIns="38100">
            <a:noAutofit/>
          </a:bodyPr>
          <a:lstStyle>
            <a:lvl1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1pPr>
            <a:lvl2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2pPr>
            <a:lvl3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3pPr>
            <a:lvl4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4pPr>
            <a:lvl5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5pPr>
            <a:lvl6pPr marL="0" marR="0" indent="35560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6pPr>
            <a:lvl7pPr marL="0" marR="0" indent="71120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7pPr>
            <a:lvl8pPr marL="0" marR="0" indent="106680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8pPr>
            <a:lvl9pPr marL="0" marR="0" indent="142240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9pPr>
          </a:lstStyle>
          <a:p>
            <a:pPr algn="l" hangingPunct="1">
              <a:lnSpc>
                <a:spcPct val="150000"/>
              </a:lnSpc>
              <a:buFont typeface="Arial" panose="020B0604020202020204" pitchFamily="34" charset="0"/>
            </a:pPr>
            <a:r>
              <a:rPr lang="zh-CN" altLang="en-US" sz="3900" b="1">
                <a:latin typeface="微软雅黑" panose="020B0503020204020204" charset="-122"/>
                <a:ea typeface="微软雅黑" panose="020B0503020204020204" charset="-122"/>
                <a:sym typeface="Helvetica Neue" panose="02000503000000020004"/>
              </a:rPr>
              <a:t>测试集结果</a:t>
            </a:r>
            <a:endParaRPr kumimoji="1" lang="zh-CN" altLang="en-US" sz="2300" b="1" dirty="0">
              <a:latin typeface="微软雅黑" panose="020B0503020204020204" charset="-122"/>
              <a:ea typeface="微软雅黑" panose="020B0503020204020204" charset="-122"/>
              <a:sym typeface="Helvetica Neue" panose="02000503000000020004"/>
            </a:endParaRPr>
          </a:p>
        </p:txBody>
      </p:sp>
      <p:pic>
        <p:nvPicPr>
          <p:cNvPr id="6" name="图片占位符 5"/>
          <p:cNvPicPr>
            <a:picLocks noGrp="1" noChangeAspect="1"/>
          </p:cNvPicPr>
          <p:nvPr>
            <p:ph type="pic" idx="13"/>
          </p:nvPr>
        </p:nvPicPr>
        <p:blipFill>
          <a:blip r:embed="rId1"/>
          <a:stretch>
            <a:fillRect/>
          </a:stretch>
        </p:blipFill>
        <p:spPr>
          <a:xfrm>
            <a:off x="913130" y="3008630"/>
            <a:ext cx="11178540" cy="4380865"/>
          </a:xfrm>
          <a:prstGeom prst="rect">
            <a:avLst/>
          </a:prstGeom>
        </p:spPr>
      </p:pic>
      <p:sp>
        <p:nvSpPr>
          <p:cNvPr id="7" name="文本框 6"/>
          <p:cNvSpPr txBox="1"/>
          <p:nvPr/>
        </p:nvSpPr>
        <p:spPr>
          <a:xfrm>
            <a:off x="490220" y="7878445"/>
            <a:ext cx="12737465" cy="1091565"/>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38100" tIns="38100" rIns="38100" bIns="38100" numCol="1" spcCol="38100" rtlCol="0" anchor="ctr" forceAA="0">
            <a:spAutoFit/>
          </a:bodyPr>
          <a:lstStyle/>
          <a:p>
            <a:pPr marL="342900" indent="-342900" algn="l" hangingPunct="1">
              <a:lnSpc>
                <a:spcPct val="150000"/>
              </a:lnSpc>
              <a:buFont typeface="Arial" panose="020B0604020202020204" pitchFamily="34" charset="0"/>
              <a:buChar char="•"/>
            </a:pP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测试集结果和开发集结果类似；</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endParaRPr>
          </a:p>
          <a:p>
            <a:pPr marL="342900" indent="-342900" algn="l" hangingPunct="1">
              <a:lnSpc>
                <a:spcPct val="150000"/>
              </a:lnSpc>
              <a:buFont typeface="Arial" panose="020B0604020202020204" pitchFamily="34" charset="0"/>
              <a:buChar char="•"/>
            </a:pP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单目标训练对</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 Seq2Edit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模型提升更大，说明</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 Seq2Edit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模型对样本的纠正不确定性更敏感。</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3004800" cy="1485900"/>
          </a:xfrm>
          <a:prstGeom prst="rect">
            <a:avLst/>
          </a:prstGeom>
          <a:solidFill>
            <a:srgbClr val="6864A9"/>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9600" tIns="38100" rIns="38100" bIns="38100" numCol="1" spcCol="38100" rtlCol="0" anchor="ctr">
            <a:noAutofit/>
          </a:bodyPr>
          <a:lstStyle/>
          <a:p>
            <a:pPr>
              <a:defRPr sz="8000">
                <a:solidFill>
                  <a:srgbClr val="FFFFFF"/>
                </a:solidFill>
                <a:latin typeface="Open Sans"/>
                <a:ea typeface="Open Sans"/>
                <a:cs typeface="Open Sans"/>
                <a:sym typeface="Open Sans"/>
              </a:defRPr>
            </a:pPr>
            <a:r>
              <a:rPr lang="zh-CN" altLang="en-US" sz="6000" b="0" dirty="0" err="1">
                <a:solidFill>
                  <a:schemeClr val="bg1"/>
                </a:solidFill>
              </a:rPr>
              <a:t>实验结果</a:t>
            </a:r>
            <a:endParaRPr lang="zh-CN" altLang="en-US" sz="6000" b="0" dirty="0" err="1">
              <a:solidFill>
                <a:schemeClr val="bg1"/>
              </a:solidFill>
            </a:endParaRPr>
          </a:p>
        </p:txBody>
      </p:sp>
      <p:sp>
        <p:nvSpPr>
          <p:cNvPr id="4" name="内容占位符 5"/>
          <p:cNvSpPr txBox="1"/>
          <p:nvPr/>
        </p:nvSpPr>
        <p:spPr>
          <a:xfrm>
            <a:off x="249617" y="9181499"/>
            <a:ext cx="9157853" cy="457824"/>
          </a:xfrm>
          <a:prstGeom prst="rect">
            <a:avLst/>
          </a:prstGeom>
        </p:spPr>
        <p:txBody>
          <a:bodyPr vert="horz" lIns="91440" tIns="45720" rIns="91440" bIns="45720" rtlCol="0">
            <a:noAutofit/>
          </a:bodyPr>
          <a:lstStyle>
            <a:lvl1pPr marL="123190" indent="-123190" algn="l" defTabSz="491490" rtl="0" eaLnBrk="1" latinLnBrk="0" hangingPunct="1">
              <a:lnSpc>
                <a:spcPct val="90000"/>
              </a:lnSpc>
              <a:spcBef>
                <a:spcPts val="540"/>
              </a:spcBef>
              <a:buFont typeface="Arial" panose="020B0604020202020204" pitchFamily="34" charset="0"/>
              <a:buChar char="•"/>
              <a:defRPr sz="1505" kern="1200">
                <a:solidFill>
                  <a:schemeClr val="tx1"/>
                </a:solidFill>
                <a:latin typeface="+mn-lt"/>
                <a:ea typeface="+mn-ea"/>
                <a:cs typeface="+mn-cs"/>
              </a:defRPr>
            </a:lvl1pPr>
            <a:lvl2pPr marL="368935" indent="-123190" algn="l" defTabSz="491490" rtl="0" eaLnBrk="1" latinLnBrk="0" hangingPunct="1">
              <a:lnSpc>
                <a:spcPct val="90000"/>
              </a:lnSpc>
              <a:spcBef>
                <a:spcPts val="270"/>
              </a:spcBef>
              <a:buFont typeface="Arial" panose="020B0604020202020204" pitchFamily="34" charset="0"/>
              <a:buChar char="•"/>
              <a:defRPr sz="1290" kern="1200">
                <a:solidFill>
                  <a:schemeClr val="tx1"/>
                </a:solidFill>
                <a:latin typeface="+mn-lt"/>
                <a:ea typeface="+mn-ea"/>
                <a:cs typeface="+mn-cs"/>
              </a:defRPr>
            </a:lvl2pPr>
            <a:lvl3pPr marL="614680" indent="-123190" algn="l" defTabSz="491490" rtl="0" eaLnBrk="1" latinLnBrk="0" hangingPunct="1">
              <a:lnSpc>
                <a:spcPct val="90000"/>
              </a:lnSpc>
              <a:spcBef>
                <a:spcPts val="270"/>
              </a:spcBef>
              <a:buFont typeface="Arial" panose="020B0604020202020204" pitchFamily="34" charset="0"/>
              <a:buChar char="•"/>
              <a:defRPr sz="1075" kern="1200">
                <a:solidFill>
                  <a:schemeClr val="tx1"/>
                </a:solidFill>
                <a:latin typeface="+mn-lt"/>
                <a:ea typeface="+mn-ea"/>
                <a:cs typeface="+mn-cs"/>
              </a:defRPr>
            </a:lvl3pPr>
            <a:lvl4pPr marL="860425"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4pPr>
            <a:lvl5pPr marL="1106170"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5pPr>
            <a:lvl6pPr marL="1351915"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6pPr>
            <a:lvl7pPr marL="1597660"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7pPr>
            <a:lvl8pPr marL="1843405"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8pPr>
            <a:lvl9pPr marL="2089150"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9pPr>
          </a:lstStyle>
          <a:p>
            <a:pPr marL="0" indent="0" algn="just">
              <a:lnSpc>
                <a:spcPct val="110000"/>
              </a:lnSpc>
              <a:spcBef>
                <a:spcPts val="0"/>
              </a:spcBef>
              <a:buNone/>
            </a:pPr>
            <a:endParaRPr kumimoji="1" lang="en-US" altLang="zh-CN" sz="1400" b="0" dirty="0">
              <a:solidFill>
                <a:schemeClr val="bg1">
                  <a:lumMod val="50000"/>
                </a:schemeClr>
              </a:solidFill>
              <a:latin typeface="华文中宋" panose="02010600040101010101" pitchFamily="2" charset="-122"/>
              <a:ea typeface="华文中宋" panose="02010600040101010101" pitchFamily="2" charset="-122"/>
            </a:endParaRPr>
          </a:p>
        </p:txBody>
      </p:sp>
      <p:sp>
        <p:nvSpPr>
          <p:cNvPr id="13" name="内容占位符 1"/>
          <p:cNvSpPr txBox="1"/>
          <p:nvPr/>
        </p:nvSpPr>
        <p:spPr>
          <a:xfrm>
            <a:off x="466725" y="1740535"/>
            <a:ext cx="11424285" cy="1254760"/>
          </a:xfrm>
          <a:prstGeom prst="rect">
            <a:avLst/>
          </a:prstGeom>
          <a:ln w="3175">
            <a:miter lim="400000"/>
          </a:ln>
        </p:spPr>
        <p:txBody>
          <a:bodyPr lIns="38100" tIns="38100" rIns="38100" bIns="38100">
            <a:noAutofit/>
          </a:bodyPr>
          <a:lstStyle>
            <a:lvl1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1pPr>
            <a:lvl2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2pPr>
            <a:lvl3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3pPr>
            <a:lvl4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4pPr>
            <a:lvl5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5pPr>
            <a:lvl6pPr marL="0" marR="0" indent="35560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6pPr>
            <a:lvl7pPr marL="0" marR="0" indent="71120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7pPr>
            <a:lvl8pPr marL="0" marR="0" indent="106680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8pPr>
            <a:lvl9pPr marL="0" marR="0" indent="142240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9pPr>
          </a:lstStyle>
          <a:p>
            <a:pPr algn="l" hangingPunct="1">
              <a:lnSpc>
                <a:spcPct val="150000"/>
              </a:lnSpc>
              <a:buFont typeface="Arial" panose="020B0604020202020204" pitchFamily="34" charset="0"/>
            </a:pPr>
            <a:r>
              <a:rPr lang="zh-CN" altLang="en-US" sz="3900" b="1">
                <a:latin typeface="微软雅黑" panose="020B0503020204020204" charset="-122"/>
                <a:ea typeface="微软雅黑" panose="020B0503020204020204" charset="-122"/>
                <a:sym typeface="Helvetica Neue" panose="02000503000000020004"/>
              </a:rPr>
              <a:t>纠错模型是否</a:t>
            </a:r>
            <a:r>
              <a:rPr lang="zh-CN" altLang="en-US" sz="3900" b="1">
                <a:latin typeface="微软雅黑" panose="020B0503020204020204" charset="-122"/>
                <a:ea typeface="微软雅黑" panose="020B0503020204020204" charset="-122"/>
                <a:sym typeface="Helvetica Neue" panose="02000503000000020004"/>
              </a:rPr>
              <a:t>受目标数量的影响？</a:t>
            </a:r>
            <a:endParaRPr kumimoji="1" lang="zh-CN" altLang="en-US" sz="2300" b="1" dirty="0">
              <a:latin typeface="微软雅黑" panose="020B0503020204020204" charset="-122"/>
              <a:ea typeface="微软雅黑" panose="020B0503020204020204" charset="-122"/>
              <a:sym typeface="Helvetica Neue" panose="02000503000000020004"/>
            </a:endParaRPr>
          </a:p>
        </p:txBody>
      </p:sp>
      <p:pic>
        <p:nvPicPr>
          <p:cNvPr id="6" name="图片占位符 5"/>
          <p:cNvPicPr>
            <a:picLocks noGrp="1" noChangeAspect="1"/>
          </p:cNvPicPr>
          <p:nvPr>
            <p:ph type="pic" idx="13"/>
          </p:nvPr>
        </p:nvPicPr>
        <p:blipFill>
          <a:blip r:embed="rId1"/>
          <a:stretch>
            <a:fillRect/>
          </a:stretch>
        </p:blipFill>
        <p:spPr>
          <a:xfrm>
            <a:off x="6530975" y="6614795"/>
            <a:ext cx="5905500" cy="1752600"/>
          </a:xfrm>
          <a:prstGeom prst="rect">
            <a:avLst/>
          </a:prstGeom>
        </p:spPr>
      </p:pic>
      <p:sp>
        <p:nvSpPr>
          <p:cNvPr id="7" name="文本框 6"/>
          <p:cNvSpPr txBox="1"/>
          <p:nvPr/>
        </p:nvSpPr>
        <p:spPr>
          <a:xfrm>
            <a:off x="466725" y="2906395"/>
            <a:ext cx="12271375" cy="3630930"/>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38100" tIns="38100" rIns="38100" bIns="38100" numCol="1" spcCol="38100" rtlCol="0" anchor="t" forceAA="0">
            <a:spAutoFit/>
          </a:bodyPr>
          <a:lstStyle/>
          <a:p>
            <a:pPr algn="l">
              <a:lnSpc>
                <a:spcPct val="150000"/>
              </a:lnSpc>
            </a:pPr>
            <a:r>
              <a:rPr lang="zh-CN" altLang="en-US" b="0">
                <a:latin typeface="微软雅黑" panose="020B0503020204020204" charset="-122"/>
                <a:ea typeface="微软雅黑" panose="020B0503020204020204" charset="-122"/>
                <a:cs typeface="微软雅黑" panose="020B0503020204020204" charset="-122"/>
                <a:sym typeface="+mn-ea"/>
              </a:rPr>
              <a:t>我们筛选出具有三个目标句或以上的源句，一共得到 127,986 条源句，然后对于每个源句，我们分别选择不同数量的目标句来构造 n-target 数据集：</a:t>
            </a:r>
            <a:endParaRPr lang="zh-CN" altLang="en-US" b="0">
              <a:latin typeface="微软雅黑" panose="020B0503020204020204" charset="-122"/>
              <a:ea typeface="微软雅黑" panose="020B0503020204020204" charset="-122"/>
              <a:cs typeface="微软雅黑" panose="020B0503020204020204" charset="-122"/>
            </a:endParaRPr>
          </a:p>
          <a:p>
            <a:pPr marL="171450" indent="-171450" algn="l">
              <a:lnSpc>
                <a:spcPct val="150000"/>
              </a:lnSpc>
              <a:buFont typeface="Arial" panose="020B0604020202020204" pitchFamily="34" charset="0"/>
              <a:buChar char="•"/>
            </a:pPr>
            <a:r>
              <a:rPr lang="zh-CN" altLang="en-US" b="0">
                <a:latin typeface="微软雅黑" panose="020B0503020204020204" charset="-122"/>
                <a:ea typeface="微软雅黑" panose="020B0503020204020204" charset="-122"/>
                <a:cs typeface="微软雅黑" panose="020B0503020204020204" charset="-122"/>
                <a:sym typeface="+mn-ea"/>
              </a:rPr>
              <a:t>1-target 数据集：127,986 条（src, tgt）样本；</a:t>
            </a:r>
            <a:endParaRPr lang="zh-CN" altLang="en-US" b="0">
              <a:latin typeface="微软雅黑" panose="020B0503020204020204" charset="-122"/>
              <a:ea typeface="微软雅黑" panose="020B0503020204020204" charset="-122"/>
              <a:cs typeface="微软雅黑" panose="020B0503020204020204" charset="-122"/>
            </a:endParaRPr>
          </a:p>
          <a:p>
            <a:pPr marL="171450" indent="-171450" algn="l">
              <a:lnSpc>
                <a:spcPct val="150000"/>
              </a:lnSpc>
              <a:buFont typeface="Arial" panose="020B0604020202020204" pitchFamily="34" charset="0"/>
              <a:buChar char="•"/>
            </a:pPr>
            <a:r>
              <a:rPr lang="zh-CN" altLang="en-US" b="0">
                <a:latin typeface="微软雅黑" panose="020B0503020204020204" charset="-122"/>
                <a:ea typeface="微软雅黑" panose="020B0503020204020204" charset="-122"/>
                <a:cs typeface="微软雅黑" panose="020B0503020204020204" charset="-122"/>
                <a:sym typeface="+mn-ea"/>
              </a:rPr>
              <a:t>2-target 数据集：127,986 * 2 = 255,972 条（src, tgt）样本；</a:t>
            </a:r>
            <a:endParaRPr lang="zh-CN" altLang="en-US" b="0">
              <a:latin typeface="微软雅黑" panose="020B0503020204020204" charset="-122"/>
              <a:ea typeface="微软雅黑" panose="020B0503020204020204" charset="-122"/>
              <a:cs typeface="微软雅黑" panose="020B0503020204020204" charset="-122"/>
            </a:endParaRPr>
          </a:p>
          <a:p>
            <a:pPr marL="171450" indent="-171450" algn="l">
              <a:lnSpc>
                <a:spcPct val="150000"/>
              </a:lnSpc>
              <a:buFont typeface="Arial" panose="020B0604020202020204" pitchFamily="34" charset="0"/>
              <a:buChar char="•"/>
            </a:pPr>
            <a:r>
              <a:rPr lang="zh-CN" altLang="en-US" b="0">
                <a:latin typeface="微软雅黑" panose="020B0503020204020204" charset="-122"/>
                <a:ea typeface="微软雅黑" panose="020B0503020204020204" charset="-122"/>
                <a:cs typeface="微软雅黑" panose="020B0503020204020204" charset="-122"/>
                <a:sym typeface="+mn-ea"/>
              </a:rPr>
              <a:t>3-target 数据集：127,986 * 3 = 383,958 条（src, tgt）样本。</a:t>
            </a:r>
            <a:endParaRPr lang="zh-CN" altLang="en-US" b="0">
              <a:latin typeface="微软雅黑" panose="020B0503020204020204" charset="-122"/>
              <a:ea typeface="微软雅黑" panose="020B0503020204020204" charset="-122"/>
              <a:cs typeface="微软雅黑" panose="020B0503020204020204" charset="-122"/>
            </a:endParaRPr>
          </a:p>
          <a:p>
            <a:pPr algn="l">
              <a:lnSpc>
                <a:spcPct val="150000"/>
              </a:lnSpc>
            </a:pPr>
            <a:r>
              <a:rPr lang="zh-CN" altLang="en-US">
                <a:latin typeface="微软雅黑" panose="020B0503020204020204" charset="-122"/>
                <a:ea typeface="微软雅黑" panose="020B0503020204020204" charset="-122"/>
                <a:cs typeface="微软雅黑" panose="020B0503020204020204" charset="-122"/>
                <a:sym typeface="+mn-ea"/>
              </a:rPr>
              <a:t>筛选策略：基于编辑距离选取最相似的一个或多个目标</a:t>
            </a:r>
            <a:r>
              <a:rPr lang="zh-CN" altLang="en-US">
                <a:latin typeface="微软雅黑" panose="020B0503020204020204" charset="-122"/>
                <a:ea typeface="微软雅黑" panose="020B0503020204020204" charset="-122"/>
                <a:cs typeface="微软雅黑" panose="020B0503020204020204" charset="-122"/>
                <a:sym typeface="+mn-ea"/>
              </a:rPr>
              <a:t>。</a:t>
            </a:r>
            <a:endParaRPr lang="zh-CN" altLang="en-US">
              <a:latin typeface="微软雅黑" panose="020B0503020204020204" charset="-122"/>
              <a:ea typeface="微软雅黑" panose="020B0503020204020204" charset="-122"/>
              <a:cs typeface="微软雅黑" panose="020B0503020204020204" charset="-122"/>
            </a:endParaRPr>
          </a:p>
          <a:p>
            <a:pPr algn="l">
              <a:lnSpc>
                <a:spcPct val="150000"/>
              </a:lnSpc>
            </a:pPr>
            <a:r>
              <a:rPr lang="zh-CN" altLang="en-US" b="0">
                <a:latin typeface="微软雅黑" panose="020B0503020204020204" charset="-122"/>
                <a:ea typeface="微软雅黑" panose="020B0503020204020204" charset="-122"/>
                <a:cs typeface="微软雅黑" panose="020B0503020204020204" charset="-122"/>
                <a:sym typeface="+mn-ea"/>
              </a:rPr>
              <a:t>注意，这些数据集的不重复源句是一样多的，但是 n-target 数据集中每个源句有 n 个目标句。</a:t>
            </a:r>
            <a:endParaRPr kumimoji="0" lang="zh-CN" altLang="en-US" sz="2200" b="0"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8" name="文本框 7"/>
          <p:cNvSpPr txBox="1"/>
          <p:nvPr/>
        </p:nvSpPr>
        <p:spPr>
          <a:xfrm>
            <a:off x="466725" y="8726805"/>
            <a:ext cx="9894570" cy="583565"/>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38100" tIns="38100" rIns="38100" bIns="38100" numCol="1" spcCol="38100" rtlCol="0" anchor="ctr" forceAA="0">
            <a:spAutoFit/>
          </a:bodyPr>
          <a:lstStyle/>
          <a:p>
            <a:pPr algn="l" hangingPunct="1">
              <a:lnSpc>
                <a:spcPct val="150000"/>
              </a:lnSpc>
              <a:buFont typeface="Arial" panose="020B0604020202020204" pitchFamily="34" charset="0"/>
            </a:pPr>
            <a:r>
              <a:rPr kumimoji="0" lang="zh-CN" altLang="en-US" sz="22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目标越少，</a:t>
            </a:r>
            <a:r>
              <a:rPr kumimoji="0" lang="en-US" altLang="zh-CN" sz="22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F</a:t>
            </a:r>
            <a:r>
              <a:rPr kumimoji="0" lang="en-US" altLang="zh-CN" sz="2200" b="1" i="0" u="none" strike="noStrike" cap="none" spc="0" normalizeH="0" baseline="-2500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0.5 </a:t>
            </a:r>
            <a:r>
              <a:rPr kumimoji="0" lang="zh-CN" altLang="en-US" sz="22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越高。这说明过多的目标数量对模型训练没有实质性</a:t>
            </a:r>
            <a:r>
              <a:rPr kumimoji="0" lang="zh-CN" altLang="en-US" sz="22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帮助。</a:t>
            </a:r>
            <a:endParaRPr kumimoji="0" lang="zh-CN" altLang="en-US" sz="22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endParaRPr>
          </a:p>
        </p:txBody>
      </p:sp>
      <p:sp>
        <p:nvSpPr>
          <p:cNvPr id="2" name="文本框 1"/>
          <p:cNvSpPr txBox="1"/>
          <p:nvPr/>
        </p:nvSpPr>
        <p:spPr>
          <a:xfrm>
            <a:off x="466725" y="6690995"/>
            <a:ext cx="6440805" cy="1599565"/>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38100" tIns="38100" rIns="38100" bIns="38100" numCol="1" spcCol="38100" rtlCol="0" anchor="ctr" forceAA="0">
            <a:spAutoFit/>
          </a:bodyPr>
          <a:p>
            <a:pPr marR="0" algn="l" defTabSz="584200" rtl="0" fontAlgn="auto" latinLnBrk="0" hangingPunct="0">
              <a:lnSpc>
                <a:spcPct val="150000"/>
              </a:lnSpc>
              <a:spcBef>
                <a:spcPts val="0"/>
              </a:spcBef>
              <a:spcAft>
                <a:spcPts val="0"/>
              </a:spcAft>
              <a:buClrTx/>
              <a:buSzTx/>
              <a:buFont typeface="Arial" panose="020B0604020202020204" pitchFamily="34" charset="0"/>
            </a:pP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模型：</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Seq2Edit-based Model</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GECToR</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endParaRPr>
          </a:p>
          <a:p>
            <a:pPr marR="0" algn="l" defTabSz="584200" rtl="0" fontAlgn="auto" latinLnBrk="0" hangingPunct="0">
              <a:lnSpc>
                <a:spcPct val="150000"/>
              </a:lnSpc>
              <a:spcBef>
                <a:spcPts val="0"/>
              </a:spcBef>
              <a:spcAft>
                <a:spcPts val="0"/>
              </a:spcAft>
              <a:buClrTx/>
              <a:buSzTx/>
              <a:buFont typeface="Arial" panose="020B0604020202020204" pitchFamily="34" charset="0"/>
            </a:pP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无预训练：排除预训练样本造成的干扰；</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endParaRPr>
          </a:p>
          <a:p>
            <a:pPr marR="0" algn="l" defTabSz="584200" rtl="0" fontAlgn="auto" latinLnBrk="0" hangingPunct="0">
              <a:lnSpc>
                <a:spcPct val="150000"/>
              </a:lnSpc>
              <a:spcBef>
                <a:spcPts val="0"/>
              </a:spcBef>
              <a:spcAft>
                <a:spcPts val="0"/>
              </a:spcAft>
              <a:buClrTx/>
              <a:buSzTx/>
              <a:buFont typeface="Arial" panose="020B0604020202020204" pitchFamily="34" charset="0"/>
            </a:pP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训练集：</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1</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2</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3-target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数据集。</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3004800" cy="1485900"/>
          </a:xfrm>
          <a:prstGeom prst="rect">
            <a:avLst/>
          </a:prstGeom>
          <a:solidFill>
            <a:srgbClr val="6864A9"/>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9600" tIns="38100" rIns="38100" bIns="38100" numCol="1" spcCol="38100" rtlCol="0" anchor="ctr">
            <a:noAutofit/>
          </a:bodyPr>
          <a:lstStyle/>
          <a:p>
            <a:pPr>
              <a:defRPr sz="8000">
                <a:solidFill>
                  <a:srgbClr val="FFFFFF"/>
                </a:solidFill>
                <a:latin typeface="Open Sans"/>
                <a:ea typeface="Open Sans"/>
                <a:cs typeface="Open Sans"/>
                <a:sym typeface="Open Sans"/>
              </a:defRPr>
            </a:pPr>
            <a:r>
              <a:rPr lang="zh-CN" altLang="en-US" sz="6000" b="0" dirty="0" err="1">
                <a:solidFill>
                  <a:schemeClr val="bg1"/>
                </a:solidFill>
              </a:rPr>
              <a:t>结果分析</a:t>
            </a:r>
            <a:endParaRPr lang="zh-CN" altLang="en-US" sz="6000" b="0" dirty="0" err="1">
              <a:solidFill>
                <a:schemeClr val="bg1"/>
              </a:solidFill>
            </a:endParaRPr>
          </a:p>
        </p:txBody>
      </p:sp>
      <p:sp>
        <p:nvSpPr>
          <p:cNvPr id="4" name="内容占位符 5"/>
          <p:cNvSpPr txBox="1"/>
          <p:nvPr/>
        </p:nvSpPr>
        <p:spPr>
          <a:xfrm>
            <a:off x="249617" y="9181499"/>
            <a:ext cx="9157853" cy="457824"/>
          </a:xfrm>
          <a:prstGeom prst="rect">
            <a:avLst/>
          </a:prstGeom>
        </p:spPr>
        <p:txBody>
          <a:bodyPr vert="horz" lIns="91440" tIns="45720" rIns="91440" bIns="45720" rtlCol="0">
            <a:noAutofit/>
          </a:bodyPr>
          <a:lstStyle>
            <a:lvl1pPr marL="123190" indent="-123190" algn="l" defTabSz="491490" rtl="0" eaLnBrk="1" latinLnBrk="0" hangingPunct="1">
              <a:lnSpc>
                <a:spcPct val="90000"/>
              </a:lnSpc>
              <a:spcBef>
                <a:spcPts val="540"/>
              </a:spcBef>
              <a:buFont typeface="Arial" panose="020B0604020202020204" pitchFamily="34" charset="0"/>
              <a:buChar char="•"/>
              <a:defRPr sz="1505" kern="1200">
                <a:solidFill>
                  <a:schemeClr val="tx1"/>
                </a:solidFill>
                <a:latin typeface="+mn-lt"/>
                <a:ea typeface="+mn-ea"/>
                <a:cs typeface="+mn-cs"/>
              </a:defRPr>
            </a:lvl1pPr>
            <a:lvl2pPr marL="368935" indent="-123190" algn="l" defTabSz="491490" rtl="0" eaLnBrk="1" latinLnBrk="0" hangingPunct="1">
              <a:lnSpc>
                <a:spcPct val="90000"/>
              </a:lnSpc>
              <a:spcBef>
                <a:spcPts val="270"/>
              </a:spcBef>
              <a:buFont typeface="Arial" panose="020B0604020202020204" pitchFamily="34" charset="0"/>
              <a:buChar char="•"/>
              <a:defRPr sz="1290" kern="1200">
                <a:solidFill>
                  <a:schemeClr val="tx1"/>
                </a:solidFill>
                <a:latin typeface="+mn-lt"/>
                <a:ea typeface="+mn-ea"/>
                <a:cs typeface="+mn-cs"/>
              </a:defRPr>
            </a:lvl2pPr>
            <a:lvl3pPr marL="614680" indent="-123190" algn="l" defTabSz="491490" rtl="0" eaLnBrk="1" latinLnBrk="0" hangingPunct="1">
              <a:lnSpc>
                <a:spcPct val="90000"/>
              </a:lnSpc>
              <a:spcBef>
                <a:spcPts val="270"/>
              </a:spcBef>
              <a:buFont typeface="Arial" panose="020B0604020202020204" pitchFamily="34" charset="0"/>
              <a:buChar char="•"/>
              <a:defRPr sz="1075" kern="1200">
                <a:solidFill>
                  <a:schemeClr val="tx1"/>
                </a:solidFill>
                <a:latin typeface="+mn-lt"/>
                <a:ea typeface="+mn-ea"/>
                <a:cs typeface="+mn-cs"/>
              </a:defRPr>
            </a:lvl3pPr>
            <a:lvl4pPr marL="860425"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4pPr>
            <a:lvl5pPr marL="1106170"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5pPr>
            <a:lvl6pPr marL="1351915"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6pPr>
            <a:lvl7pPr marL="1597660"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7pPr>
            <a:lvl8pPr marL="1843405"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8pPr>
            <a:lvl9pPr marL="2089150"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9pPr>
          </a:lstStyle>
          <a:p>
            <a:pPr marL="0" indent="0" algn="just">
              <a:lnSpc>
                <a:spcPct val="110000"/>
              </a:lnSpc>
              <a:spcBef>
                <a:spcPts val="0"/>
              </a:spcBef>
              <a:buNone/>
            </a:pPr>
            <a:endParaRPr kumimoji="1" lang="en-US" altLang="zh-CN" sz="1400" b="0" dirty="0">
              <a:solidFill>
                <a:schemeClr val="bg1">
                  <a:lumMod val="50000"/>
                </a:schemeClr>
              </a:solidFill>
              <a:latin typeface="华文中宋" panose="02010600040101010101" pitchFamily="2" charset="-122"/>
              <a:ea typeface="华文中宋" panose="02010600040101010101" pitchFamily="2" charset="-122"/>
            </a:endParaRPr>
          </a:p>
        </p:txBody>
      </p:sp>
      <p:sp>
        <p:nvSpPr>
          <p:cNvPr id="13" name="内容占位符 1"/>
          <p:cNvSpPr txBox="1"/>
          <p:nvPr/>
        </p:nvSpPr>
        <p:spPr>
          <a:xfrm>
            <a:off x="466725" y="1740535"/>
            <a:ext cx="11424285" cy="1254760"/>
          </a:xfrm>
          <a:prstGeom prst="rect">
            <a:avLst/>
          </a:prstGeom>
          <a:ln w="3175">
            <a:miter lim="400000"/>
          </a:ln>
        </p:spPr>
        <p:txBody>
          <a:bodyPr lIns="38100" tIns="38100" rIns="38100" bIns="38100">
            <a:noAutofit/>
          </a:bodyPr>
          <a:lstStyle>
            <a:lvl1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1pPr>
            <a:lvl2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2pPr>
            <a:lvl3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3pPr>
            <a:lvl4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4pPr>
            <a:lvl5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5pPr>
            <a:lvl6pPr marL="0" marR="0" indent="35560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6pPr>
            <a:lvl7pPr marL="0" marR="0" indent="71120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7pPr>
            <a:lvl8pPr marL="0" marR="0" indent="106680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8pPr>
            <a:lvl9pPr marL="0" marR="0" indent="142240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9pPr>
          </a:lstStyle>
          <a:p>
            <a:pPr algn="l" hangingPunct="1">
              <a:lnSpc>
                <a:spcPct val="150000"/>
              </a:lnSpc>
              <a:buFont typeface="Arial" panose="020B0604020202020204" pitchFamily="34" charset="0"/>
            </a:pPr>
            <a:r>
              <a:rPr kumimoji="1" lang="zh-CN" altLang="en-US" sz="4000" b="1" dirty="0">
                <a:latin typeface="微软雅黑" panose="020B0503020204020204" charset="-122"/>
                <a:ea typeface="微软雅黑" panose="020B0503020204020204" charset="-122"/>
                <a:sym typeface="Helvetica Neue" panose="02000503000000020004"/>
              </a:rPr>
              <a:t>为什么单目标训练能提升纠错模型的</a:t>
            </a:r>
            <a:r>
              <a:rPr lang="en-US" altLang="zh-CN" sz="4000" b="1">
                <a:latin typeface="微软雅黑" panose="020B0503020204020204" charset="-122"/>
                <a:ea typeface="微软雅黑" panose="020B0503020204020204" charset="-122"/>
                <a:sym typeface="Helvetica Neue" panose="02000503000000020004"/>
              </a:rPr>
              <a:t>F</a:t>
            </a:r>
            <a:r>
              <a:rPr lang="en-US" altLang="zh-CN" sz="4000" b="1" baseline="-25000">
                <a:latin typeface="微软雅黑" panose="020B0503020204020204" charset="-122"/>
                <a:ea typeface="微软雅黑" panose="020B0503020204020204" charset="-122"/>
                <a:sym typeface="Helvetica Neue" panose="02000503000000020004"/>
              </a:rPr>
              <a:t>0.5</a:t>
            </a:r>
            <a:r>
              <a:rPr lang="zh-CN" altLang="en-US" sz="4000" b="1">
                <a:latin typeface="微软雅黑" panose="020B0503020204020204" charset="-122"/>
                <a:ea typeface="微软雅黑" panose="020B0503020204020204" charset="-122"/>
                <a:sym typeface="Helvetica Neue" panose="02000503000000020004"/>
              </a:rPr>
              <a:t>分数</a:t>
            </a:r>
            <a:r>
              <a:rPr kumimoji="1" lang="zh-CN" altLang="en-US" sz="4000" b="1" dirty="0">
                <a:latin typeface="微软雅黑" panose="020B0503020204020204" charset="-122"/>
                <a:ea typeface="微软雅黑" panose="020B0503020204020204" charset="-122"/>
                <a:sym typeface="Helvetica Neue" panose="02000503000000020004"/>
              </a:rPr>
              <a:t>？</a:t>
            </a:r>
            <a:endParaRPr kumimoji="1" lang="zh-CN" altLang="en-US" sz="4000" b="1" dirty="0">
              <a:latin typeface="微软雅黑" panose="020B0503020204020204" charset="-122"/>
              <a:ea typeface="微软雅黑" panose="020B0503020204020204" charset="-122"/>
              <a:sym typeface="Helvetica Neue" panose="02000503000000020004"/>
            </a:endParaRPr>
          </a:p>
        </p:txBody>
      </p:sp>
      <p:sp>
        <p:nvSpPr>
          <p:cNvPr id="7" name="文本框 6"/>
          <p:cNvSpPr txBox="1"/>
          <p:nvPr/>
        </p:nvSpPr>
        <p:spPr>
          <a:xfrm>
            <a:off x="466725" y="2906395"/>
            <a:ext cx="12271375" cy="6077585"/>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38100" tIns="38100" rIns="38100" bIns="38100" numCol="1" spcCol="38100" rtlCol="0" anchor="t" forceAA="0">
            <a:spAutoFit/>
          </a:bodyPr>
          <a:lstStyle/>
          <a:p>
            <a:pPr algn="l">
              <a:lnSpc>
                <a:spcPct val="150000"/>
              </a:lnSpc>
              <a:buFont typeface="Arial" panose="020B0604020202020204" pitchFamily="34" charset="0"/>
            </a:pPr>
            <a:r>
              <a:rPr kumimoji="0" lang="zh-CN" altLang="en-US" sz="32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a:t>
            </a:r>
            <a:r>
              <a:rPr kumimoji="0" lang="en-US" altLang="zh-CN" sz="32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1</a:t>
            </a:r>
            <a:r>
              <a:rPr kumimoji="0" lang="zh-CN" altLang="en-US" sz="32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）去噪：单目标相当于对训练数据</a:t>
            </a:r>
            <a:r>
              <a:rPr kumimoji="0" lang="zh-CN" altLang="en-US" sz="32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进行部分</a:t>
            </a:r>
            <a:r>
              <a:rPr kumimoji="0" lang="zh-CN" altLang="en-US" sz="32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去噪。</a:t>
            </a:r>
            <a:endParaRPr kumimoji="0" lang="zh-CN" altLang="en-US" sz="32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endParaRPr>
          </a:p>
          <a:p>
            <a:pPr algn="l">
              <a:lnSpc>
                <a:spcPct val="150000"/>
              </a:lnSpc>
              <a:buFont typeface="Arial" panose="020B0604020202020204" pitchFamily="34" charset="0"/>
            </a:pPr>
            <a:r>
              <a:rPr kumimoji="0" lang="en-US" altLang="zh-CN" sz="24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Lang8 </a:t>
            </a:r>
            <a:r>
              <a:rPr kumimoji="0" lang="zh-CN" altLang="en-US" sz="24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数据集来自于一个在线纠错平台，由热心网友提高纠正样本，因此包含较多的噪声。而选取</a:t>
            </a:r>
            <a:r>
              <a:rPr kumimoji="0" lang="en-US" altLang="zh-CN" sz="24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 Levenshtein ratio </a:t>
            </a:r>
            <a:r>
              <a:rPr kumimoji="0" lang="zh-CN" altLang="en-US" sz="24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最高的单目标的</a:t>
            </a:r>
            <a:r>
              <a:rPr kumimoji="0" lang="zh-CN" altLang="en-US" sz="24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过程过滤了部分噪声</a:t>
            </a:r>
            <a:r>
              <a:rPr kumimoji="0" lang="zh-CN" altLang="en-US" sz="24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样本。</a:t>
            </a:r>
            <a:endParaRPr kumimoji="0" lang="zh-CN" altLang="en-US" sz="24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endParaRPr>
          </a:p>
          <a:p>
            <a:pPr algn="l">
              <a:lnSpc>
                <a:spcPct val="150000"/>
              </a:lnSpc>
              <a:buFont typeface="Arial" panose="020B0604020202020204" pitchFamily="34" charset="0"/>
            </a:pPr>
            <a:endParaRPr kumimoji="0" lang="zh-CN" altLang="en-US" sz="22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endParaRPr>
          </a:p>
          <a:p>
            <a:pPr algn="l">
              <a:lnSpc>
                <a:spcPct val="150000"/>
              </a:lnSpc>
              <a:buFont typeface="Arial" panose="020B0604020202020204" pitchFamily="34" charset="0"/>
            </a:pPr>
            <a:r>
              <a:rPr kumimoji="0" lang="zh-CN" altLang="en-US" sz="32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a:t>
            </a:r>
            <a:r>
              <a:rPr kumimoji="0" lang="en-US" altLang="zh-CN" sz="32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2</a:t>
            </a:r>
            <a:r>
              <a:rPr kumimoji="0" lang="zh-CN" altLang="en-US" sz="32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）奥卡姆剃刀原理</a:t>
            </a:r>
            <a:endParaRPr kumimoji="0" lang="zh-CN" altLang="en-US" sz="32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endParaRPr>
          </a:p>
          <a:p>
            <a:pPr algn="l">
              <a:lnSpc>
                <a:spcPct val="150000"/>
              </a:lnSpc>
              <a:buFont typeface="Arial" panose="020B0604020202020204" pitchFamily="34" charset="0"/>
            </a:pPr>
            <a:r>
              <a:rPr kumimoji="0" lang="zh-CN" altLang="en-US" sz="24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假设每个目标都是合理的纠正，那么应该只选取纠错不确定性最小的目标用于模型训练。</a:t>
            </a:r>
            <a:endParaRPr kumimoji="0" lang="zh-CN" altLang="en-US" sz="24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endParaRPr>
          </a:p>
          <a:p>
            <a:pPr algn="l">
              <a:lnSpc>
                <a:spcPct val="150000"/>
              </a:lnSpc>
              <a:buFont typeface="Arial" panose="020B0604020202020204" pitchFamily="34" charset="0"/>
            </a:pPr>
            <a:endParaRPr kumimoji="0" lang="zh-CN" altLang="en-US" sz="22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endParaRPr>
          </a:p>
          <a:p>
            <a:pPr algn="l">
              <a:lnSpc>
                <a:spcPct val="150000"/>
              </a:lnSpc>
              <a:buFont typeface="Arial" panose="020B0604020202020204" pitchFamily="34" charset="0"/>
            </a:pPr>
            <a:r>
              <a:rPr kumimoji="0" lang="zh-CN" altLang="en-US" sz="32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a:t>
            </a:r>
            <a:r>
              <a:rPr kumimoji="0" lang="en-US" altLang="zh-CN" sz="32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3</a:t>
            </a:r>
            <a:r>
              <a:rPr kumimoji="0" lang="zh-CN" altLang="en-US" sz="32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）纠错模型</a:t>
            </a:r>
            <a:r>
              <a:rPr kumimoji="0" lang="zh-CN" altLang="en-US" sz="32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难以理解多目标纠错</a:t>
            </a:r>
            <a:endParaRPr kumimoji="0" lang="zh-CN" altLang="en-US" sz="32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endParaRPr>
          </a:p>
          <a:p>
            <a:pPr algn="l">
              <a:lnSpc>
                <a:spcPct val="150000"/>
              </a:lnSpc>
              <a:buFont typeface="Arial" panose="020B0604020202020204" pitchFamily="34" charset="0"/>
            </a:pPr>
            <a:r>
              <a:rPr kumimoji="0" lang="zh-CN" altLang="en-US" sz="24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设想一种</a:t>
            </a:r>
            <a:r>
              <a:rPr kumimoji="0" lang="zh-CN" altLang="en-US" sz="24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情况：有些</a:t>
            </a:r>
            <a:r>
              <a:rPr kumimoji="0" lang="en-US" altLang="zh-CN" sz="24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 tokens </a:t>
            </a:r>
            <a:r>
              <a:rPr kumimoji="0" lang="zh-CN" altLang="en-US" sz="24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在目标</a:t>
            </a:r>
            <a:r>
              <a:rPr kumimoji="0" lang="en-US" altLang="zh-CN" sz="24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1</a:t>
            </a:r>
            <a:r>
              <a:rPr kumimoji="0" lang="zh-CN" altLang="en-US" sz="24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上被保留，但在目标</a:t>
            </a:r>
            <a:r>
              <a:rPr kumimoji="0" lang="en-US" altLang="zh-CN" sz="24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2</a:t>
            </a:r>
            <a:r>
              <a:rPr kumimoji="0" lang="zh-CN" altLang="en-US" sz="24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上被删除，在目标</a:t>
            </a:r>
            <a:r>
              <a:rPr kumimoji="0" lang="en-US" altLang="zh-CN" sz="24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3</a:t>
            </a:r>
            <a:r>
              <a:rPr kumimoji="0" lang="zh-CN" altLang="en-US" sz="24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上被修改，因此多目标训练存在多标签</a:t>
            </a:r>
            <a:r>
              <a:rPr kumimoji="0" lang="zh-CN" altLang="en-US" sz="2400" b="0" i="0" u="none" strike="noStrike" cap="none" spc="0" normalizeH="0" baseline="0">
                <a:ln>
                  <a:noFill/>
                </a:ln>
                <a:solidFill>
                  <a:schemeClr val="tx1"/>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问题，这降低了模型正确预测的概率。</a:t>
            </a:r>
            <a:endParaRPr kumimoji="0" lang="zh-CN" altLang="en-US" sz="2400" b="0" i="0" u="none" strike="noStrike" cap="none" spc="0" normalizeH="0" baseline="0">
              <a:ln>
                <a:noFill/>
              </a:ln>
              <a:solidFill>
                <a:schemeClr val="tx1"/>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3004800" cy="1485900"/>
          </a:xfrm>
          <a:prstGeom prst="rect">
            <a:avLst/>
          </a:prstGeom>
          <a:solidFill>
            <a:srgbClr val="6864A9"/>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9600" tIns="38100" rIns="38100" bIns="38100" numCol="1" spcCol="38100" rtlCol="0" anchor="ctr">
            <a:noAutofit/>
          </a:bodyPr>
          <a:lstStyle/>
          <a:p>
            <a:pPr>
              <a:defRPr sz="8000">
                <a:solidFill>
                  <a:srgbClr val="FFFFFF"/>
                </a:solidFill>
                <a:latin typeface="Open Sans"/>
                <a:ea typeface="Open Sans"/>
                <a:cs typeface="Open Sans"/>
                <a:sym typeface="Open Sans"/>
              </a:defRPr>
            </a:pPr>
            <a:r>
              <a:rPr lang="zh-CN" altLang="en-US" sz="6000" b="0" dirty="0" err="1">
                <a:solidFill>
                  <a:schemeClr val="bg1"/>
                </a:solidFill>
              </a:rPr>
              <a:t>未来方向</a:t>
            </a:r>
            <a:endParaRPr lang="zh-CN" altLang="en-US" sz="6000" b="0" dirty="0" err="1">
              <a:solidFill>
                <a:schemeClr val="bg1"/>
              </a:solidFill>
            </a:endParaRPr>
          </a:p>
        </p:txBody>
      </p:sp>
      <p:sp>
        <p:nvSpPr>
          <p:cNvPr id="4" name="内容占位符 5"/>
          <p:cNvSpPr txBox="1"/>
          <p:nvPr/>
        </p:nvSpPr>
        <p:spPr>
          <a:xfrm>
            <a:off x="249617" y="9181499"/>
            <a:ext cx="9157853" cy="457824"/>
          </a:xfrm>
          <a:prstGeom prst="rect">
            <a:avLst/>
          </a:prstGeom>
        </p:spPr>
        <p:txBody>
          <a:bodyPr vert="horz" lIns="91440" tIns="45720" rIns="91440" bIns="45720" rtlCol="0">
            <a:noAutofit/>
          </a:bodyPr>
          <a:lstStyle>
            <a:lvl1pPr marL="123190" indent="-123190" algn="l" defTabSz="491490" rtl="0" eaLnBrk="1" latinLnBrk="0" hangingPunct="1">
              <a:lnSpc>
                <a:spcPct val="90000"/>
              </a:lnSpc>
              <a:spcBef>
                <a:spcPts val="540"/>
              </a:spcBef>
              <a:buFont typeface="Arial" panose="020B0604020202020204" pitchFamily="34" charset="0"/>
              <a:buChar char="•"/>
              <a:defRPr sz="1505" kern="1200">
                <a:solidFill>
                  <a:schemeClr val="tx1"/>
                </a:solidFill>
                <a:latin typeface="+mn-lt"/>
                <a:ea typeface="+mn-ea"/>
                <a:cs typeface="+mn-cs"/>
              </a:defRPr>
            </a:lvl1pPr>
            <a:lvl2pPr marL="368935" indent="-123190" algn="l" defTabSz="491490" rtl="0" eaLnBrk="1" latinLnBrk="0" hangingPunct="1">
              <a:lnSpc>
                <a:spcPct val="90000"/>
              </a:lnSpc>
              <a:spcBef>
                <a:spcPts val="270"/>
              </a:spcBef>
              <a:buFont typeface="Arial" panose="020B0604020202020204" pitchFamily="34" charset="0"/>
              <a:buChar char="•"/>
              <a:defRPr sz="1290" kern="1200">
                <a:solidFill>
                  <a:schemeClr val="tx1"/>
                </a:solidFill>
                <a:latin typeface="+mn-lt"/>
                <a:ea typeface="+mn-ea"/>
                <a:cs typeface="+mn-cs"/>
              </a:defRPr>
            </a:lvl2pPr>
            <a:lvl3pPr marL="614680" indent="-123190" algn="l" defTabSz="491490" rtl="0" eaLnBrk="1" latinLnBrk="0" hangingPunct="1">
              <a:lnSpc>
                <a:spcPct val="90000"/>
              </a:lnSpc>
              <a:spcBef>
                <a:spcPts val="270"/>
              </a:spcBef>
              <a:buFont typeface="Arial" panose="020B0604020202020204" pitchFamily="34" charset="0"/>
              <a:buChar char="•"/>
              <a:defRPr sz="1075" kern="1200">
                <a:solidFill>
                  <a:schemeClr val="tx1"/>
                </a:solidFill>
                <a:latin typeface="+mn-lt"/>
                <a:ea typeface="+mn-ea"/>
                <a:cs typeface="+mn-cs"/>
              </a:defRPr>
            </a:lvl3pPr>
            <a:lvl4pPr marL="860425"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4pPr>
            <a:lvl5pPr marL="1106170"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5pPr>
            <a:lvl6pPr marL="1351915"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6pPr>
            <a:lvl7pPr marL="1597660"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7pPr>
            <a:lvl8pPr marL="1843405"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8pPr>
            <a:lvl9pPr marL="2089150"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9pPr>
          </a:lstStyle>
          <a:p>
            <a:pPr marL="0" indent="0" algn="just">
              <a:lnSpc>
                <a:spcPct val="110000"/>
              </a:lnSpc>
              <a:spcBef>
                <a:spcPts val="0"/>
              </a:spcBef>
              <a:buNone/>
            </a:pPr>
            <a:endParaRPr kumimoji="1" lang="en-US" altLang="zh-CN" sz="1400" b="0" dirty="0">
              <a:solidFill>
                <a:schemeClr val="bg1">
                  <a:lumMod val="50000"/>
                </a:schemeClr>
              </a:solidFill>
              <a:latin typeface="华文中宋" panose="02010600040101010101" pitchFamily="2" charset="-122"/>
              <a:ea typeface="华文中宋" panose="02010600040101010101" pitchFamily="2" charset="-122"/>
            </a:endParaRPr>
          </a:p>
        </p:txBody>
      </p:sp>
      <p:sp>
        <p:nvSpPr>
          <p:cNvPr id="13" name="内容占位符 1"/>
          <p:cNvSpPr txBox="1"/>
          <p:nvPr/>
        </p:nvSpPr>
        <p:spPr>
          <a:xfrm>
            <a:off x="466725" y="1740535"/>
            <a:ext cx="11424285" cy="1254760"/>
          </a:xfrm>
          <a:prstGeom prst="rect">
            <a:avLst/>
          </a:prstGeom>
          <a:ln w="3175">
            <a:miter lim="400000"/>
          </a:ln>
        </p:spPr>
        <p:txBody>
          <a:bodyPr lIns="38100" tIns="38100" rIns="38100" bIns="38100">
            <a:noAutofit/>
          </a:bodyPr>
          <a:lstStyle>
            <a:lvl1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1pPr>
            <a:lvl2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2pPr>
            <a:lvl3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3pPr>
            <a:lvl4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4pPr>
            <a:lvl5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5pPr>
            <a:lvl6pPr marL="0" marR="0" indent="35560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6pPr>
            <a:lvl7pPr marL="0" marR="0" indent="71120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7pPr>
            <a:lvl8pPr marL="0" marR="0" indent="106680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8pPr>
            <a:lvl9pPr marL="0" marR="0" indent="142240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9pPr>
          </a:lstStyle>
          <a:p>
            <a:pPr algn="l" hangingPunct="1">
              <a:lnSpc>
                <a:spcPct val="150000"/>
              </a:lnSpc>
              <a:buFont typeface="Arial" panose="020B0604020202020204" pitchFamily="34" charset="0"/>
            </a:pPr>
            <a:endParaRPr kumimoji="1" lang="zh-CN" altLang="en-US" sz="4000" b="1" dirty="0">
              <a:latin typeface="微软雅黑" panose="020B0503020204020204" charset="-122"/>
              <a:ea typeface="微软雅黑" panose="020B0503020204020204" charset="-122"/>
              <a:sym typeface="Helvetica Neue" panose="02000503000000020004"/>
            </a:endParaRPr>
          </a:p>
        </p:txBody>
      </p:sp>
      <p:sp>
        <p:nvSpPr>
          <p:cNvPr id="7" name="文本框 6"/>
          <p:cNvSpPr txBox="1"/>
          <p:nvPr/>
        </p:nvSpPr>
        <p:spPr>
          <a:xfrm>
            <a:off x="466725" y="1740535"/>
            <a:ext cx="12271375" cy="7278370"/>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38100" tIns="38100" rIns="38100" bIns="38100" numCol="1" spcCol="38100" rtlCol="0" anchor="t" forceAA="0">
            <a:spAutoFit/>
          </a:bodyPr>
          <a:lstStyle/>
          <a:p>
            <a:pPr marL="457200" indent="-457200" algn="l">
              <a:lnSpc>
                <a:spcPct val="150000"/>
              </a:lnSpc>
              <a:buFont typeface="Arial" panose="020B0604020202020204" pitchFamily="34" charset="0"/>
              <a:buChar char="•"/>
            </a:pPr>
            <a:r>
              <a:rPr kumimoji="0" lang="zh-CN" altLang="en-US" sz="24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探索更多的单目标构建方法，研究更合适的单目标选取</a:t>
            </a:r>
            <a:r>
              <a:rPr lang="zh-CN" altLang="en-US" sz="2400" dirty="0">
                <a:latin typeface="微软雅黑" panose="020B0503020204020204" charset="-122"/>
                <a:ea typeface="微软雅黑" panose="020B0503020204020204" charset="-122"/>
                <a:cs typeface="微软雅黑" panose="020B0503020204020204" charset="-122"/>
                <a:sym typeface="Helvetica Neue" panose="02000503000000020004"/>
              </a:rPr>
              <a:t>方法</a:t>
            </a:r>
            <a:r>
              <a:rPr kumimoji="0" lang="zh-CN" altLang="en-US" sz="24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a:t>
            </a:r>
            <a:endParaRPr kumimoji="0" lang="zh-CN" altLang="en-US" sz="24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endParaRPr>
          </a:p>
          <a:p>
            <a:pPr marL="457200" indent="-457200" algn="l">
              <a:lnSpc>
                <a:spcPct val="150000"/>
              </a:lnSpc>
              <a:buFont typeface="Arial" panose="020B0604020202020204" pitchFamily="34" charset="0"/>
              <a:buChar char="•"/>
            </a:pPr>
            <a:r>
              <a:rPr kumimoji="0" lang="zh-CN" altLang="en-US" sz="24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研究多目标训练导致纠错性能下降的理论解释，并寻求改进</a:t>
            </a:r>
            <a:r>
              <a:rPr kumimoji="0" lang="zh-CN" altLang="en-US" sz="24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方案。</a:t>
            </a:r>
            <a:endParaRPr kumimoji="0" lang="zh-CN" altLang="en-US" sz="24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endParaRPr>
          </a:p>
          <a:p>
            <a:pPr algn="l">
              <a:lnSpc>
                <a:spcPct val="150000"/>
              </a:lnSpc>
              <a:buFont typeface="Arial" panose="020B0604020202020204" pitchFamily="34" charset="0"/>
            </a:pPr>
            <a:endParaRPr kumimoji="0" lang="zh-CN" altLang="en-US" sz="24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endParaRPr>
          </a:p>
          <a:p>
            <a:pPr algn="l">
              <a:lnSpc>
                <a:spcPct val="150000"/>
              </a:lnSpc>
              <a:buFont typeface="Arial" panose="020B0604020202020204" pitchFamily="34" charset="0"/>
            </a:pPr>
            <a:r>
              <a:rPr kumimoji="0" lang="zh-CN" altLang="en-US" sz="28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目前</a:t>
            </a:r>
            <a:r>
              <a:rPr lang="zh-CN" altLang="en-US" sz="2800" dirty="0">
                <a:latin typeface="微软雅黑" panose="020B0503020204020204" charset="-122"/>
                <a:ea typeface="微软雅黑" panose="020B0503020204020204" charset="-122"/>
                <a:cs typeface="微软雅黑" panose="020B0503020204020204" charset="-122"/>
                <a:sym typeface="Helvetica Neue" panose="02000503000000020004"/>
              </a:rPr>
              <a:t>中文语法纠错数据集</a:t>
            </a:r>
            <a:r>
              <a:rPr kumimoji="0" lang="zh-CN" altLang="en-US" sz="28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的不足：</a:t>
            </a:r>
            <a:endParaRPr kumimoji="0" lang="zh-CN" altLang="en-US" sz="2800" b="1"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endParaRPr>
          </a:p>
          <a:p>
            <a:pPr algn="l">
              <a:lnSpc>
                <a:spcPct val="150000"/>
              </a:lnSpc>
              <a:buFont typeface="Arial" panose="020B0604020202020204" pitchFamily="34" charset="0"/>
            </a:pPr>
            <a:r>
              <a:rPr kumimoji="0" lang="zh-CN" altLang="en-US" sz="2400" b="0"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a:t>
            </a:r>
            <a:r>
              <a:rPr kumimoji="0" lang="en-US" altLang="zh-CN" sz="2400" b="0"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1</a:t>
            </a:r>
            <a:r>
              <a:rPr kumimoji="0" lang="zh-CN" altLang="en-US" sz="2400" b="0"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）缺乏大规模高质量的有标注训练数据，这限制了现有纠错模型效果的提升；</a:t>
            </a:r>
            <a:endParaRPr kumimoji="0" lang="zh-CN" altLang="en-US" sz="2400" b="0"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endParaRPr>
          </a:p>
          <a:p>
            <a:pPr algn="l">
              <a:lnSpc>
                <a:spcPct val="150000"/>
              </a:lnSpc>
              <a:buFont typeface="Arial" panose="020B0604020202020204" pitchFamily="34" charset="0"/>
            </a:pPr>
            <a:r>
              <a:rPr kumimoji="0" lang="zh-CN" altLang="en-US" sz="2400" b="0"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（2）缺乏源于中文母语者的语法纠错数据集，这限制了中文纠错模型在真实场景的应用。</a:t>
            </a:r>
            <a:endParaRPr kumimoji="0" lang="zh-CN" altLang="en-US" sz="2400" b="0"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endParaRPr>
          </a:p>
          <a:p>
            <a:pPr algn="l">
              <a:lnSpc>
                <a:spcPct val="150000"/>
              </a:lnSpc>
              <a:buFont typeface="Arial" panose="020B0604020202020204" pitchFamily="34" charset="0"/>
            </a:pPr>
            <a:r>
              <a:rPr lang="zh-CN" altLang="en-US" sz="2400" dirty="0">
                <a:latin typeface="微软雅黑" panose="020B0503020204020204" charset="-122"/>
                <a:ea typeface="微软雅黑" panose="020B0503020204020204" charset="-122"/>
                <a:cs typeface="微软雅黑" panose="020B0503020204020204" charset="-122"/>
              </a:rPr>
              <a:t>针对上述不足，</a:t>
            </a:r>
            <a:r>
              <a:rPr kumimoji="0" lang="zh-CN" altLang="en-US" sz="2400"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我们实验室的最近工作：自动化生成大规模语法纠错训练数据的方法</a:t>
            </a:r>
            <a:r>
              <a:rPr kumimoji="0" lang="en-US" altLang="zh-CN" sz="2400"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 [6] </a:t>
            </a:r>
            <a:r>
              <a:rPr kumimoji="0" lang="zh-CN" altLang="en-US" sz="2400"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已被</a:t>
            </a:r>
            <a:r>
              <a:rPr kumimoji="0" lang="en-US" altLang="zh-CN" sz="2400"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 EMNLP 2022 </a:t>
            </a:r>
            <a:r>
              <a:rPr kumimoji="0" lang="zh-CN" altLang="en-US" sz="2400"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录用</a:t>
            </a:r>
            <a:endParaRPr kumimoji="0" lang="en-US" altLang="zh-CN" sz="2400"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endParaRPr>
          </a:p>
          <a:p>
            <a:pPr marL="342900" indent="-342900" algn="l">
              <a:lnSpc>
                <a:spcPct val="150000"/>
              </a:lnSpc>
              <a:buFont typeface="Wingdings" panose="05000000000000000000" pitchFamily="2" charset="2"/>
              <a:buChar char="l"/>
            </a:pPr>
            <a:r>
              <a:rPr kumimoji="0" lang="zh-CN" altLang="en-US" sz="2400" b="0"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一方面我们依据权威语言学书籍将中文母语者常犯的语法错误划分为六类，并针对每一类语法错误相关的语法规则设计了自动化生成大规模语法纠错训练数据的方法 ；</a:t>
            </a:r>
            <a:endParaRPr kumimoji="0" lang="en-US" altLang="zh-CN" sz="2400" b="0"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endParaRPr>
          </a:p>
          <a:p>
            <a:pPr marL="342900" indent="-342900" algn="l">
              <a:lnSpc>
                <a:spcPct val="150000"/>
              </a:lnSpc>
              <a:buFont typeface="Wingdings" panose="05000000000000000000" pitchFamily="2" charset="2"/>
              <a:buChar char="l"/>
            </a:pPr>
            <a:r>
              <a:rPr kumimoji="0" lang="zh-CN" altLang="en-US" sz="2400" b="0"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另一方面我们构建了一个来源于中文母语者的语法纠错评测数据集，该数据集相比先前的数据集更贴近中文母语者日常写作的真实场景。 </a:t>
            </a:r>
            <a:endParaRPr kumimoji="0" lang="zh-CN" altLang="en-US" sz="2400" b="0"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endParaRPr>
          </a:p>
          <a:p>
            <a:pPr algn="l">
              <a:lnSpc>
                <a:spcPct val="150000"/>
              </a:lnSpc>
              <a:buFont typeface="Arial" panose="020B0604020202020204" pitchFamily="34" charset="0"/>
            </a:pPr>
            <a:endParaRPr kumimoji="0" lang="en-US" altLang="zh-CN" sz="2000" b="0" i="0" u="none" strike="noStrike" cap="none" spc="0" normalizeH="0" baseline="0" dirty="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endParaRPr>
          </a:p>
        </p:txBody>
      </p:sp>
      <p:sp>
        <p:nvSpPr>
          <p:cNvPr id="2" name="内容占位符 5"/>
          <p:cNvSpPr txBox="1"/>
          <p:nvPr/>
        </p:nvSpPr>
        <p:spPr>
          <a:xfrm>
            <a:off x="249555" y="9189085"/>
            <a:ext cx="12179935" cy="457835"/>
          </a:xfrm>
          <a:prstGeom prst="rect">
            <a:avLst/>
          </a:prstGeom>
        </p:spPr>
        <p:txBody>
          <a:bodyPr vert="horz" lIns="91440" tIns="45720" rIns="91440" bIns="45720" rtlCol="0">
            <a:noAutofit/>
          </a:bodyPr>
          <a:lstStyle>
            <a:lvl1pPr marL="123190" indent="-123190" algn="l" defTabSz="491490" rtl="0" eaLnBrk="1" latinLnBrk="0" hangingPunct="1">
              <a:lnSpc>
                <a:spcPct val="90000"/>
              </a:lnSpc>
              <a:spcBef>
                <a:spcPts val="540"/>
              </a:spcBef>
              <a:buFont typeface="Arial" panose="020B0604020202020204" pitchFamily="34" charset="0"/>
              <a:buChar char="•"/>
              <a:defRPr sz="1505" kern="1200">
                <a:solidFill>
                  <a:schemeClr val="tx1"/>
                </a:solidFill>
                <a:latin typeface="+mn-lt"/>
                <a:ea typeface="+mn-ea"/>
                <a:cs typeface="+mn-cs"/>
              </a:defRPr>
            </a:lvl1pPr>
            <a:lvl2pPr marL="368935" indent="-123190" algn="l" defTabSz="491490" rtl="0" eaLnBrk="1" latinLnBrk="0" hangingPunct="1">
              <a:lnSpc>
                <a:spcPct val="90000"/>
              </a:lnSpc>
              <a:spcBef>
                <a:spcPts val="270"/>
              </a:spcBef>
              <a:buFont typeface="Arial" panose="020B0604020202020204" pitchFamily="34" charset="0"/>
              <a:buChar char="•"/>
              <a:defRPr sz="1290" kern="1200">
                <a:solidFill>
                  <a:schemeClr val="tx1"/>
                </a:solidFill>
                <a:latin typeface="+mn-lt"/>
                <a:ea typeface="+mn-ea"/>
                <a:cs typeface="+mn-cs"/>
              </a:defRPr>
            </a:lvl2pPr>
            <a:lvl3pPr marL="614680" indent="-123190" algn="l" defTabSz="491490" rtl="0" eaLnBrk="1" latinLnBrk="0" hangingPunct="1">
              <a:lnSpc>
                <a:spcPct val="90000"/>
              </a:lnSpc>
              <a:spcBef>
                <a:spcPts val="270"/>
              </a:spcBef>
              <a:buFont typeface="Arial" panose="020B0604020202020204" pitchFamily="34" charset="0"/>
              <a:buChar char="•"/>
              <a:defRPr sz="1075" kern="1200">
                <a:solidFill>
                  <a:schemeClr val="tx1"/>
                </a:solidFill>
                <a:latin typeface="+mn-lt"/>
                <a:ea typeface="+mn-ea"/>
                <a:cs typeface="+mn-cs"/>
              </a:defRPr>
            </a:lvl3pPr>
            <a:lvl4pPr marL="860425"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4pPr>
            <a:lvl5pPr marL="1106170"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5pPr>
            <a:lvl6pPr marL="1351915"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6pPr>
            <a:lvl7pPr marL="1597660"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7pPr>
            <a:lvl8pPr marL="1843405"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8pPr>
            <a:lvl9pPr marL="2089150"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9pPr>
          </a:lstStyle>
          <a:p>
            <a:pPr marL="0" indent="0" algn="just">
              <a:lnSpc>
                <a:spcPct val="110000"/>
              </a:lnSpc>
              <a:spcBef>
                <a:spcPts val="0"/>
              </a:spcBef>
              <a:buNone/>
            </a:pPr>
            <a:r>
              <a:rPr kumimoji="1" lang="en-US" sz="1400" b="0">
                <a:solidFill>
                  <a:schemeClr val="bg1">
                    <a:lumMod val="50000"/>
                  </a:schemeClr>
                </a:solidFill>
                <a:latin typeface="华文中宋" panose="02010600040101010101" pitchFamily="2" charset="-122"/>
                <a:ea typeface="华文中宋" panose="02010600040101010101" pitchFamily="2" charset="-122"/>
                <a:sym typeface="+mn-ea"/>
              </a:rPr>
              <a:t>[7] </a:t>
            </a:r>
            <a:r>
              <a:rPr kumimoji="1" lang="en-US" sz="1400" b="0">
                <a:solidFill>
                  <a:schemeClr val="bg1">
                    <a:lumMod val="50000"/>
                  </a:schemeClr>
                </a:solidFill>
                <a:latin typeface="华文中宋" panose="02010600040101010101" pitchFamily="2" charset="-122"/>
                <a:ea typeface="华文中宋" panose="02010600040101010101" pitchFamily="2" charset="-122"/>
                <a:sym typeface="+mn-ea"/>
              </a:rPr>
              <a:t>Ma S, Li Y, Sun R, et al. Linguistic Rules-Based Corpus Generation for Native Chinese Grammatical Error Correction[J]. EMNLP Findings 2022.</a:t>
            </a:r>
            <a:endParaRPr kumimoji="1" lang="en-US" sz="1400" b="0">
              <a:solidFill>
                <a:schemeClr val="bg1">
                  <a:lumMod val="50000"/>
                </a:schemeClr>
              </a:solidFill>
              <a:latin typeface="华文中宋" panose="02010600040101010101" pitchFamily="2" charset="-122"/>
              <a:ea typeface="华文中宋" panose="02010600040101010101" pitchFamily="2" charset="-122"/>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3004800" cy="1485900"/>
          </a:xfrm>
          <a:prstGeom prst="rect">
            <a:avLst/>
          </a:prstGeom>
          <a:solidFill>
            <a:srgbClr val="6864A9"/>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9600" tIns="38100" rIns="38100" bIns="38100" numCol="1" spcCol="38100" rtlCol="0" anchor="ctr">
            <a:noAutofit/>
          </a:bodyPr>
          <a:lstStyle/>
          <a:p>
            <a:pPr>
              <a:defRPr sz="8000">
                <a:solidFill>
                  <a:srgbClr val="FFFFFF"/>
                </a:solidFill>
                <a:latin typeface="Open Sans"/>
                <a:ea typeface="Open Sans"/>
                <a:cs typeface="Open Sans"/>
                <a:sym typeface="Open Sans"/>
              </a:defRPr>
            </a:pPr>
            <a:r>
              <a:rPr lang="zh-CN" altLang="en-US" sz="6000" b="0" dirty="0" err="1">
                <a:solidFill>
                  <a:schemeClr val="bg1"/>
                </a:solidFill>
              </a:rPr>
              <a:t>参考文献</a:t>
            </a:r>
            <a:endParaRPr lang="zh-CN" altLang="en-US" sz="6000" b="0" dirty="0" err="1">
              <a:solidFill>
                <a:schemeClr val="bg1"/>
              </a:solidFill>
            </a:endParaRPr>
          </a:p>
        </p:txBody>
      </p:sp>
      <p:sp>
        <p:nvSpPr>
          <p:cNvPr id="4" name="内容占位符 5"/>
          <p:cNvSpPr txBox="1"/>
          <p:nvPr/>
        </p:nvSpPr>
        <p:spPr>
          <a:xfrm>
            <a:off x="249617" y="9181499"/>
            <a:ext cx="9157853" cy="457824"/>
          </a:xfrm>
          <a:prstGeom prst="rect">
            <a:avLst/>
          </a:prstGeom>
        </p:spPr>
        <p:txBody>
          <a:bodyPr vert="horz" lIns="91440" tIns="45720" rIns="91440" bIns="45720" rtlCol="0">
            <a:noAutofit/>
          </a:bodyPr>
          <a:lstStyle>
            <a:lvl1pPr marL="123190" indent="-123190" algn="l" defTabSz="491490" rtl="0" eaLnBrk="1" latinLnBrk="0" hangingPunct="1">
              <a:lnSpc>
                <a:spcPct val="90000"/>
              </a:lnSpc>
              <a:spcBef>
                <a:spcPts val="540"/>
              </a:spcBef>
              <a:buFont typeface="Arial" panose="020B0604020202020204" pitchFamily="34" charset="0"/>
              <a:buChar char="•"/>
              <a:defRPr sz="1505" kern="1200">
                <a:solidFill>
                  <a:schemeClr val="tx1"/>
                </a:solidFill>
                <a:latin typeface="+mn-lt"/>
                <a:ea typeface="+mn-ea"/>
                <a:cs typeface="+mn-cs"/>
              </a:defRPr>
            </a:lvl1pPr>
            <a:lvl2pPr marL="368935" indent="-123190" algn="l" defTabSz="491490" rtl="0" eaLnBrk="1" latinLnBrk="0" hangingPunct="1">
              <a:lnSpc>
                <a:spcPct val="90000"/>
              </a:lnSpc>
              <a:spcBef>
                <a:spcPts val="270"/>
              </a:spcBef>
              <a:buFont typeface="Arial" panose="020B0604020202020204" pitchFamily="34" charset="0"/>
              <a:buChar char="•"/>
              <a:defRPr sz="1290" kern="1200">
                <a:solidFill>
                  <a:schemeClr val="tx1"/>
                </a:solidFill>
                <a:latin typeface="+mn-lt"/>
                <a:ea typeface="+mn-ea"/>
                <a:cs typeface="+mn-cs"/>
              </a:defRPr>
            </a:lvl2pPr>
            <a:lvl3pPr marL="614680" indent="-123190" algn="l" defTabSz="491490" rtl="0" eaLnBrk="1" latinLnBrk="0" hangingPunct="1">
              <a:lnSpc>
                <a:spcPct val="90000"/>
              </a:lnSpc>
              <a:spcBef>
                <a:spcPts val="270"/>
              </a:spcBef>
              <a:buFont typeface="Arial" panose="020B0604020202020204" pitchFamily="34" charset="0"/>
              <a:buChar char="•"/>
              <a:defRPr sz="1075" kern="1200">
                <a:solidFill>
                  <a:schemeClr val="tx1"/>
                </a:solidFill>
                <a:latin typeface="+mn-lt"/>
                <a:ea typeface="+mn-ea"/>
                <a:cs typeface="+mn-cs"/>
              </a:defRPr>
            </a:lvl3pPr>
            <a:lvl4pPr marL="860425"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4pPr>
            <a:lvl5pPr marL="1106170"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5pPr>
            <a:lvl6pPr marL="1351915"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6pPr>
            <a:lvl7pPr marL="1597660"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7pPr>
            <a:lvl8pPr marL="1843405"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8pPr>
            <a:lvl9pPr marL="2089150"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9pPr>
          </a:lstStyle>
          <a:p>
            <a:pPr marL="0" indent="0" algn="just">
              <a:lnSpc>
                <a:spcPct val="110000"/>
              </a:lnSpc>
              <a:spcBef>
                <a:spcPts val="0"/>
              </a:spcBef>
              <a:buNone/>
            </a:pPr>
            <a:endParaRPr kumimoji="1" lang="en-US" altLang="zh-CN" sz="1400" b="0" dirty="0">
              <a:solidFill>
                <a:schemeClr val="bg1">
                  <a:lumMod val="50000"/>
                </a:schemeClr>
              </a:solidFill>
              <a:latin typeface="华文中宋" panose="02010600040101010101" pitchFamily="2" charset="-122"/>
              <a:ea typeface="华文中宋" panose="02010600040101010101" pitchFamily="2" charset="-122"/>
            </a:endParaRPr>
          </a:p>
        </p:txBody>
      </p:sp>
      <p:sp>
        <p:nvSpPr>
          <p:cNvPr id="13" name="内容占位符 1"/>
          <p:cNvSpPr txBox="1"/>
          <p:nvPr/>
        </p:nvSpPr>
        <p:spPr>
          <a:xfrm>
            <a:off x="466725" y="1618615"/>
            <a:ext cx="12099925" cy="7328535"/>
          </a:xfrm>
          <a:prstGeom prst="rect">
            <a:avLst/>
          </a:prstGeom>
          <a:ln w="3175">
            <a:miter lim="400000"/>
          </a:ln>
        </p:spPr>
        <p:txBody>
          <a:bodyPr lIns="38100" tIns="38100" rIns="38100" bIns="38100">
            <a:noAutofit/>
          </a:bodyPr>
          <a:lstStyle>
            <a:lvl1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1pPr>
            <a:lvl2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2pPr>
            <a:lvl3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3pPr>
            <a:lvl4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4pPr>
            <a:lvl5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5pPr>
            <a:lvl6pPr marL="0" marR="0" indent="35560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6pPr>
            <a:lvl7pPr marL="0" marR="0" indent="71120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7pPr>
            <a:lvl8pPr marL="0" marR="0" indent="106680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8pPr>
            <a:lvl9pPr marL="0" marR="0" indent="142240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9pPr>
          </a:lstStyle>
          <a:p>
            <a:pPr algn="l" hangingPunct="1">
              <a:lnSpc>
                <a:spcPct val="100000"/>
              </a:lnSpc>
              <a:buFont typeface="Arial" panose="020B0604020202020204" pitchFamily="34" charset="0"/>
            </a:pPr>
            <a:r>
              <a:rPr kumimoji="1" lang="en-US" sz="2000" b="1">
                <a:solidFill>
                  <a:schemeClr val="bg1">
                    <a:lumMod val="50000"/>
                  </a:schemeClr>
                </a:solidFill>
                <a:latin typeface="华文中宋" panose="02010600040101010101" pitchFamily="2" charset="-122"/>
                <a:ea typeface="华文中宋" panose="02010600040101010101" pitchFamily="2" charset="-122"/>
                <a:sym typeface="+mn-ea"/>
              </a:rPr>
              <a:t>[1] </a:t>
            </a:r>
            <a:r>
              <a:rPr kumimoji="1" sz="2000" b="1">
                <a:solidFill>
                  <a:schemeClr val="bg1">
                    <a:lumMod val="50000"/>
                  </a:schemeClr>
                </a:solidFill>
                <a:latin typeface="华文中宋" panose="02010600040101010101" pitchFamily="2" charset="-122"/>
                <a:ea typeface="华文中宋" panose="02010600040101010101" pitchFamily="2" charset="-122"/>
                <a:sym typeface="+mn-ea"/>
              </a:rPr>
              <a:t>Yue Zhang, Zhenghua Li, Zuyi Bao, Jiacheng Li, Bo Zhang, Chen Li, Fei Huang, and Min Zhang. 2022. MuCGEC: a Multi-Reference Multi-Source Evaluation Dataset for Chinese Grammatical Error Correction</a:t>
            </a:r>
            <a:r>
              <a:rPr kumimoji="1" lang="en-US" sz="2000" b="1">
                <a:solidFill>
                  <a:schemeClr val="bg1">
                    <a:lumMod val="50000"/>
                  </a:schemeClr>
                </a:solidFill>
                <a:latin typeface="华文中宋" panose="02010600040101010101" pitchFamily="2" charset="-122"/>
                <a:ea typeface="华文中宋" panose="02010600040101010101" pitchFamily="2" charset="-122"/>
                <a:sym typeface="+mn-ea"/>
              </a:rPr>
              <a:t>. NAACL 2022.</a:t>
            </a:r>
            <a:endParaRPr kumimoji="1" lang="en-US" sz="2000" b="1">
              <a:solidFill>
                <a:schemeClr val="bg1">
                  <a:lumMod val="50000"/>
                </a:schemeClr>
              </a:solidFill>
              <a:latin typeface="华文中宋" panose="02010600040101010101" pitchFamily="2" charset="-122"/>
              <a:ea typeface="华文中宋" panose="02010600040101010101" pitchFamily="2" charset="-122"/>
              <a:sym typeface="+mn-ea"/>
            </a:endParaRPr>
          </a:p>
          <a:p>
            <a:pPr algn="l" hangingPunct="1">
              <a:lnSpc>
                <a:spcPct val="100000"/>
              </a:lnSpc>
              <a:buFont typeface="Arial" panose="020B0604020202020204" pitchFamily="34" charset="0"/>
            </a:pPr>
            <a:endParaRPr kumimoji="1" lang="en-US" sz="2000" b="1">
              <a:solidFill>
                <a:schemeClr val="bg1">
                  <a:lumMod val="50000"/>
                </a:schemeClr>
              </a:solidFill>
              <a:latin typeface="华文中宋" panose="02010600040101010101" pitchFamily="2" charset="-122"/>
              <a:ea typeface="华文中宋" panose="02010600040101010101" pitchFamily="2" charset="-122"/>
              <a:sym typeface="+mn-ea"/>
            </a:endParaRPr>
          </a:p>
          <a:p>
            <a:pPr marL="0" indent="0" algn="just">
              <a:lnSpc>
                <a:spcPct val="100000"/>
              </a:lnSpc>
              <a:spcBef>
                <a:spcPts val="0"/>
              </a:spcBef>
              <a:buNone/>
            </a:pPr>
            <a:r>
              <a:rPr kumimoji="1" lang="en-US" sz="2000" b="1">
                <a:solidFill>
                  <a:schemeClr val="bg1">
                    <a:lumMod val="50000"/>
                  </a:schemeClr>
                </a:solidFill>
                <a:latin typeface="华文中宋" panose="02010600040101010101" pitchFamily="2" charset="-122"/>
                <a:ea typeface="华文中宋" panose="02010600040101010101" pitchFamily="2" charset="-122"/>
                <a:sym typeface="+mn-ea"/>
              </a:rPr>
              <a:t>[2] </a:t>
            </a:r>
            <a:r>
              <a:rPr kumimoji="1" sz="2000" b="1">
                <a:solidFill>
                  <a:schemeClr val="bg1">
                    <a:lumMod val="50000"/>
                  </a:schemeClr>
                </a:solidFill>
                <a:latin typeface="华文中宋" panose="02010600040101010101" pitchFamily="2" charset="-122"/>
                <a:ea typeface="华文中宋" panose="02010600040101010101" pitchFamily="2" charset="-122"/>
                <a:sym typeface="+mn-ea"/>
              </a:rPr>
              <a:t>Shao Y, Geng Z, Liu Y, et al. Cpt: A pre-trained unbalanced transformer for both chinese language understanding and generation[J].</a:t>
            </a:r>
            <a:endParaRPr kumimoji="1" sz="2000" b="1">
              <a:solidFill>
                <a:schemeClr val="bg1">
                  <a:lumMod val="50000"/>
                </a:schemeClr>
              </a:solidFill>
              <a:latin typeface="华文中宋" panose="02010600040101010101" pitchFamily="2" charset="-122"/>
              <a:ea typeface="华文中宋" panose="02010600040101010101" pitchFamily="2" charset="-122"/>
              <a:sym typeface="+mn-ea"/>
            </a:endParaRPr>
          </a:p>
          <a:p>
            <a:pPr marL="0" indent="0" algn="just">
              <a:lnSpc>
                <a:spcPct val="100000"/>
              </a:lnSpc>
              <a:spcBef>
                <a:spcPts val="0"/>
              </a:spcBef>
              <a:buNone/>
            </a:pPr>
            <a:endParaRPr kumimoji="1" sz="2000" b="1">
              <a:solidFill>
                <a:schemeClr val="bg1">
                  <a:lumMod val="50000"/>
                </a:schemeClr>
              </a:solidFill>
              <a:latin typeface="华文中宋" panose="02010600040101010101" pitchFamily="2" charset="-122"/>
              <a:ea typeface="华文中宋" panose="02010600040101010101" pitchFamily="2" charset="-122"/>
            </a:endParaRPr>
          </a:p>
          <a:p>
            <a:pPr marL="0" indent="0" algn="just">
              <a:lnSpc>
                <a:spcPct val="100000"/>
              </a:lnSpc>
              <a:spcBef>
                <a:spcPts val="0"/>
              </a:spcBef>
              <a:buNone/>
            </a:pPr>
            <a:r>
              <a:rPr kumimoji="1" lang="en-US" sz="2000" b="1">
                <a:solidFill>
                  <a:schemeClr val="bg1">
                    <a:lumMod val="50000"/>
                  </a:schemeClr>
                </a:solidFill>
                <a:latin typeface="华文中宋" panose="02010600040101010101" pitchFamily="2" charset="-122"/>
                <a:ea typeface="华文中宋" panose="02010600040101010101" pitchFamily="2" charset="-122"/>
                <a:sym typeface="+mn-ea"/>
              </a:rPr>
              <a:t>[3] </a:t>
            </a:r>
            <a:r>
              <a:rPr kumimoji="1" sz="2000" b="1">
                <a:solidFill>
                  <a:schemeClr val="bg1">
                    <a:lumMod val="50000"/>
                  </a:schemeClr>
                </a:solidFill>
                <a:latin typeface="华文中宋" panose="02010600040101010101" pitchFamily="2" charset="-122"/>
                <a:ea typeface="华文中宋" panose="02010600040101010101" pitchFamily="2" charset="-122"/>
                <a:sym typeface="+mn-ea"/>
              </a:rPr>
              <a:t>Kostiantyn O, Vitaliy A, Artem C, and Oleksandr S. 2020. GECToR – Grammatical Error Correction: Tag, Not Rewrite</a:t>
            </a:r>
            <a:r>
              <a:rPr kumimoji="1" lang="en-US" sz="2000" b="1">
                <a:solidFill>
                  <a:schemeClr val="bg1">
                    <a:lumMod val="50000"/>
                  </a:schemeClr>
                </a:solidFill>
                <a:latin typeface="华文中宋" panose="02010600040101010101" pitchFamily="2" charset="-122"/>
                <a:ea typeface="华文中宋" panose="02010600040101010101" pitchFamily="2" charset="-122"/>
                <a:sym typeface="+mn-ea"/>
              </a:rPr>
              <a:t>.</a:t>
            </a:r>
            <a:endParaRPr kumimoji="1" lang="en-US" sz="2000" b="1">
              <a:solidFill>
                <a:schemeClr val="bg1">
                  <a:lumMod val="50000"/>
                </a:schemeClr>
              </a:solidFill>
              <a:latin typeface="华文中宋" panose="02010600040101010101" pitchFamily="2" charset="-122"/>
              <a:ea typeface="华文中宋" panose="02010600040101010101" pitchFamily="2" charset="-122"/>
              <a:sym typeface="+mn-ea"/>
            </a:endParaRPr>
          </a:p>
          <a:p>
            <a:pPr marL="0" indent="0" algn="just">
              <a:lnSpc>
                <a:spcPct val="100000"/>
              </a:lnSpc>
              <a:spcBef>
                <a:spcPts val="0"/>
              </a:spcBef>
              <a:buNone/>
            </a:pPr>
            <a:endParaRPr kumimoji="1" lang="en-US" sz="2000" b="1">
              <a:solidFill>
                <a:schemeClr val="bg1">
                  <a:lumMod val="50000"/>
                </a:schemeClr>
              </a:solidFill>
              <a:latin typeface="华文中宋" panose="02010600040101010101" pitchFamily="2" charset="-122"/>
              <a:ea typeface="华文中宋" panose="02010600040101010101" pitchFamily="2" charset="-122"/>
            </a:endParaRPr>
          </a:p>
          <a:p>
            <a:pPr marL="0" indent="0" algn="just">
              <a:lnSpc>
                <a:spcPct val="100000"/>
              </a:lnSpc>
              <a:spcBef>
                <a:spcPts val="0"/>
              </a:spcBef>
              <a:buNone/>
            </a:pPr>
            <a:r>
              <a:rPr kumimoji="1" lang="en-US" sz="2000" b="1">
                <a:solidFill>
                  <a:schemeClr val="bg1">
                    <a:lumMod val="50000"/>
                  </a:schemeClr>
                </a:solidFill>
                <a:latin typeface="华文中宋" panose="02010600040101010101" pitchFamily="2" charset="-122"/>
                <a:ea typeface="华文中宋" panose="02010600040101010101" pitchFamily="2" charset="-122"/>
                <a:sym typeface="+mn-ea"/>
              </a:rPr>
              <a:t>[4] Wei W, Bin B, et al. 2019. Struct-BERT: incorporating language structures into pre-training for deep language understanding. ICLR 2019.</a:t>
            </a:r>
            <a:endParaRPr kumimoji="1" sz="2000" b="1">
              <a:solidFill>
                <a:schemeClr val="bg1">
                  <a:lumMod val="50000"/>
                </a:schemeClr>
              </a:solidFill>
              <a:latin typeface="华文中宋" panose="02010600040101010101" pitchFamily="2" charset="-122"/>
              <a:ea typeface="华文中宋" panose="02010600040101010101" pitchFamily="2" charset="-122"/>
            </a:endParaRPr>
          </a:p>
          <a:p>
            <a:pPr algn="l" hangingPunct="1">
              <a:lnSpc>
                <a:spcPct val="100000"/>
              </a:lnSpc>
              <a:buFont typeface="Arial" panose="020B0604020202020204" pitchFamily="34" charset="0"/>
            </a:pPr>
            <a:endParaRPr kumimoji="1" lang="en-US" sz="2000" b="1">
              <a:solidFill>
                <a:schemeClr val="bg1">
                  <a:lumMod val="50000"/>
                </a:schemeClr>
              </a:solidFill>
              <a:latin typeface="华文中宋" panose="02010600040101010101" pitchFamily="2" charset="-122"/>
              <a:ea typeface="华文中宋" panose="02010600040101010101" pitchFamily="2" charset="-122"/>
              <a:sym typeface="+mn-ea"/>
            </a:endParaRPr>
          </a:p>
          <a:p>
            <a:pPr marL="0" indent="0" algn="just">
              <a:lnSpc>
                <a:spcPct val="100000"/>
              </a:lnSpc>
              <a:spcBef>
                <a:spcPts val="0"/>
              </a:spcBef>
              <a:buNone/>
            </a:pPr>
            <a:r>
              <a:rPr kumimoji="1" lang="en-US" sz="2000" b="1">
                <a:solidFill>
                  <a:schemeClr val="bg1">
                    <a:lumMod val="50000"/>
                  </a:schemeClr>
                </a:solidFill>
                <a:latin typeface="华文中宋" panose="02010600040101010101" pitchFamily="2" charset="-122"/>
                <a:ea typeface="华文中宋" panose="02010600040101010101" pitchFamily="2" charset="-122"/>
                <a:sym typeface="+mn-ea"/>
              </a:rPr>
              <a:t>[5] 王辰成,杨麟儿,王莹莹,杜永萍,杨尔弘. 基于Transformer增强架构的中文语法纠错方法[J]. 中文信息学报, 2020, 34(6): 106-114.</a:t>
            </a:r>
            <a:endParaRPr kumimoji="1" lang="en-US" sz="2000" b="1">
              <a:solidFill>
                <a:schemeClr val="bg1">
                  <a:lumMod val="50000"/>
                </a:schemeClr>
              </a:solidFill>
              <a:latin typeface="华文中宋" panose="02010600040101010101" pitchFamily="2" charset="-122"/>
              <a:ea typeface="华文中宋" panose="02010600040101010101" pitchFamily="2" charset="-122"/>
              <a:sym typeface="+mn-ea"/>
            </a:endParaRPr>
          </a:p>
          <a:p>
            <a:pPr marL="0" indent="0" algn="just">
              <a:lnSpc>
                <a:spcPct val="100000"/>
              </a:lnSpc>
              <a:spcBef>
                <a:spcPts val="0"/>
              </a:spcBef>
              <a:buNone/>
            </a:pPr>
            <a:endParaRPr kumimoji="1" lang="en-US" sz="2000" b="1">
              <a:solidFill>
                <a:schemeClr val="bg1">
                  <a:lumMod val="50000"/>
                </a:schemeClr>
              </a:solidFill>
              <a:latin typeface="华文中宋" panose="02010600040101010101" pitchFamily="2" charset="-122"/>
              <a:ea typeface="华文中宋" panose="02010600040101010101" pitchFamily="2" charset="-122"/>
            </a:endParaRPr>
          </a:p>
          <a:p>
            <a:pPr marL="0" indent="0" algn="just">
              <a:lnSpc>
                <a:spcPct val="100000"/>
              </a:lnSpc>
              <a:spcBef>
                <a:spcPts val="0"/>
              </a:spcBef>
              <a:buNone/>
            </a:pPr>
            <a:r>
              <a:rPr kumimoji="1" lang="en-US" sz="2000" b="1">
                <a:solidFill>
                  <a:schemeClr val="bg1">
                    <a:lumMod val="50000"/>
                  </a:schemeClr>
                </a:solidFill>
                <a:latin typeface="华文中宋" panose="02010600040101010101" pitchFamily="2" charset="-122"/>
                <a:ea typeface="华文中宋" panose="02010600040101010101" pitchFamily="2" charset="-122"/>
                <a:sym typeface="+mn-ea"/>
              </a:rPr>
              <a:t>[6] Zecheng Tang, Yixin Ji, Yibo Zhao, and Junhui Li. 2021. 基于字词粒度噪声数据增强的中文语法纠错(Chinese Grammatical Error Correction enhanced by Data Augmentation from Word and Character Levels). CCL 2021.</a:t>
            </a:r>
            <a:endParaRPr kumimoji="1" lang="en-US" sz="2000" b="1">
              <a:solidFill>
                <a:schemeClr val="bg1">
                  <a:lumMod val="50000"/>
                </a:schemeClr>
              </a:solidFill>
              <a:latin typeface="华文中宋" panose="02010600040101010101" pitchFamily="2" charset="-122"/>
              <a:ea typeface="华文中宋" panose="02010600040101010101" pitchFamily="2" charset="-122"/>
            </a:endParaRPr>
          </a:p>
          <a:p>
            <a:pPr algn="l" hangingPunct="1">
              <a:lnSpc>
                <a:spcPct val="100000"/>
              </a:lnSpc>
              <a:buFont typeface="Arial" panose="020B0604020202020204" pitchFamily="34" charset="0"/>
            </a:pPr>
            <a:endParaRPr kumimoji="1" lang="en-US" sz="2000" b="1">
              <a:solidFill>
                <a:schemeClr val="bg1">
                  <a:lumMod val="50000"/>
                </a:schemeClr>
              </a:solidFill>
              <a:latin typeface="华文中宋" panose="02010600040101010101" pitchFamily="2" charset="-122"/>
              <a:ea typeface="华文中宋" panose="02010600040101010101" pitchFamily="2" charset="-122"/>
              <a:sym typeface="+mn-ea"/>
            </a:endParaRPr>
          </a:p>
          <a:p>
            <a:pPr algn="l" hangingPunct="1">
              <a:lnSpc>
                <a:spcPct val="100000"/>
              </a:lnSpc>
              <a:buFont typeface="Arial" panose="020B0604020202020204" pitchFamily="34" charset="0"/>
            </a:pPr>
            <a:r>
              <a:rPr kumimoji="1" lang="en-US" sz="2000" b="1">
                <a:solidFill>
                  <a:schemeClr val="bg1">
                    <a:lumMod val="50000"/>
                  </a:schemeClr>
                </a:solidFill>
                <a:latin typeface="华文中宋" panose="02010600040101010101" pitchFamily="2" charset="-122"/>
                <a:ea typeface="华文中宋" panose="02010600040101010101" pitchFamily="2" charset="-122"/>
                <a:sym typeface="+mn-ea"/>
              </a:rPr>
              <a:t>[7] Ma S, Li Y, Sun R, et al. Linguistic Rules-Based Corpus Generation for Native Chinese Grammatical Error Correction[J]. </a:t>
            </a:r>
            <a:r>
              <a:rPr kumimoji="1" lang="en-US" sz="2000" b="1">
                <a:solidFill>
                  <a:schemeClr val="bg1">
                    <a:lumMod val="50000"/>
                  </a:schemeClr>
                </a:solidFill>
                <a:latin typeface="华文中宋" panose="02010600040101010101" pitchFamily="2" charset="-122"/>
                <a:ea typeface="华文中宋" panose="02010600040101010101" pitchFamily="2" charset="-122"/>
                <a:sym typeface="+mn-ea"/>
              </a:rPr>
              <a:t>EMNLP Findings 2022.</a:t>
            </a:r>
            <a:endParaRPr kumimoji="1" lang="en-US" sz="2000" b="1">
              <a:solidFill>
                <a:schemeClr val="bg1">
                  <a:lumMod val="50000"/>
                </a:schemeClr>
              </a:solidFill>
              <a:latin typeface="华文中宋" panose="02010600040101010101" pitchFamily="2" charset="-122"/>
              <a:ea typeface="华文中宋" panose="02010600040101010101" pitchFamily="2" charset="-122"/>
              <a:sym typeface="+mn-ea"/>
            </a:endParaRPr>
          </a:p>
          <a:p>
            <a:pPr algn="l" hangingPunct="1">
              <a:lnSpc>
                <a:spcPct val="100000"/>
              </a:lnSpc>
              <a:buFont typeface="Arial" panose="020B0604020202020204" pitchFamily="34" charset="0"/>
            </a:pPr>
            <a:endParaRPr kumimoji="1" lang="en-US" sz="2000" b="1">
              <a:solidFill>
                <a:schemeClr val="bg1">
                  <a:lumMod val="50000"/>
                </a:schemeClr>
              </a:solidFill>
              <a:latin typeface="华文中宋" panose="02010600040101010101" pitchFamily="2" charset="-122"/>
              <a:ea typeface="华文中宋" panose="02010600040101010101" pitchFamily="2" charset="-122"/>
              <a:sym typeface="+mn-ea"/>
            </a:endParaRPr>
          </a:p>
          <a:p>
            <a:pPr algn="l" hangingPunct="1">
              <a:lnSpc>
                <a:spcPct val="100000"/>
              </a:lnSpc>
              <a:buFont typeface="Arial" panose="020B0604020202020204" pitchFamily="34" charset="0"/>
            </a:pPr>
            <a:r>
              <a:rPr kumimoji="1" lang="en-US" sz="2000" b="1">
                <a:solidFill>
                  <a:schemeClr val="bg1">
                    <a:lumMod val="50000"/>
                  </a:schemeClr>
                </a:solidFill>
                <a:latin typeface="华文中宋" panose="02010600040101010101" pitchFamily="2" charset="-122"/>
                <a:ea typeface="华文中宋" panose="02010600040101010101" pitchFamily="2" charset="-122"/>
                <a:sym typeface="+mn-ea"/>
              </a:rPr>
              <a:t>[8] 王莹莹, 孔存良, 刘鑫, 方雪至, 章岳, 梁念宁, 周天硕, 廖田昕, 杨麟儿, 李正华, 饶高琦, 刘正皓, 李辰, 杨尔弘, 张民, and 孙茂松. 2022. Cltc 2022：汉语学习者文本纠错技术评测及研究综述.</a:t>
            </a:r>
            <a:endParaRPr kumimoji="1" lang="en-US" sz="2000" b="1">
              <a:solidFill>
                <a:schemeClr val="bg1">
                  <a:lumMod val="50000"/>
                </a:schemeClr>
              </a:solidFill>
              <a:latin typeface="华文中宋" panose="02010600040101010101" pitchFamily="2" charset="-122"/>
              <a:ea typeface="华文中宋" panose="02010600040101010101" pitchFamily="2" charset="-122"/>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矩形"/>
          <p:cNvSpPr/>
          <p:nvPr/>
        </p:nvSpPr>
        <p:spPr>
          <a:xfrm>
            <a:off x="0" y="-8793"/>
            <a:ext cx="13004800" cy="1908170"/>
          </a:xfrm>
          <a:prstGeom prst="rect">
            <a:avLst/>
          </a:prstGeom>
          <a:solidFill>
            <a:srgbClr val="6A63AE"/>
          </a:solidFill>
          <a:ln w="3175">
            <a:miter lim="400000"/>
          </a:ln>
        </p:spPr>
        <p:txBody>
          <a:bodyPr lIns="38100" tIns="38100" rIns="38100" bIns="38100" anchor="ctr"/>
          <a:lstStyle/>
          <a:p>
            <a:pPr>
              <a:defRPr sz="2000" b="0">
                <a:solidFill>
                  <a:srgbClr val="FFFFFF"/>
                </a:solidFill>
                <a:latin typeface="+mn-lt"/>
                <a:ea typeface="+mn-ea"/>
                <a:cs typeface="+mn-cs"/>
                <a:sym typeface="Helvetica Neue Medium" panose="02000503000000020004"/>
              </a:defRPr>
            </a:pPr>
            <a:endParaRPr dirty="0">
              <a:solidFill>
                <a:schemeClr val="tx1"/>
              </a:solidFill>
            </a:endParaRPr>
          </a:p>
        </p:txBody>
      </p:sp>
      <p:sp>
        <p:nvSpPr>
          <p:cNvPr id="136" name="矩形"/>
          <p:cNvSpPr/>
          <p:nvPr/>
        </p:nvSpPr>
        <p:spPr>
          <a:xfrm>
            <a:off x="-1" y="-8793"/>
            <a:ext cx="7955767" cy="1908169"/>
          </a:xfrm>
          <a:prstGeom prst="rect">
            <a:avLst/>
          </a:prstGeom>
          <a:solidFill>
            <a:srgbClr val="FFFFFF"/>
          </a:solidFill>
          <a:ln w="3175">
            <a:miter lim="400000"/>
          </a:ln>
        </p:spPr>
        <p:txBody>
          <a:bodyPr lIns="38100" tIns="38100" rIns="38100" bIns="38100" anchor="ctr"/>
          <a:lstStyle/>
          <a:p>
            <a:pPr>
              <a:defRPr sz="2000" b="0">
                <a:solidFill>
                  <a:srgbClr val="FFFFFF"/>
                </a:solidFill>
                <a:latin typeface="+mn-lt"/>
                <a:ea typeface="+mn-ea"/>
                <a:cs typeface="+mn-cs"/>
                <a:sym typeface="Helvetica Neue Medium" panose="02000503000000020004"/>
              </a:defRPr>
            </a:pPr>
            <a:endParaRPr dirty="0">
              <a:solidFill>
                <a:schemeClr val="tx1"/>
              </a:solidFill>
            </a:endParaRPr>
          </a:p>
        </p:txBody>
      </p:sp>
      <p:pic>
        <p:nvPicPr>
          <p:cNvPr id="23" name="知识工程1.png" descr="知识工程1.png"/>
          <p:cNvPicPr>
            <a:picLocks noChangeAspect="1"/>
          </p:cNvPicPr>
          <p:nvPr/>
        </p:nvPicPr>
        <p:blipFill>
          <a:blip r:embed="rId1"/>
          <a:stretch>
            <a:fillRect/>
          </a:stretch>
        </p:blipFill>
        <p:spPr>
          <a:xfrm>
            <a:off x="2991938" y="373861"/>
            <a:ext cx="4039758" cy="1371369"/>
          </a:xfrm>
          <a:prstGeom prst="rect">
            <a:avLst/>
          </a:prstGeom>
          <a:ln w="12700" cap="flat">
            <a:noFill/>
            <a:miter lim="400000"/>
            <a:headEnd/>
            <a:tailEnd/>
          </a:ln>
          <a:effectLst/>
        </p:spPr>
      </p:pic>
      <p:grpSp>
        <p:nvGrpSpPr>
          <p:cNvPr id="6" name="Group 5"/>
          <p:cNvGrpSpPr/>
          <p:nvPr/>
        </p:nvGrpSpPr>
        <p:grpSpPr>
          <a:xfrm>
            <a:off x="8868569" y="406519"/>
            <a:ext cx="3419376" cy="1049503"/>
            <a:chOff x="8395036" y="373861"/>
            <a:chExt cx="3419376" cy="1049503"/>
          </a:xfrm>
        </p:grpSpPr>
        <p:sp>
          <p:nvSpPr>
            <p:cNvPr id="24" name="文本框 23"/>
            <p:cNvSpPr txBox="1"/>
            <p:nvPr/>
          </p:nvSpPr>
          <p:spPr>
            <a:xfrm>
              <a:off x="8395036" y="373861"/>
              <a:ext cx="3419376" cy="512961"/>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algn="l">
                <a:lnSpc>
                  <a:spcPts val="1700"/>
                </a:lnSpc>
              </a:pPr>
              <a:r>
                <a:rPr lang="en-US" altLang="zh-CN" sz="1500" b="0" dirty="0">
                  <a:solidFill>
                    <a:schemeClr val="bg1"/>
                  </a:solidFill>
                  <a:latin typeface="OPPOSans" pitchFamily="18" charset="-122"/>
                  <a:ea typeface="OPPOSans" pitchFamily="18" charset="-122"/>
                  <a:cs typeface="OPPOSans" pitchFamily="18" charset="-122"/>
                </a:rPr>
                <a:t>Tsinghua University</a:t>
              </a:r>
              <a:endParaRPr lang="en-US" altLang="zh-CN" sz="1500" b="0" dirty="0">
                <a:solidFill>
                  <a:schemeClr val="bg1"/>
                </a:solidFill>
                <a:latin typeface="OPPOSans" pitchFamily="18" charset="-122"/>
                <a:ea typeface="OPPOSans" pitchFamily="18" charset="-122"/>
                <a:cs typeface="OPPOSans" pitchFamily="18" charset="-122"/>
              </a:endParaRPr>
            </a:p>
            <a:p>
              <a:pPr algn="l">
                <a:lnSpc>
                  <a:spcPts val="1700"/>
                </a:lnSpc>
              </a:pPr>
              <a:r>
                <a:rPr lang="en-US" altLang="zh-CN" sz="1500" b="0" dirty="0">
                  <a:solidFill>
                    <a:schemeClr val="bg1"/>
                  </a:solidFill>
                  <a:latin typeface="OPPOSans" pitchFamily="18" charset="-122"/>
                  <a:ea typeface="OPPOSans" pitchFamily="18" charset="-122"/>
                  <a:cs typeface="OPPOSans" pitchFamily="18" charset="-122"/>
                </a:rPr>
                <a:t>Knowledge Engineering Laboratory</a:t>
              </a:r>
              <a:endParaRPr lang="en-US" altLang="zh-CN" sz="1500" b="0" dirty="0">
                <a:solidFill>
                  <a:schemeClr val="bg1"/>
                </a:solidFill>
                <a:latin typeface="OPPOSans" pitchFamily="18" charset="-122"/>
                <a:ea typeface="OPPOSans" pitchFamily="18" charset="-122"/>
                <a:cs typeface="OPPOSans" pitchFamily="18" charset="-122"/>
              </a:endParaRPr>
            </a:p>
          </p:txBody>
        </p:sp>
        <p:cxnSp>
          <p:nvCxnSpPr>
            <p:cNvPr id="25" name="直线连接符 24"/>
            <p:cNvCxnSpPr/>
            <p:nvPr/>
          </p:nvCxnSpPr>
          <p:spPr>
            <a:xfrm>
              <a:off x="8395036" y="998330"/>
              <a:ext cx="3247234" cy="0"/>
            </a:xfrm>
            <a:prstGeom prst="line">
              <a:avLst/>
            </a:prstGeom>
            <a:noFill/>
            <a:ln w="12700" cap="flat">
              <a:solidFill>
                <a:schemeClr val="bg1"/>
              </a:solidFill>
              <a:prstDash val="solid"/>
              <a:miter lim="400000"/>
            </a:ln>
            <a:effectLst/>
            <a:sp3d/>
          </p:spPr>
          <p:style>
            <a:lnRef idx="0">
              <a:scrgbClr r="0" g="0" b="0"/>
            </a:lnRef>
            <a:fillRef idx="0">
              <a:scrgbClr r="0" g="0" b="0"/>
            </a:fillRef>
            <a:effectRef idx="0">
              <a:scrgbClr r="0" g="0" b="0"/>
            </a:effectRef>
            <a:fontRef idx="none"/>
          </p:style>
        </p:cxnSp>
        <p:sp>
          <p:nvSpPr>
            <p:cNvPr id="26" name="文本框 25"/>
            <p:cNvSpPr txBox="1"/>
            <p:nvPr/>
          </p:nvSpPr>
          <p:spPr>
            <a:xfrm>
              <a:off x="8395036" y="1115587"/>
              <a:ext cx="2962349" cy="307777"/>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8100" tIns="38100" rIns="38100" bIns="38100" numCol="1" spcCol="38100" rtlCol="0" anchor="ctr">
              <a:spAutoFit/>
            </a:bodyPr>
            <a:lstStyle/>
            <a:p>
              <a:r>
                <a:rPr lang="zh-CN" altLang="en-US" sz="1500" b="0" dirty="0">
                  <a:solidFill>
                    <a:schemeClr val="bg1"/>
                  </a:solidFill>
                  <a:latin typeface="OPPOSans" pitchFamily="18" charset="-122"/>
                  <a:ea typeface="OPPOSans" pitchFamily="18" charset="-122"/>
                  <a:cs typeface="OPPOSans" pitchFamily="18" charset="-122"/>
                </a:rPr>
                <a:t>清华大学知识工程实验室（深圳）</a:t>
              </a:r>
              <a:endParaRPr lang="zh-CN" altLang="en-US" sz="1500" b="0" dirty="0">
                <a:solidFill>
                  <a:schemeClr val="bg1"/>
                </a:solidFill>
                <a:latin typeface="OPPOSans" pitchFamily="18" charset="-122"/>
                <a:ea typeface="OPPOSans" pitchFamily="18" charset="-122"/>
                <a:cs typeface="OPPOSans" pitchFamily="18" charset="-122"/>
              </a:endParaRPr>
            </a:p>
          </p:txBody>
        </p:sp>
      </p:grpSp>
      <p:sp>
        <p:nvSpPr>
          <p:cNvPr id="18" name="主讲人：李雷"/>
          <p:cNvSpPr txBox="1"/>
          <p:nvPr/>
        </p:nvSpPr>
        <p:spPr>
          <a:xfrm>
            <a:off x="5620641" y="9167715"/>
            <a:ext cx="1763516" cy="424047"/>
          </a:xfrm>
          <a:prstGeom prst="rect">
            <a:avLst/>
          </a:prstGeom>
          <a:ln w="3175">
            <a:miter lim="400000"/>
          </a:ln>
        </p:spPr>
        <p:txBody>
          <a:bodyPr wrap="none" lIns="27093" tIns="27093" rIns="27093" bIns="27093" anchor="ctr">
            <a:spAutoFit/>
          </a:bodyPr>
          <a:lstStyle>
            <a:lvl1pPr defTabSz="415290">
              <a:defRPr sz="2400">
                <a:solidFill>
                  <a:srgbClr val="FFFFFF"/>
                </a:solidFill>
                <a:latin typeface="Open Sans"/>
                <a:ea typeface="Open Sans"/>
                <a:cs typeface="Open Sans"/>
                <a:sym typeface="Open Sans"/>
              </a:defRPr>
            </a:lvl1pPr>
          </a:lstStyle>
          <a:p>
            <a:fld id="{AF02A39F-AF42-AC4B-946E-22FBE734F233}" type="datetime4">
              <a:rPr lang="en-US" b="0" smtClean="0">
                <a:solidFill>
                  <a:schemeClr val="tx1"/>
                </a:solidFill>
              </a:rPr>
            </a:fld>
            <a:endParaRPr b="0" dirty="0">
              <a:solidFill>
                <a:schemeClr val="tx1"/>
              </a:solidFill>
            </a:endParaRPr>
          </a:p>
        </p:txBody>
      </p:sp>
      <p:pic>
        <p:nvPicPr>
          <p:cNvPr id="5" name="Picture 4"/>
          <p:cNvPicPr>
            <a:picLocks noChangeAspect="1"/>
          </p:cNvPicPr>
          <p:nvPr/>
        </p:nvPicPr>
        <p:blipFill>
          <a:blip r:embed="rId2"/>
          <a:stretch>
            <a:fillRect/>
          </a:stretch>
        </p:blipFill>
        <p:spPr>
          <a:xfrm>
            <a:off x="759247" y="233176"/>
            <a:ext cx="1614230" cy="1617213"/>
          </a:xfrm>
          <a:prstGeom prst="rect">
            <a:avLst/>
          </a:prstGeom>
        </p:spPr>
      </p:pic>
      <p:sp>
        <p:nvSpPr>
          <p:cNvPr id="14" name="Rectangle 13"/>
          <p:cNvSpPr/>
          <p:nvPr/>
        </p:nvSpPr>
        <p:spPr>
          <a:xfrm>
            <a:off x="-1" y="3922715"/>
            <a:ext cx="13004800" cy="1908170"/>
          </a:xfrm>
          <a:prstGeom prst="rect">
            <a:avLst/>
          </a:prstGeom>
          <a:solidFill>
            <a:srgbClr val="6864A9"/>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noAutofit/>
          </a:bodyPr>
          <a:lstStyle/>
          <a:p>
            <a:pPr marL="0" marR="0" indent="0" algn="ctr" defTabSz="584200" rtl="0" fontAlgn="auto" latinLnBrk="0" hangingPunct="0">
              <a:lnSpc>
                <a:spcPct val="100000"/>
              </a:lnSpc>
              <a:spcBef>
                <a:spcPts val="0"/>
              </a:spcBef>
              <a:spcAft>
                <a:spcPts val="0"/>
              </a:spcAft>
              <a:buClrTx/>
              <a:buSzTx/>
              <a:buFontTx/>
              <a:buNone/>
            </a:pPr>
            <a:r>
              <a:rPr lang="en-US" sz="8000" b="0" dirty="0">
                <a:solidFill>
                  <a:schemeClr val="bg1"/>
                </a:solidFill>
                <a:latin typeface="+mj-lt"/>
                <a:ea typeface="楷体" panose="02010609060101010101" pitchFamily="49" charset="-122"/>
                <a:cs typeface="+mn-cs"/>
                <a:sym typeface="Helvetica Neue Medium" panose="02000503000000020004"/>
              </a:rPr>
              <a:t>Thanks</a:t>
            </a:r>
            <a:endParaRPr kumimoji="0" lang="en-US" sz="8000" b="0" i="0" u="none" strike="noStrike" cap="none" spc="0" normalizeH="0" baseline="0" dirty="0">
              <a:ln>
                <a:noFill/>
              </a:ln>
              <a:solidFill>
                <a:schemeClr val="bg1"/>
              </a:solidFill>
              <a:effectLst/>
              <a:uFillTx/>
              <a:latin typeface="+mj-lt"/>
              <a:ea typeface="楷体" panose="02010609060101010101" pitchFamily="49" charset="-122"/>
              <a:cs typeface="+mn-cs"/>
              <a:sym typeface="Helvetica Neue Medium" panose="02000503000000020004"/>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3004800" cy="1485900"/>
          </a:xfrm>
          <a:prstGeom prst="rect">
            <a:avLst/>
          </a:prstGeom>
          <a:solidFill>
            <a:srgbClr val="6864A9"/>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9600" tIns="38100" rIns="38100" bIns="38100" numCol="1" spcCol="38100" rtlCol="0" anchor="ctr">
            <a:noAutofit/>
          </a:bodyPr>
          <a:lstStyle/>
          <a:p>
            <a:pPr>
              <a:defRPr sz="8000">
                <a:solidFill>
                  <a:srgbClr val="FFFFFF"/>
                </a:solidFill>
                <a:latin typeface="Open Sans"/>
                <a:ea typeface="Open Sans"/>
                <a:cs typeface="Open Sans"/>
                <a:sym typeface="Open Sans"/>
              </a:defRPr>
            </a:pPr>
            <a:r>
              <a:rPr lang="en-US" sz="6000" b="0" dirty="0" err="1">
                <a:solidFill>
                  <a:schemeClr val="bg1"/>
                </a:solidFill>
              </a:rPr>
              <a:t>研究背景</a:t>
            </a:r>
            <a:endParaRPr lang="en-US" sz="6000" b="0" dirty="0">
              <a:solidFill>
                <a:schemeClr val="bg1"/>
              </a:solidFill>
            </a:endParaRPr>
          </a:p>
        </p:txBody>
      </p:sp>
      <p:sp>
        <p:nvSpPr>
          <p:cNvPr id="3" name="内容占位符 1"/>
          <p:cNvSpPr txBox="1"/>
          <p:nvPr/>
        </p:nvSpPr>
        <p:spPr>
          <a:xfrm>
            <a:off x="466725" y="1740535"/>
            <a:ext cx="12011660" cy="1670685"/>
          </a:xfrm>
          <a:prstGeom prst="rect">
            <a:avLst/>
          </a:prstGeom>
          <a:ln w="3175">
            <a:miter lim="400000"/>
          </a:ln>
        </p:spPr>
        <p:txBody>
          <a:bodyPr lIns="38100" tIns="38100" rIns="38100" bIns="38100">
            <a:normAutofit lnSpcReduction="20000"/>
          </a:bodyPr>
          <a:lstStyle>
            <a:lvl1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1pPr>
            <a:lvl2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2pPr>
            <a:lvl3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3pPr>
            <a:lvl4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4pPr>
            <a:lvl5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5pPr>
            <a:lvl6pPr marL="0" marR="0" indent="35560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6pPr>
            <a:lvl7pPr marL="0" marR="0" indent="71120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7pPr>
            <a:lvl8pPr marL="0" marR="0" indent="106680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8pPr>
            <a:lvl9pPr marL="0" marR="0" indent="142240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9pPr>
          </a:lstStyle>
          <a:p>
            <a:pPr algn="just" hangingPunct="1">
              <a:lnSpc>
                <a:spcPct val="150000"/>
              </a:lnSpc>
              <a:buFont typeface="Arial" panose="020B0604020202020204" pitchFamily="34" charset="0"/>
            </a:pPr>
            <a:r>
              <a:rPr kumimoji="1" lang="zh-CN" altLang="en-US" sz="4000" b="1" dirty="0">
                <a:latin typeface="微软雅黑" panose="020B0503020204020204" charset="-122"/>
                <a:ea typeface="微软雅黑" panose="020B0503020204020204" charset="-122"/>
              </a:rPr>
              <a:t>多参考多来源汉语学习者文本纠错（</a:t>
            </a:r>
            <a:r>
              <a:rPr kumimoji="1" lang="en-US" altLang="zh-CN" sz="4000" b="1" dirty="0">
                <a:latin typeface="微软雅黑" panose="020B0503020204020204" charset="-122"/>
                <a:ea typeface="微软雅黑" panose="020B0503020204020204" charset="-122"/>
              </a:rPr>
              <a:t>MuCGEC</a:t>
            </a:r>
            <a:r>
              <a:rPr kumimoji="1" lang="zh-CN" altLang="en-US" sz="4000" b="1" dirty="0">
                <a:latin typeface="微软雅黑" panose="020B0503020204020204" charset="-122"/>
                <a:ea typeface="微软雅黑" panose="020B0503020204020204" charset="-122"/>
              </a:rPr>
              <a:t>）</a:t>
            </a:r>
            <a:r>
              <a:rPr kumimoji="1" lang="en-US" altLang="zh-CN" sz="4000" b="1" dirty="0">
                <a:latin typeface="微软雅黑" panose="020B0503020204020204" charset="-122"/>
                <a:ea typeface="微软雅黑" panose="020B0503020204020204" charset="-122"/>
              </a:rPr>
              <a:t>[1]</a:t>
            </a:r>
            <a:endParaRPr kumimoji="1" lang="zh-CN" altLang="en-US" sz="4000" b="1" dirty="0">
              <a:latin typeface="微软雅黑" panose="020B0503020204020204" charset="-122"/>
              <a:ea typeface="微软雅黑" panose="020B0503020204020204" charset="-122"/>
            </a:endParaRPr>
          </a:p>
          <a:p>
            <a:pPr algn="just" hangingPunct="1">
              <a:lnSpc>
                <a:spcPct val="150000"/>
              </a:lnSpc>
              <a:buFont typeface="Arial" panose="020B0604020202020204" pitchFamily="34" charset="0"/>
            </a:pPr>
            <a:endParaRPr kumimoji="1" lang="zh-CN" altLang="en-US" sz="4000" b="1" dirty="0">
              <a:latin typeface="华文中宋" panose="02010600040101010101" pitchFamily="2" charset="-122"/>
              <a:ea typeface="华文中宋" panose="02010600040101010101" pitchFamily="2" charset="-122"/>
              <a:cs typeface="微软雅黑" panose="020B0503020204020204" charset="-122"/>
              <a:sym typeface="+mn-ea"/>
            </a:endParaRPr>
          </a:p>
          <a:p>
            <a:pPr hangingPunct="1">
              <a:lnSpc>
                <a:spcPct val="150000"/>
              </a:lnSpc>
              <a:buFont typeface="Arial" panose="020B0604020202020204" pitchFamily="34" charset="0"/>
            </a:pPr>
            <a:endParaRPr kumimoji="1" lang="zh-CN" altLang="en-US" sz="2400" b="1" dirty="0">
              <a:latin typeface="华文中宋" panose="02010600040101010101" pitchFamily="2" charset="-122"/>
              <a:ea typeface="华文中宋" panose="02010600040101010101" pitchFamily="2" charset="-122"/>
            </a:endParaRPr>
          </a:p>
        </p:txBody>
      </p:sp>
      <p:sp>
        <p:nvSpPr>
          <p:cNvPr id="4" name="内容占位符 5"/>
          <p:cNvSpPr txBox="1"/>
          <p:nvPr/>
        </p:nvSpPr>
        <p:spPr>
          <a:xfrm>
            <a:off x="249555" y="9181465"/>
            <a:ext cx="11950700" cy="457835"/>
          </a:xfrm>
          <a:prstGeom prst="rect">
            <a:avLst/>
          </a:prstGeom>
        </p:spPr>
        <p:txBody>
          <a:bodyPr vert="horz" lIns="91440" tIns="45720" rIns="91440" bIns="45720" rtlCol="0">
            <a:noAutofit/>
          </a:bodyPr>
          <a:lstStyle>
            <a:lvl1pPr marL="123190" indent="-123190" algn="l" defTabSz="491490" rtl="0" eaLnBrk="1" latinLnBrk="0" hangingPunct="1">
              <a:lnSpc>
                <a:spcPct val="90000"/>
              </a:lnSpc>
              <a:spcBef>
                <a:spcPts val="540"/>
              </a:spcBef>
              <a:buFont typeface="Arial" panose="020B0604020202020204" pitchFamily="34" charset="0"/>
              <a:buChar char="•"/>
              <a:defRPr sz="1505" kern="1200">
                <a:solidFill>
                  <a:schemeClr val="tx1"/>
                </a:solidFill>
                <a:latin typeface="+mn-lt"/>
                <a:ea typeface="+mn-ea"/>
                <a:cs typeface="+mn-cs"/>
              </a:defRPr>
            </a:lvl1pPr>
            <a:lvl2pPr marL="368935" indent="-123190" algn="l" defTabSz="491490" rtl="0" eaLnBrk="1" latinLnBrk="0" hangingPunct="1">
              <a:lnSpc>
                <a:spcPct val="90000"/>
              </a:lnSpc>
              <a:spcBef>
                <a:spcPts val="270"/>
              </a:spcBef>
              <a:buFont typeface="Arial" panose="020B0604020202020204" pitchFamily="34" charset="0"/>
              <a:buChar char="•"/>
              <a:defRPr sz="1290" kern="1200">
                <a:solidFill>
                  <a:schemeClr val="tx1"/>
                </a:solidFill>
                <a:latin typeface="+mn-lt"/>
                <a:ea typeface="+mn-ea"/>
                <a:cs typeface="+mn-cs"/>
              </a:defRPr>
            </a:lvl2pPr>
            <a:lvl3pPr marL="614680" indent="-123190" algn="l" defTabSz="491490" rtl="0" eaLnBrk="1" latinLnBrk="0" hangingPunct="1">
              <a:lnSpc>
                <a:spcPct val="90000"/>
              </a:lnSpc>
              <a:spcBef>
                <a:spcPts val="270"/>
              </a:spcBef>
              <a:buFont typeface="Arial" panose="020B0604020202020204" pitchFamily="34" charset="0"/>
              <a:buChar char="•"/>
              <a:defRPr sz="1075" kern="1200">
                <a:solidFill>
                  <a:schemeClr val="tx1"/>
                </a:solidFill>
                <a:latin typeface="+mn-lt"/>
                <a:ea typeface="+mn-ea"/>
                <a:cs typeface="+mn-cs"/>
              </a:defRPr>
            </a:lvl3pPr>
            <a:lvl4pPr marL="860425"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4pPr>
            <a:lvl5pPr marL="1106170"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5pPr>
            <a:lvl6pPr marL="1351915"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6pPr>
            <a:lvl7pPr marL="1597660"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7pPr>
            <a:lvl8pPr marL="1843405"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8pPr>
            <a:lvl9pPr marL="2089150"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9pPr>
          </a:lstStyle>
          <a:p>
            <a:pPr marL="0" indent="0" algn="just">
              <a:lnSpc>
                <a:spcPct val="110000"/>
              </a:lnSpc>
              <a:spcBef>
                <a:spcPts val="0"/>
              </a:spcBef>
              <a:buNone/>
            </a:pPr>
            <a:r>
              <a:rPr kumimoji="1" lang="en-US" sz="1400" b="0">
                <a:solidFill>
                  <a:schemeClr val="bg1">
                    <a:lumMod val="50000"/>
                  </a:schemeClr>
                </a:solidFill>
                <a:latin typeface="华文中宋" panose="02010600040101010101" pitchFamily="2" charset="-122"/>
                <a:ea typeface="华文中宋" panose="02010600040101010101" pitchFamily="2" charset="-122"/>
              </a:rPr>
              <a:t>[1] </a:t>
            </a:r>
            <a:r>
              <a:rPr kumimoji="1" sz="1400" b="0">
                <a:solidFill>
                  <a:schemeClr val="bg1">
                    <a:lumMod val="50000"/>
                  </a:schemeClr>
                </a:solidFill>
                <a:latin typeface="华文中宋" panose="02010600040101010101" pitchFamily="2" charset="-122"/>
                <a:ea typeface="华文中宋" panose="02010600040101010101" pitchFamily="2" charset="-122"/>
              </a:rPr>
              <a:t>Yue Zhang, Zhenghua Li, Zuyi Bao, Jiacheng Li, Bo Zhang, Chen Li, Fei Huang, and Min Zhang. 2022. MuCGEC: a Multi-Reference Multi-Source Evaluation Dataset for Chinese Grammatical Error Correction</a:t>
            </a:r>
            <a:r>
              <a:rPr kumimoji="1" lang="en-US" sz="1400" b="0">
                <a:solidFill>
                  <a:schemeClr val="bg1">
                    <a:lumMod val="50000"/>
                  </a:schemeClr>
                </a:solidFill>
                <a:latin typeface="华文中宋" panose="02010600040101010101" pitchFamily="2" charset="-122"/>
                <a:ea typeface="华文中宋" panose="02010600040101010101" pitchFamily="2" charset="-122"/>
              </a:rPr>
              <a:t>. NAACL 2022.</a:t>
            </a:r>
            <a:endParaRPr kumimoji="1" lang="en-US" sz="1400" b="0">
              <a:solidFill>
                <a:schemeClr val="bg1">
                  <a:lumMod val="50000"/>
                </a:schemeClr>
              </a:solidFill>
              <a:latin typeface="华文中宋" panose="02010600040101010101" pitchFamily="2" charset="-122"/>
              <a:ea typeface="华文中宋" panose="02010600040101010101" pitchFamily="2" charset="-122"/>
            </a:endParaRPr>
          </a:p>
        </p:txBody>
      </p:sp>
      <p:pic>
        <p:nvPicPr>
          <p:cNvPr id="2" name="图片占位符 1"/>
          <p:cNvPicPr>
            <a:picLocks noGrp="1" noChangeAspect="1"/>
          </p:cNvPicPr>
          <p:nvPr>
            <p:ph type="pic" idx="13"/>
            <p:custDataLst>
              <p:tags r:id="rId1"/>
            </p:custDataLst>
          </p:nvPr>
        </p:nvPicPr>
        <p:blipFill>
          <a:blip r:embed="rId2"/>
          <a:stretch>
            <a:fillRect/>
          </a:stretch>
        </p:blipFill>
        <p:spPr>
          <a:xfrm>
            <a:off x="2816225" y="3145155"/>
            <a:ext cx="6765925" cy="3463290"/>
          </a:xfrm>
          <a:prstGeom prst="rect">
            <a:avLst/>
          </a:prstGeom>
        </p:spPr>
      </p:pic>
      <p:sp>
        <p:nvSpPr>
          <p:cNvPr id="6" name="文本框 5"/>
          <p:cNvSpPr txBox="1"/>
          <p:nvPr/>
        </p:nvSpPr>
        <p:spPr>
          <a:xfrm>
            <a:off x="490220" y="6760528"/>
            <a:ext cx="11710670" cy="2107565"/>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38100" tIns="38100" rIns="38100" bIns="38100" numCol="1" spcCol="38100" rtlCol="0" anchor="ctr" forceAA="0">
            <a:spAutoFit/>
          </a:bodyPr>
          <a:lstStyle/>
          <a:p>
            <a:pPr algn="l" hangingPunct="1">
              <a:lnSpc>
                <a:spcPct val="150000"/>
              </a:lnSpc>
              <a:buFont typeface="Arial" panose="020B0604020202020204" pitchFamily="34" charset="0"/>
            </a:pPr>
            <a:r>
              <a:rPr lang="zh-CN" altLang="en-US">
                <a:latin typeface="微软雅黑" panose="020B0503020204020204" charset="-122"/>
                <a:ea typeface="微软雅黑" panose="020B0503020204020204" charset="-122"/>
                <a:cs typeface="微软雅黑" panose="020B0503020204020204" charset="-122"/>
                <a:sym typeface="+mn-ea"/>
              </a:rPr>
              <a:t>给定可能包含语法错误的源句，纠正其中的所有语法错误，并尽可能保持原有的语义。</a:t>
            </a:r>
            <a:endParaRPr lang="zh-CN" altLang="en-US">
              <a:latin typeface="微软雅黑" panose="020B0503020204020204" charset="-122"/>
              <a:ea typeface="微软雅黑" panose="020B0503020204020204" charset="-122"/>
              <a:cs typeface="微软雅黑" panose="020B0503020204020204" charset="-122"/>
              <a:sym typeface="+mn-ea"/>
            </a:endParaRPr>
          </a:p>
          <a:p>
            <a:pPr marL="342900" indent="-342900" algn="l" hangingPunct="1">
              <a:lnSpc>
                <a:spcPct val="150000"/>
              </a:lnSpc>
              <a:buFont typeface="Arial" panose="020B0604020202020204" pitchFamily="34" charset="0"/>
              <a:buChar char="•"/>
            </a:pPr>
            <a:r>
              <a:rPr lang="zh-CN" altLang="en-US">
                <a:latin typeface="微软雅黑" panose="020B0503020204020204" charset="-122"/>
                <a:ea typeface="微软雅黑" panose="020B0503020204020204" charset="-122"/>
                <a:sym typeface="Helvetica Neue" panose="02000503000000020004"/>
              </a:rPr>
              <a:t>多参考：</a:t>
            </a:r>
            <a:r>
              <a:rPr lang="zh-CN" altLang="en-US" b="0">
                <a:latin typeface="微软雅黑" panose="020B0503020204020204" charset="-122"/>
                <a:ea typeface="微软雅黑" panose="020B0503020204020204" charset="-122"/>
                <a:sym typeface="Helvetica Neue" panose="02000503000000020004"/>
              </a:rPr>
              <a:t>每个源句有多个参考；</a:t>
            </a:r>
            <a:endParaRPr kumimoji="0" lang="zh-CN" altLang="en-US"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endParaRPr>
          </a:p>
          <a:p>
            <a:pPr marL="342900" indent="-342900" algn="l" hangingPunct="1">
              <a:lnSpc>
                <a:spcPct val="150000"/>
              </a:lnSpc>
              <a:buFont typeface="Arial" panose="020B0604020202020204" pitchFamily="34" charset="0"/>
              <a:buChar char="•"/>
            </a:pPr>
            <a:r>
              <a:rPr lang="zh-CN" altLang="en-US">
                <a:latin typeface="微软雅黑" panose="020B0503020204020204" charset="-122"/>
                <a:ea typeface="微软雅黑" panose="020B0503020204020204" charset="-122"/>
                <a:sym typeface="Helvetica Neue" panose="02000503000000020004"/>
              </a:rPr>
              <a:t>多来源：</a:t>
            </a:r>
            <a:r>
              <a:rPr lang="zh-CN" altLang="en-US" b="0">
                <a:latin typeface="微软雅黑" panose="020B0503020204020204" charset="-122"/>
                <a:ea typeface="微软雅黑" panose="020B0503020204020204" charset="-122"/>
                <a:sym typeface="Helvetica Neue" panose="02000503000000020004"/>
              </a:rPr>
              <a:t>样本来自多个数据集；</a:t>
            </a:r>
            <a:endParaRPr kumimoji="0" lang="zh-CN" altLang="en-US"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endParaRPr>
          </a:p>
          <a:p>
            <a:pPr marL="342900" indent="-342900" algn="l" hangingPunct="1">
              <a:lnSpc>
                <a:spcPct val="150000"/>
              </a:lnSpc>
              <a:buFont typeface="Arial" panose="020B0604020202020204" pitchFamily="34" charset="0"/>
              <a:buChar char="•"/>
            </a:pPr>
            <a:r>
              <a:rPr lang="zh-CN" altLang="en-US">
                <a:latin typeface="微软雅黑" panose="020B0503020204020204" charset="-122"/>
                <a:ea typeface="微软雅黑" panose="020B0503020204020204" charset="-122"/>
                <a:sym typeface="Helvetica Neue" panose="02000503000000020004"/>
              </a:rPr>
              <a:t>汉语学习者文本</a:t>
            </a:r>
            <a:r>
              <a:rPr lang="zh-CN" altLang="en-US" b="0">
                <a:latin typeface="微软雅黑" panose="020B0503020204020204" charset="-122"/>
                <a:ea typeface="微软雅黑" panose="020B0503020204020204" charset="-122"/>
                <a:sym typeface="Helvetica Neue" panose="02000503000000020004"/>
              </a:rPr>
              <a:t>：语言表达可能不够地道，不太流畅。</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3004800" cy="1485900"/>
          </a:xfrm>
          <a:prstGeom prst="rect">
            <a:avLst/>
          </a:prstGeom>
          <a:solidFill>
            <a:srgbClr val="6864A9"/>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9600" tIns="38100" rIns="38100" bIns="38100" numCol="1" spcCol="38100" rtlCol="0" anchor="ctr">
            <a:noAutofit/>
          </a:bodyPr>
          <a:lstStyle/>
          <a:p>
            <a:pPr>
              <a:defRPr sz="8000">
                <a:solidFill>
                  <a:srgbClr val="FFFFFF"/>
                </a:solidFill>
                <a:latin typeface="Open Sans"/>
                <a:ea typeface="Open Sans"/>
                <a:cs typeface="Open Sans"/>
                <a:sym typeface="Open Sans"/>
              </a:defRPr>
            </a:pPr>
            <a:r>
              <a:rPr lang="zh-CN" altLang="en-US" sz="6000" b="0" dirty="0" err="1">
                <a:solidFill>
                  <a:schemeClr val="bg1"/>
                </a:solidFill>
              </a:rPr>
              <a:t>观察</a:t>
            </a:r>
            <a:endParaRPr lang="zh-CN" altLang="en-US" sz="6000" b="0" dirty="0" err="1">
              <a:solidFill>
                <a:schemeClr val="bg1"/>
              </a:solidFill>
            </a:endParaRPr>
          </a:p>
        </p:txBody>
      </p:sp>
      <p:sp>
        <p:nvSpPr>
          <p:cNvPr id="4" name="内容占位符 5"/>
          <p:cNvSpPr txBox="1"/>
          <p:nvPr/>
        </p:nvSpPr>
        <p:spPr>
          <a:xfrm>
            <a:off x="249617" y="9181499"/>
            <a:ext cx="9157853" cy="457824"/>
          </a:xfrm>
          <a:prstGeom prst="rect">
            <a:avLst/>
          </a:prstGeom>
        </p:spPr>
        <p:txBody>
          <a:bodyPr vert="horz" lIns="91440" tIns="45720" rIns="91440" bIns="45720" rtlCol="0">
            <a:noAutofit/>
          </a:bodyPr>
          <a:lstStyle>
            <a:lvl1pPr marL="123190" indent="-123190" algn="l" defTabSz="491490" rtl="0" eaLnBrk="1" latinLnBrk="0" hangingPunct="1">
              <a:lnSpc>
                <a:spcPct val="90000"/>
              </a:lnSpc>
              <a:spcBef>
                <a:spcPts val="540"/>
              </a:spcBef>
              <a:buFont typeface="Arial" panose="020B0604020202020204" pitchFamily="34" charset="0"/>
              <a:buChar char="•"/>
              <a:defRPr sz="1505" kern="1200">
                <a:solidFill>
                  <a:schemeClr val="tx1"/>
                </a:solidFill>
                <a:latin typeface="+mn-lt"/>
                <a:ea typeface="+mn-ea"/>
                <a:cs typeface="+mn-cs"/>
              </a:defRPr>
            </a:lvl1pPr>
            <a:lvl2pPr marL="368935" indent="-123190" algn="l" defTabSz="491490" rtl="0" eaLnBrk="1" latinLnBrk="0" hangingPunct="1">
              <a:lnSpc>
                <a:spcPct val="90000"/>
              </a:lnSpc>
              <a:spcBef>
                <a:spcPts val="270"/>
              </a:spcBef>
              <a:buFont typeface="Arial" panose="020B0604020202020204" pitchFamily="34" charset="0"/>
              <a:buChar char="•"/>
              <a:defRPr sz="1290" kern="1200">
                <a:solidFill>
                  <a:schemeClr val="tx1"/>
                </a:solidFill>
                <a:latin typeface="+mn-lt"/>
                <a:ea typeface="+mn-ea"/>
                <a:cs typeface="+mn-cs"/>
              </a:defRPr>
            </a:lvl2pPr>
            <a:lvl3pPr marL="614680" indent="-123190" algn="l" defTabSz="491490" rtl="0" eaLnBrk="1" latinLnBrk="0" hangingPunct="1">
              <a:lnSpc>
                <a:spcPct val="90000"/>
              </a:lnSpc>
              <a:spcBef>
                <a:spcPts val="270"/>
              </a:spcBef>
              <a:buFont typeface="Arial" panose="020B0604020202020204" pitchFamily="34" charset="0"/>
              <a:buChar char="•"/>
              <a:defRPr sz="1075" kern="1200">
                <a:solidFill>
                  <a:schemeClr val="tx1"/>
                </a:solidFill>
                <a:latin typeface="+mn-lt"/>
                <a:ea typeface="+mn-ea"/>
                <a:cs typeface="+mn-cs"/>
              </a:defRPr>
            </a:lvl3pPr>
            <a:lvl4pPr marL="860425"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4pPr>
            <a:lvl5pPr marL="1106170"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5pPr>
            <a:lvl6pPr marL="1351915"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6pPr>
            <a:lvl7pPr marL="1597660"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7pPr>
            <a:lvl8pPr marL="1843405"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8pPr>
            <a:lvl9pPr marL="2089150"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9pPr>
          </a:lstStyle>
          <a:p>
            <a:pPr marL="0" indent="0" algn="just">
              <a:lnSpc>
                <a:spcPct val="110000"/>
              </a:lnSpc>
              <a:spcBef>
                <a:spcPts val="0"/>
              </a:spcBef>
              <a:buNone/>
            </a:pPr>
            <a:endParaRPr kumimoji="1" lang="en-US" altLang="zh-CN" sz="1400" b="0" dirty="0">
              <a:solidFill>
                <a:schemeClr val="bg1">
                  <a:lumMod val="50000"/>
                </a:schemeClr>
              </a:solidFill>
              <a:latin typeface="华文中宋" panose="02010600040101010101" pitchFamily="2" charset="-122"/>
              <a:ea typeface="华文中宋" panose="02010600040101010101" pitchFamily="2" charset="-122"/>
            </a:endParaRPr>
          </a:p>
        </p:txBody>
      </p:sp>
      <p:sp>
        <p:nvSpPr>
          <p:cNvPr id="2" name="内容占位符 1"/>
          <p:cNvSpPr txBox="1"/>
          <p:nvPr/>
        </p:nvSpPr>
        <p:spPr>
          <a:xfrm>
            <a:off x="466725" y="1740535"/>
            <a:ext cx="6038850" cy="1254760"/>
          </a:xfrm>
          <a:prstGeom prst="rect">
            <a:avLst/>
          </a:prstGeom>
          <a:ln w="3175">
            <a:miter lim="400000"/>
          </a:ln>
        </p:spPr>
        <p:txBody>
          <a:bodyPr lIns="38100" tIns="38100" rIns="38100" bIns="38100">
            <a:normAutofit/>
          </a:bodyPr>
          <a:lstStyle>
            <a:lvl1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1pPr>
            <a:lvl2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2pPr>
            <a:lvl3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3pPr>
            <a:lvl4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4pPr>
            <a:lvl5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5pPr>
            <a:lvl6pPr marL="0" marR="0" indent="35560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6pPr>
            <a:lvl7pPr marL="0" marR="0" indent="71120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7pPr>
            <a:lvl8pPr marL="0" marR="0" indent="106680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8pPr>
            <a:lvl9pPr marL="0" marR="0" indent="142240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9pPr>
          </a:lstStyle>
          <a:p>
            <a:pPr algn="l" hangingPunct="1">
              <a:lnSpc>
                <a:spcPct val="150000"/>
              </a:lnSpc>
              <a:buFont typeface="Arial" panose="020B0604020202020204" pitchFamily="34" charset="0"/>
            </a:pPr>
            <a:r>
              <a:rPr kumimoji="1" lang="zh-CN" altLang="en-US" sz="4000" b="1" dirty="0">
                <a:latin typeface="微软雅黑" panose="020B0503020204020204" charset="-122"/>
                <a:ea typeface="微软雅黑" panose="020B0503020204020204" charset="-122"/>
              </a:rPr>
              <a:t>数据集</a:t>
            </a:r>
            <a:r>
              <a:rPr kumimoji="1" lang="zh-CN" altLang="en-US" sz="4000" b="1" dirty="0">
                <a:latin typeface="微软雅黑" panose="020B0503020204020204" charset="-122"/>
                <a:ea typeface="微软雅黑" panose="020B0503020204020204" charset="-122"/>
              </a:rPr>
              <a:t>统计量</a:t>
            </a:r>
            <a:endParaRPr kumimoji="1" lang="zh-CN" altLang="en-US" sz="4000" b="1" dirty="0">
              <a:latin typeface="微软雅黑" panose="020B0503020204020204" charset="-122"/>
              <a:ea typeface="微软雅黑" panose="020B0503020204020204" charset="-122"/>
            </a:endParaRPr>
          </a:p>
        </p:txBody>
      </p:sp>
      <p:sp>
        <p:nvSpPr>
          <p:cNvPr id="8" name="文本框 7"/>
          <p:cNvSpPr txBox="1"/>
          <p:nvPr/>
        </p:nvSpPr>
        <p:spPr>
          <a:xfrm>
            <a:off x="490220" y="5387340"/>
            <a:ext cx="12513945" cy="4138930"/>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38100" tIns="38100" rIns="38100" bIns="38100" numCol="1" spcCol="38100" rtlCol="0" anchor="ctr" forceAA="0">
            <a:spAutoFit/>
          </a:bodyPr>
          <a:lstStyle/>
          <a:p>
            <a:pPr algn="l" hangingPunct="1">
              <a:lnSpc>
                <a:spcPct val="150000"/>
              </a:lnSpc>
              <a:buFont typeface="Arial" panose="020B0604020202020204" pitchFamily="34" charset="0"/>
            </a:pPr>
            <a:r>
              <a:rPr lang="zh-CN" altLang="en-US">
                <a:latin typeface="微软雅黑" panose="020B0503020204020204" charset="-122"/>
                <a:ea typeface="微软雅黑" panose="020B0503020204020204" charset="-122"/>
                <a:cs typeface="微软雅黑" panose="020B0503020204020204" charset="-122"/>
                <a:sym typeface="+mn-ea"/>
              </a:rPr>
              <a:t>训练集：</a:t>
            </a:r>
            <a:r>
              <a:rPr lang="en-US" altLang="zh-CN">
                <a:latin typeface="微软雅黑" panose="020B0503020204020204" charset="-122"/>
                <a:ea typeface="微软雅黑" panose="020B0503020204020204" charset="-122"/>
                <a:cs typeface="微软雅黑" panose="020B0503020204020204" charset="-122"/>
                <a:sym typeface="+mn-ea"/>
              </a:rPr>
              <a:t>Lang8</a:t>
            </a:r>
            <a:r>
              <a:rPr lang="zh-CN" altLang="en-US">
                <a:latin typeface="微软雅黑" panose="020B0503020204020204" charset="-122"/>
                <a:ea typeface="微软雅黑" panose="020B0503020204020204" charset="-122"/>
                <a:cs typeface="微软雅黑" panose="020B0503020204020204" charset="-122"/>
                <a:sym typeface="+mn-ea"/>
              </a:rPr>
              <a:t>、</a:t>
            </a:r>
            <a:r>
              <a:rPr lang="en-US" altLang="zh-CN">
                <a:latin typeface="微软雅黑" panose="020B0503020204020204" charset="-122"/>
                <a:ea typeface="微软雅黑" panose="020B0503020204020204" charset="-122"/>
                <a:cs typeface="微软雅黑" panose="020B0503020204020204" charset="-122"/>
                <a:sym typeface="+mn-ea"/>
              </a:rPr>
              <a:t>HSK </a:t>
            </a:r>
            <a:r>
              <a:rPr lang="en-US">
                <a:latin typeface="微软雅黑" panose="020B0503020204020204" charset="-122"/>
                <a:ea typeface="微软雅黑" panose="020B0503020204020204" charset="-122"/>
                <a:cs typeface="微软雅黑" panose="020B0503020204020204" charset="-122"/>
                <a:sym typeface="+mn-ea"/>
              </a:rPr>
              <a:t>	</a:t>
            </a:r>
            <a:r>
              <a:rPr lang="zh-CN" altLang="en-US">
                <a:latin typeface="微软雅黑" panose="020B0503020204020204" charset="-122"/>
                <a:ea typeface="微软雅黑" panose="020B0503020204020204" charset="-122"/>
                <a:cs typeface="微软雅黑" panose="020B0503020204020204" charset="-122"/>
                <a:sym typeface="+mn-ea"/>
              </a:rPr>
              <a:t>开发集：</a:t>
            </a:r>
            <a:r>
              <a:rPr lang="en-US" altLang="zh-CN">
                <a:latin typeface="微软雅黑" panose="020B0503020204020204" charset="-122"/>
                <a:ea typeface="微软雅黑" panose="020B0503020204020204" charset="-122"/>
                <a:cs typeface="微软雅黑" panose="020B0503020204020204" charset="-122"/>
                <a:sym typeface="+mn-ea"/>
              </a:rPr>
              <a:t>MuCGEC-dev	</a:t>
            </a:r>
            <a:r>
              <a:rPr lang="zh-CN" altLang="en-US">
                <a:latin typeface="微软雅黑" panose="020B0503020204020204" charset="-122"/>
                <a:ea typeface="微软雅黑" panose="020B0503020204020204" charset="-122"/>
                <a:cs typeface="微软雅黑" panose="020B0503020204020204" charset="-122"/>
                <a:sym typeface="+mn-ea"/>
              </a:rPr>
              <a:t>测试集：</a:t>
            </a:r>
            <a:r>
              <a:rPr lang="en-US" altLang="zh-CN">
                <a:latin typeface="微软雅黑" panose="020B0503020204020204" charset="-122"/>
                <a:ea typeface="微软雅黑" panose="020B0503020204020204" charset="-122"/>
                <a:cs typeface="微软雅黑" panose="020B0503020204020204" charset="-122"/>
                <a:sym typeface="+mn-ea"/>
              </a:rPr>
              <a:t>MuCGEC-test</a:t>
            </a:r>
            <a:r>
              <a:rPr lang="zh-CN" altLang="en-US">
                <a:latin typeface="微软雅黑" panose="020B0503020204020204" charset="-122"/>
                <a:ea typeface="微软雅黑" panose="020B0503020204020204" charset="-122"/>
                <a:cs typeface="微软雅黑" panose="020B0503020204020204" charset="-122"/>
                <a:sym typeface="+mn-ea"/>
              </a:rPr>
              <a:t>（</a:t>
            </a:r>
            <a:r>
              <a:rPr lang="en-US" altLang="zh-CN">
                <a:latin typeface="微软雅黑" panose="020B0503020204020204" charset="-122"/>
                <a:ea typeface="微软雅黑" panose="020B0503020204020204" charset="-122"/>
                <a:cs typeface="微软雅黑" panose="020B0503020204020204" charset="-122"/>
                <a:sym typeface="+mn-ea"/>
              </a:rPr>
              <a:t>Unavailable</a:t>
            </a:r>
            <a:r>
              <a:rPr lang="zh-CN" altLang="en-US">
                <a:latin typeface="微软雅黑" panose="020B0503020204020204" charset="-122"/>
                <a:ea typeface="微软雅黑" panose="020B0503020204020204" charset="-122"/>
                <a:cs typeface="微软雅黑" panose="020B0503020204020204" charset="-122"/>
                <a:sym typeface="+mn-ea"/>
              </a:rPr>
              <a:t>）</a:t>
            </a:r>
            <a:endParaRPr lang="en-US">
              <a:latin typeface="微软雅黑" panose="020B0503020204020204" charset="-122"/>
              <a:ea typeface="微软雅黑" panose="020B0503020204020204" charset="-122"/>
              <a:cs typeface="微软雅黑" panose="020B0503020204020204" charset="-122"/>
              <a:sym typeface="+mn-ea"/>
            </a:endParaRPr>
          </a:p>
          <a:p>
            <a:pPr algn="l" hangingPunct="1">
              <a:lnSpc>
                <a:spcPct val="150000"/>
              </a:lnSpc>
              <a:buFont typeface="Arial" panose="020B0604020202020204" pitchFamily="34" charset="0"/>
            </a:pPr>
            <a:endParaRPr kumimoji="0" lang="en-US" altLang="zh-CN" sz="22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endParaRPr>
          </a:p>
          <a:p>
            <a:pPr algn="l" hangingPunct="1">
              <a:lnSpc>
                <a:spcPct val="150000"/>
              </a:lnSpc>
              <a:buFont typeface="Arial" panose="020B0604020202020204" pitchFamily="34" charset="0"/>
            </a:pPr>
            <a:r>
              <a:rPr kumimoji="0" lang="en-US" altLang="zh-CN" sz="22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Lang8 </a:t>
            </a:r>
            <a:r>
              <a:rPr kumimoji="0" lang="zh-CN" altLang="en-US" sz="22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和</a:t>
            </a:r>
            <a:r>
              <a:rPr kumimoji="0" lang="en-US" altLang="zh-CN" sz="22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 MuCGEC-dev </a:t>
            </a:r>
            <a:r>
              <a:rPr kumimoji="0" lang="zh-CN" altLang="en-US" sz="22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存在大量的多目标样本；</a:t>
            </a:r>
            <a:endParaRPr kumimoji="0" lang="zh-CN" altLang="en-US" sz="22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endParaRPr>
          </a:p>
          <a:p>
            <a:pPr algn="l" hangingPunct="1">
              <a:lnSpc>
                <a:spcPct val="150000"/>
              </a:lnSpc>
              <a:buFont typeface="Arial" panose="020B0604020202020204" pitchFamily="34" charset="0"/>
            </a:pP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句子长度：</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MuCGEC &gt; HSK &gt; Lang8</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endParaRPr>
          </a:p>
          <a:p>
            <a:pPr algn="l" hangingPunct="1">
              <a:lnSpc>
                <a:spcPct val="150000"/>
              </a:lnSpc>
              <a:buFont typeface="Arial" panose="020B0604020202020204" pitchFamily="34" charset="0"/>
            </a:pP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纠错程度：</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Lang8 &gt; MuCGEC &gt; HSK</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endParaRPr>
          </a:p>
          <a:p>
            <a:pPr algn="l" hangingPunct="1">
              <a:lnSpc>
                <a:spcPct val="150000"/>
              </a:lnSpc>
              <a:buFont typeface="Arial" panose="020B0604020202020204" pitchFamily="34" charset="0"/>
            </a:pPr>
            <a:endParaRPr kumimoji="0" lang="zh-CN" altLang="en-US" sz="2200" b="1"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endParaRPr>
          </a:p>
          <a:p>
            <a:pPr algn="l" hangingPunct="1">
              <a:lnSpc>
                <a:spcPct val="150000"/>
              </a:lnSpc>
              <a:buFont typeface="Arial" panose="020B0604020202020204" pitchFamily="34" charset="0"/>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Levenshtein ratio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越小，将源句纠正为目标句所需的编辑程度（纠错程度）越大，即</a:t>
            </a:r>
            <a:r>
              <a:rPr kumimoji="0" lang="zh-CN" altLang="en-US" sz="220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纠正难度</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较大；</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endParaRPr>
          </a:p>
          <a:p>
            <a:pPr algn="l" hangingPunct="1">
              <a:lnSpc>
                <a:spcPct val="150000"/>
              </a:lnSpc>
              <a:buFont typeface="Arial" panose="020B0604020202020204" pitchFamily="34" charset="0"/>
            </a:pPr>
            <a:r>
              <a:rPr lang="en-US" altLang="zh-CN" b="0">
                <a:latin typeface="微软雅黑" panose="020B0503020204020204" charset="-122"/>
                <a:ea typeface="微软雅黑" panose="020B0503020204020204" charset="-122"/>
                <a:sym typeface="Helvetica Neue" panose="02000503000000020004"/>
              </a:rPr>
              <a:t>Levenshtein ratio </a:t>
            </a:r>
            <a:r>
              <a:rPr lang="zh-CN" altLang="en-US" b="0">
                <a:latin typeface="微软雅黑" panose="020B0503020204020204" charset="-122"/>
                <a:ea typeface="微软雅黑" panose="020B0503020204020204" charset="-122"/>
                <a:sym typeface="Helvetica Neue" panose="02000503000000020004"/>
              </a:rPr>
              <a:t>越大，将源句纠正为目标句所需的编辑程度（纠错程度）越小，即</a:t>
            </a:r>
            <a:r>
              <a:rPr lang="zh-CN" altLang="en-US">
                <a:latin typeface="微软雅黑" panose="020B0503020204020204" charset="-122"/>
                <a:ea typeface="微软雅黑" panose="020B0503020204020204" charset="-122"/>
                <a:sym typeface="Helvetica Neue" panose="02000503000000020004"/>
              </a:rPr>
              <a:t>纠正难度</a:t>
            </a:r>
            <a:r>
              <a:rPr lang="zh-CN" altLang="en-US" b="0">
                <a:latin typeface="微软雅黑" panose="020B0503020204020204" charset="-122"/>
                <a:ea typeface="微软雅黑" panose="020B0503020204020204" charset="-122"/>
                <a:sym typeface="Helvetica Neue" panose="02000503000000020004"/>
              </a:rPr>
              <a:t>较小；</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endParaRPr>
          </a:p>
        </p:txBody>
      </p:sp>
      <p:sp>
        <p:nvSpPr>
          <p:cNvPr id="10" name="文本框 9"/>
          <p:cNvSpPr txBox="1"/>
          <p:nvPr/>
        </p:nvSpPr>
        <p:spPr>
          <a:xfrm>
            <a:off x="8569325" y="1869123"/>
            <a:ext cx="3992880" cy="1737995"/>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38100" tIns="38100" rIns="38100" bIns="38100" numCol="1" spcCol="38100" rtlCol="0" anchor="ctr" forceAA="0">
            <a:spAutoFit/>
          </a:bodyPr>
          <a:lstStyle/>
          <a:p>
            <a:pPr marL="342900" marR="0" indent="-342900" algn="l" defTabSz="584200" rtl="0" fontAlgn="auto" latinLnBrk="0" hangingPunct="0">
              <a:lnSpc>
                <a:spcPct val="100000"/>
              </a:lnSpc>
              <a:spcBef>
                <a:spcPts val="0"/>
              </a:spcBef>
              <a:spcAft>
                <a:spcPts val="0"/>
              </a:spcAft>
              <a:buClrTx/>
              <a:buSzTx/>
              <a:buFont typeface="Arial" panose="020B0604020202020204" pitchFamily="34" charset="0"/>
              <a:buChar char="•"/>
            </a:pPr>
            <a:r>
              <a:rPr kumimoji="0" lang="en-US" altLang="zh-CN" sz="1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Dataset</a:t>
            </a:r>
            <a:r>
              <a:rPr kumimoji="0" lang="zh-CN" altLang="en-US" sz="1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：数据集</a:t>
            </a:r>
            <a:endParaRPr kumimoji="0" lang="zh-CN" altLang="en-US" sz="1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342900" marR="0" indent="-342900" algn="l" defTabSz="584200" rtl="0" fontAlgn="auto" latinLnBrk="0" hangingPunct="0">
              <a:lnSpc>
                <a:spcPct val="100000"/>
              </a:lnSpc>
              <a:spcBef>
                <a:spcPts val="0"/>
              </a:spcBef>
              <a:spcAft>
                <a:spcPts val="0"/>
              </a:spcAft>
              <a:buClrTx/>
              <a:buSzTx/>
              <a:buFont typeface="Arial" panose="020B0604020202020204" pitchFamily="34" charset="0"/>
              <a:buChar char="•"/>
            </a:pPr>
            <a:r>
              <a:rPr kumimoji="0" lang="en-US" altLang="zh-CN" sz="1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sample</a:t>
            </a:r>
            <a:r>
              <a:rPr kumimoji="0" lang="zh-CN" altLang="en-US" sz="1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：样本数量</a:t>
            </a:r>
            <a:endParaRPr kumimoji="0" lang="zh-CN" altLang="en-US" sz="1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342900" marR="0" indent="-342900" algn="l" defTabSz="584200" rtl="0" fontAlgn="auto" latinLnBrk="0" hangingPunct="0">
              <a:lnSpc>
                <a:spcPct val="100000"/>
              </a:lnSpc>
              <a:spcBef>
                <a:spcPts val="0"/>
              </a:spcBef>
              <a:spcAft>
                <a:spcPts val="0"/>
              </a:spcAft>
              <a:buClrTx/>
              <a:buSzTx/>
              <a:buFont typeface="Arial" panose="020B0604020202020204" pitchFamily="34" charset="0"/>
              <a:buChar char="•"/>
            </a:pPr>
            <a:r>
              <a:rPr kumimoji="0" lang="en-US" altLang="zh-CN" sz="1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err. samples</a:t>
            </a:r>
            <a:r>
              <a:rPr kumimoji="0" lang="zh-CN" altLang="en-US" sz="1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：错误样本数量</a:t>
            </a:r>
            <a:endParaRPr kumimoji="0" lang="zh-CN" altLang="en-US" sz="1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342900" marR="0" indent="-342900" algn="l" defTabSz="584200" rtl="0" fontAlgn="auto" latinLnBrk="0" hangingPunct="0">
              <a:lnSpc>
                <a:spcPct val="100000"/>
              </a:lnSpc>
              <a:spcBef>
                <a:spcPts val="0"/>
              </a:spcBef>
              <a:spcAft>
                <a:spcPts val="0"/>
              </a:spcAft>
              <a:buClrTx/>
              <a:buSzTx/>
              <a:buFont typeface="Arial" panose="020B0604020202020204" pitchFamily="34" charset="0"/>
              <a:buChar char="•"/>
            </a:pPr>
            <a:r>
              <a:rPr kumimoji="0" lang="en-US" altLang="zh-CN" sz="1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unique source</a:t>
            </a:r>
            <a:r>
              <a:rPr kumimoji="0" lang="zh-CN" altLang="en-US" sz="1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：不重复的源句数量</a:t>
            </a:r>
            <a:endParaRPr kumimoji="0" lang="zh-CN" altLang="en-US" sz="1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342900" marR="0" indent="-342900" algn="l" defTabSz="584200" rtl="0" fontAlgn="auto" latinLnBrk="0" hangingPunct="0">
              <a:lnSpc>
                <a:spcPct val="100000"/>
              </a:lnSpc>
              <a:spcBef>
                <a:spcPts val="0"/>
              </a:spcBef>
              <a:spcAft>
                <a:spcPts val="0"/>
              </a:spcAft>
              <a:buClrTx/>
              <a:buSzTx/>
              <a:buFont typeface="Arial" panose="020B0604020202020204" pitchFamily="34" charset="0"/>
              <a:buChar char="•"/>
            </a:pPr>
            <a:r>
              <a:rPr kumimoji="0" lang="en-US" altLang="zh-CN" sz="1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length</a:t>
            </a:r>
            <a:r>
              <a:rPr kumimoji="0" lang="zh-CN" altLang="en-US" sz="1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：源句句子长度</a:t>
            </a:r>
            <a:endParaRPr kumimoji="0" lang="zh-CN" altLang="en-US" sz="1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342900" marR="0" indent="-342900" algn="l" defTabSz="584200" rtl="0" fontAlgn="auto" latinLnBrk="0" hangingPunct="0">
              <a:lnSpc>
                <a:spcPct val="100000"/>
              </a:lnSpc>
              <a:spcBef>
                <a:spcPts val="0"/>
              </a:spcBef>
              <a:spcAft>
                <a:spcPts val="0"/>
              </a:spcAft>
              <a:buClrTx/>
              <a:buSzTx/>
              <a:buFont typeface="Arial" panose="020B0604020202020204" pitchFamily="34" charset="0"/>
              <a:buChar char="•"/>
            </a:pPr>
            <a:r>
              <a:rPr kumimoji="0" lang="en-US" altLang="zh-CN" sz="1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Levenshtein ratio</a:t>
            </a:r>
            <a:r>
              <a:rPr kumimoji="0" lang="zh-CN" altLang="en-US" sz="1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：莱温斯坦比率</a:t>
            </a:r>
            <a:endParaRPr kumimoji="0" lang="zh-CN" altLang="en-US" sz="1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grpSp>
        <p:nvGrpSpPr>
          <p:cNvPr id="14" name="组合 13"/>
          <p:cNvGrpSpPr/>
          <p:nvPr/>
        </p:nvGrpSpPr>
        <p:grpSpPr>
          <a:xfrm>
            <a:off x="7217410" y="6585585"/>
            <a:ext cx="5233035" cy="1837055"/>
            <a:chOff x="11366" y="10371"/>
            <a:chExt cx="8241" cy="2893"/>
          </a:xfrm>
        </p:grpSpPr>
        <p:grpSp>
          <p:nvGrpSpPr>
            <p:cNvPr id="12" name="组合 11"/>
            <p:cNvGrpSpPr/>
            <p:nvPr/>
          </p:nvGrpSpPr>
          <p:grpSpPr>
            <a:xfrm>
              <a:off x="11366" y="10371"/>
              <a:ext cx="8241" cy="1800"/>
              <a:chOff x="11314" y="11143"/>
              <a:chExt cx="8241" cy="1800"/>
            </a:xfrm>
          </p:grpSpPr>
          <p:pic>
            <p:nvPicPr>
              <p:cNvPr id="9" name="图片 8"/>
              <p:cNvPicPr>
                <a:picLocks noChangeAspect="1"/>
              </p:cNvPicPr>
              <p:nvPr/>
            </p:nvPicPr>
            <p:blipFill>
              <a:blip r:embed="rId1"/>
              <a:stretch>
                <a:fillRect/>
              </a:stretch>
            </p:blipFill>
            <p:spPr>
              <a:xfrm>
                <a:off x="11314" y="11609"/>
                <a:ext cx="8241" cy="1334"/>
              </a:xfrm>
              <a:prstGeom prst="rect">
                <a:avLst/>
              </a:prstGeom>
            </p:spPr>
          </p:pic>
          <p:sp>
            <p:nvSpPr>
              <p:cNvPr id="11" name="文本框 10"/>
              <p:cNvSpPr txBox="1"/>
              <p:nvPr/>
            </p:nvSpPr>
            <p:spPr>
              <a:xfrm>
                <a:off x="11470" y="11143"/>
                <a:ext cx="7716" cy="556"/>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38100" tIns="38100" rIns="38100" bIns="38100" numCol="1" spcCol="38100" rtlCol="0" anchor="ctr" forceAA="0">
                <a:spAutoFit/>
              </a:bodyPr>
              <a:lstStyle/>
              <a:p>
                <a:pPr marL="0" marR="0" indent="0" algn="l" defTabSz="584200" rtl="0" fontAlgn="auto" latinLnBrk="0" hangingPunct="0">
                  <a:lnSpc>
                    <a:spcPct val="100000"/>
                  </a:lnSpc>
                  <a:spcBef>
                    <a:spcPts val="0"/>
                  </a:spcBef>
                  <a:spcAft>
                    <a:spcPts val="0"/>
                  </a:spcAft>
                  <a:buClrTx/>
                  <a:buSzTx/>
                  <a:buFontTx/>
                  <a:buNone/>
                </a:pPr>
                <a:r>
                  <a:rPr kumimoji="0" lang="en-US" altLang="zh-CN" sz="1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Levenshtein ratio </a:t>
                </a:r>
                <a:r>
                  <a:rPr kumimoji="0" lang="zh-CN" altLang="en-US" sz="1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计算公式</a:t>
                </a:r>
                <a:r>
                  <a:rPr kumimoji="0" lang="zh-CN" altLang="en-US" sz="1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如下：</a:t>
                </a:r>
                <a:endParaRPr kumimoji="0" lang="zh-CN" altLang="en-US" sz="1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grpSp>
        <p:sp>
          <p:nvSpPr>
            <p:cNvPr id="13" name="文本框 12"/>
            <p:cNvSpPr txBox="1"/>
            <p:nvPr/>
          </p:nvSpPr>
          <p:spPr>
            <a:xfrm>
              <a:off x="11552" y="12272"/>
              <a:ext cx="7870" cy="992"/>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38100" tIns="38100" rIns="38100" bIns="38100" numCol="1" spcCol="38100" rtlCol="0" anchor="ctr" forceAA="0">
              <a:spAutoFit/>
            </a:bodyPr>
            <a:lstStyle/>
            <a:p>
              <a:pPr marL="0" marR="0" indent="0" algn="l" defTabSz="584200" rtl="0" fontAlgn="auto" latinLnBrk="0" hangingPunct="0">
                <a:lnSpc>
                  <a:spcPct val="100000"/>
                </a:lnSpc>
                <a:spcBef>
                  <a:spcPts val="0"/>
                </a:spcBef>
                <a:spcAft>
                  <a:spcPts val="0"/>
                </a:spcAft>
                <a:buClrTx/>
                <a:buSzTx/>
                <a:buFontTx/>
                <a:buNone/>
              </a:pPr>
              <a:r>
                <a:rPr kumimoji="0" lang="en-US" altLang="zh-CN" sz="1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sum </a:t>
              </a:r>
              <a:r>
                <a:rPr kumimoji="0" lang="zh-CN" altLang="en-US" sz="1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表示源句</a:t>
              </a:r>
              <a:r>
                <a:rPr kumimoji="0" lang="en-US" altLang="zh-CN" sz="1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S </a:t>
              </a:r>
              <a:r>
                <a:rPr kumimoji="0" lang="zh-CN" altLang="en-US" sz="1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和目标句</a:t>
              </a:r>
              <a:r>
                <a:rPr kumimoji="0" lang="en-US" altLang="zh-CN" sz="1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T </a:t>
              </a:r>
              <a:r>
                <a:rPr kumimoji="0" lang="zh-CN" altLang="en-US" sz="1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的长度之和，</a:t>
              </a:r>
              <a:r>
                <a:rPr kumimoji="0" lang="en-US" altLang="zh-CN" sz="1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ldist </a:t>
              </a:r>
              <a:r>
                <a:rPr kumimoji="0" lang="zh-CN" altLang="en-US" sz="1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表示</a:t>
              </a:r>
              <a:r>
                <a:rPr kumimoji="0" lang="en-US" altLang="zh-CN" sz="1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S </a:t>
              </a:r>
              <a:r>
                <a:rPr kumimoji="0" lang="zh-CN" altLang="en-US" sz="1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和</a:t>
              </a:r>
              <a:r>
                <a:rPr kumimoji="0" lang="en-US" altLang="zh-CN" sz="1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 T </a:t>
              </a:r>
              <a:r>
                <a:rPr kumimoji="0" lang="zh-CN" altLang="en-US" sz="1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的莱温斯坦编辑距离。</a:t>
              </a:r>
              <a:endParaRPr kumimoji="0" lang="zh-CN" altLang="en-US" sz="1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grpSp>
      <p:pic>
        <p:nvPicPr>
          <p:cNvPr id="6" name="图片占位符 5"/>
          <p:cNvPicPr>
            <a:picLocks noChangeAspect="1"/>
          </p:cNvPicPr>
          <p:nvPr>
            <p:ph type="pic" idx="13"/>
          </p:nvPr>
        </p:nvPicPr>
        <p:blipFill>
          <a:blip r:embed="rId2"/>
          <a:stretch>
            <a:fillRect/>
          </a:stretch>
        </p:blipFill>
        <p:spPr>
          <a:xfrm>
            <a:off x="489585" y="3886200"/>
            <a:ext cx="12024995" cy="1542415"/>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3004800" cy="1485900"/>
          </a:xfrm>
          <a:prstGeom prst="rect">
            <a:avLst/>
          </a:prstGeom>
          <a:solidFill>
            <a:srgbClr val="6864A9"/>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9600" tIns="38100" rIns="38100" bIns="38100" numCol="1" spcCol="38100" rtlCol="0" anchor="ctr">
            <a:noAutofit/>
          </a:bodyPr>
          <a:lstStyle/>
          <a:p>
            <a:pPr>
              <a:defRPr sz="8000">
                <a:solidFill>
                  <a:srgbClr val="FFFFFF"/>
                </a:solidFill>
                <a:latin typeface="Open Sans"/>
                <a:ea typeface="Open Sans"/>
                <a:cs typeface="Open Sans"/>
                <a:sym typeface="Open Sans"/>
              </a:defRPr>
            </a:pPr>
            <a:r>
              <a:rPr lang="zh-CN" altLang="en-US" sz="6000" b="0" dirty="0" err="1">
                <a:solidFill>
                  <a:schemeClr val="bg1"/>
                </a:solidFill>
              </a:rPr>
              <a:t>观察</a:t>
            </a:r>
            <a:endParaRPr lang="zh-CN" altLang="en-US" sz="6000" b="0" dirty="0" err="1">
              <a:solidFill>
                <a:schemeClr val="bg1"/>
              </a:solidFill>
            </a:endParaRPr>
          </a:p>
        </p:txBody>
      </p:sp>
      <p:sp>
        <p:nvSpPr>
          <p:cNvPr id="4" name="内容占位符 5"/>
          <p:cNvSpPr txBox="1"/>
          <p:nvPr/>
        </p:nvSpPr>
        <p:spPr>
          <a:xfrm>
            <a:off x="249617" y="9181499"/>
            <a:ext cx="9157853" cy="457824"/>
          </a:xfrm>
          <a:prstGeom prst="rect">
            <a:avLst/>
          </a:prstGeom>
        </p:spPr>
        <p:txBody>
          <a:bodyPr vert="horz" lIns="91440" tIns="45720" rIns="91440" bIns="45720" rtlCol="0">
            <a:noAutofit/>
          </a:bodyPr>
          <a:lstStyle>
            <a:lvl1pPr marL="123190" indent="-123190" algn="l" defTabSz="491490" rtl="0" eaLnBrk="1" latinLnBrk="0" hangingPunct="1">
              <a:lnSpc>
                <a:spcPct val="90000"/>
              </a:lnSpc>
              <a:spcBef>
                <a:spcPts val="540"/>
              </a:spcBef>
              <a:buFont typeface="Arial" panose="020B0604020202020204" pitchFamily="34" charset="0"/>
              <a:buChar char="•"/>
              <a:defRPr sz="1505" kern="1200">
                <a:solidFill>
                  <a:schemeClr val="tx1"/>
                </a:solidFill>
                <a:latin typeface="+mn-lt"/>
                <a:ea typeface="+mn-ea"/>
                <a:cs typeface="+mn-cs"/>
              </a:defRPr>
            </a:lvl1pPr>
            <a:lvl2pPr marL="368935" indent="-123190" algn="l" defTabSz="491490" rtl="0" eaLnBrk="1" latinLnBrk="0" hangingPunct="1">
              <a:lnSpc>
                <a:spcPct val="90000"/>
              </a:lnSpc>
              <a:spcBef>
                <a:spcPts val="270"/>
              </a:spcBef>
              <a:buFont typeface="Arial" panose="020B0604020202020204" pitchFamily="34" charset="0"/>
              <a:buChar char="•"/>
              <a:defRPr sz="1290" kern="1200">
                <a:solidFill>
                  <a:schemeClr val="tx1"/>
                </a:solidFill>
                <a:latin typeface="+mn-lt"/>
                <a:ea typeface="+mn-ea"/>
                <a:cs typeface="+mn-cs"/>
              </a:defRPr>
            </a:lvl2pPr>
            <a:lvl3pPr marL="614680" indent="-123190" algn="l" defTabSz="491490" rtl="0" eaLnBrk="1" latinLnBrk="0" hangingPunct="1">
              <a:lnSpc>
                <a:spcPct val="90000"/>
              </a:lnSpc>
              <a:spcBef>
                <a:spcPts val="270"/>
              </a:spcBef>
              <a:buFont typeface="Arial" panose="020B0604020202020204" pitchFamily="34" charset="0"/>
              <a:buChar char="•"/>
              <a:defRPr sz="1075" kern="1200">
                <a:solidFill>
                  <a:schemeClr val="tx1"/>
                </a:solidFill>
                <a:latin typeface="+mn-lt"/>
                <a:ea typeface="+mn-ea"/>
                <a:cs typeface="+mn-cs"/>
              </a:defRPr>
            </a:lvl3pPr>
            <a:lvl4pPr marL="860425"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4pPr>
            <a:lvl5pPr marL="1106170"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5pPr>
            <a:lvl6pPr marL="1351915"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6pPr>
            <a:lvl7pPr marL="1597660"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7pPr>
            <a:lvl8pPr marL="1843405"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8pPr>
            <a:lvl9pPr marL="2089150"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9pPr>
          </a:lstStyle>
          <a:p>
            <a:pPr marL="0" indent="0" algn="just">
              <a:lnSpc>
                <a:spcPct val="110000"/>
              </a:lnSpc>
              <a:spcBef>
                <a:spcPts val="0"/>
              </a:spcBef>
              <a:buNone/>
            </a:pPr>
            <a:endParaRPr kumimoji="1" lang="en-US" altLang="zh-CN" sz="1400" b="0" dirty="0">
              <a:solidFill>
                <a:schemeClr val="bg1">
                  <a:lumMod val="50000"/>
                </a:schemeClr>
              </a:solidFill>
              <a:latin typeface="华文中宋" panose="02010600040101010101" pitchFamily="2" charset="-122"/>
              <a:ea typeface="华文中宋" panose="02010600040101010101" pitchFamily="2" charset="-122"/>
            </a:endParaRPr>
          </a:p>
        </p:txBody>
      </p:sp>
      <p:sp>
        <p:nvSpPr>
          <p:cNvPr id="2" name="内容占位符 1"/>
          <p:cNvSpPr txBox="1"/>
          <p:nvPr/>
        </p:nvSpPr>
        <p:spPr>
          <a:xfrm>
            <a:off x="466725" y="1771015"/>
            <a:ext cx="5648960" cy="1315720"/>
          </a:xfrm>
          <a:prstGeom prst="rect">
            <a:avLst/>
          </a:prstGeom>
          <a:ln w="3175">
            <a:miter lim="400000"/>
          </a:ln>
        </p:spPr>
        <p:txBody>
          <a:bodyPr lIns="38100" tIns="38100" rIns="38100" bIns="38100">
            <a:noAutofit/>
          </a:bodyPr>
          <a:lstStyle>
            <a:lvl1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1pPr>
            <a:lvl2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2pPr>
            <a:lvl3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3pPr>
            <a:lvl4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4pPr>
            <a:lvl5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5pPr>
            <a:lvl6pPr marL="0" marR="0" indent="35560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6pPr>
            <a:lvl7pPr marL="0" marR="0" indent="71120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7pPr>
            <a:lvl8pPr marL="0" marR="0" indent="106680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8pPr>
            <a:lvl9pPr marL="0" marR="0" indent="142240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9pPr>
          </a:lstStyle>
          <a:p>
            <a:pPr algn="l" hangingPunct="1">
              <a:lnSpc>
                <a:spcPct val="100000"/>
              </a:lnSpc>
              <a:buFont typeface="Arial" panose="020B0604020202020204" pitchFamily="34" charset="0"/>
            </a:pPr>
            <a:r>
              <a:rPr kumimoji="1" lang="zh-CN" altLang="en-US" sz="4000" b="1" dirty="0">
                <a:latin typeface="微软雅黑" panose="020B0503020204020204" charset="-122"/>
                <a:ea typeface="微软雅黑" panose="020B0503020204020204" charset="-122"/>
              </a:rPr>
              <a:t>重点分析</a:t>
            </a:r>
            <a:r>
              <a:rPr kumimoji="1" lang="en-US" altLang="zh-CN" sz="4000" b="1" dirty="0">
                <a:latin typeface="微软雅黑" panose="020B0503020204020204" charset="-122"/>
                <a:ea typeface="微软雅黑" panose="020B0503020204020204" charset="-122"/>
              </a:rPr>
              <a:t> Lang8 </a:t>
            </a:r>
            <a:r>
              <a:rPr kumimoji="1" lang="zh-CN" altLang="en-US" sz="4000" b="1" dirty="0">
                <a:latin typeface="微软雅黑" panose="020B0503020204020204" charset="-122"/>
                <a:ea typeface="微软雅黑" panose="020B0503020204020204" charset="-122"/>
              </a:rPr>
              <a:t>中的</a:t>
            </a:r>
            <a:endParaRPr kumimoji="1" lang="zh-CN" altLang="en-US" sz="4000" b="1" dirty="0">
              <a:latin typeface="微软雅黑" panose="020B0503020204020204" charset="-122"/>
              <a:ea typeface="微软雅黑" panose="020B0503020204020204" charset="-122"/>
            </a:endParaRPr>
          </a:p>
          <a:p>
            <a:pPr algn="l" hangingPunct="1">
              <a:lnSpc>
                <a:spcPct val="100000"/>
              </a:lnSpc>
              <a:buFont typeface="Arial" panose="020B0604020202020204" pitchFamily="34" charset="0"/>
            </a:pPr>
            <a:r>
              <a:rPr kumimoji="1" lang="zh-CN" altLang="en-US" sz="4000" b="1" dirty="0">
                <a:latin typeface="微软雅黑" panose="020B0503020204020204" charset="-122"/>
                <a:ea typeface="微软雅黑" panose="020B0503020204020204" charset="-122"/>
              </a:rPr>
              <a:t>多目标训练样本</a:t>
            </a:r>
            <a:endParaRPr kumimoji="1" lang="zh-CN" altLang="en-US" sz="4000" b="1" dirty="0">
              <a:latin typeface="微软雅黑" panose="020B0503020204020204" charset="-122"/>
              <a:ea typeface="微软雅黑" panose="020B0503020204020204" charset="-122"/>
            </a:endParaRPr>
          </a:p>
        </p:txBody>
      </p:sp>
      <p:sp>
        <p:nvSpPr>
          <p:cNvPr id="8" name="文本框 7"/>
          <p:cNvSpPr txBox="1"/>
          <p:nvPr/>
        </p:nvSpPr>
        <p:spPr>
          <a:xfrm>
            <a:off x="249555" y="7145020"/>
            <a:ext cx="12737465" cy="2107565"/>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38100" tIns="38100" rIns="38100" bIns="38100" numCol="1" spcCol="38100" rtlCol="0" anchor="ctr" forceAA="0">
            <a:spAutoFit/>
          </a:bodyPr>
          <a:lstStyle/>
          <a:p>
            <a:pPr algn="l" hangingPunct="1">
              <a:lnSpc>
                <a:spcPct val="150000"/>
              </a:lnSpc>
              <a:buFont typeface="Arial" panose="020B0604020202020204" pitchFamily="34" charset="0"/>
            </a:pPr>
            <a:r>
              <a:rPr lang="zh-CN" altLang="en-US" b="0">
                <a:latin typeface="微软雅黑" panose="020B0503020204020204" charset="-122"/>
                <a:ea typeface="微软雅黑" panose="020B0503020204020204" charset="-122"/>
                <a:sym typeface="Helvetica Neue" panose="02000503000000020004"/>
              </a:rPr>
              <a:t>纠正难度也可以理解为</a:t>
            </a:r>
            <a:r>
              <a:rPr lang="zh-CN" altLang="en-US">
                <a:latin typeface="微软雅黑" panose="020B0503020204020204" charset="-122"/>
                <a:ea typeface="微软雅黑" panose="020B0503020204020204" charset="-122"/>
                <a:sym typeface="Helvetica Neue" panose="02000503000000020004"/>
              </a:rPr>
              <a:t>纠正不确定性</a:t>
            </a:r>
            <a:r>
              <a:rPr lang="zh-CN" altLang="en-US">
                <a:solidFill>
                  <a:schemeClr val="tx1"/>
                </a:solidFill>
                <a:latin typeface="微软雅黑" panose="020B0503020204020204" charset="-122"/>
                <a:ea typeface="微软雅黑" panose="020B0503020204020204" charset="-122"/>
                <a:sym typeface="Helvetica Neue" panose="02000503000000020004"/>
              </a:rPr>
              <a:t>（</a:t>
            </a:r>
            <a:r>
              <a:rPr lang="en-US" altLang="zh-CN">
                <a:solidFill>
                  <a:schemeClr val="tx1"/>
                </a:solidFill>
                <a:latin typeface="微软雅黑" panose="020B0503020204020204" charset="-122"/>
                <a:ea typeface="微软雅黑" panose="020B0503020204020204" charset="-122"/>
                <a:sym typeface="Helvetica Neue" panose="02000503000000020004"/>
              </a:rPr>
              <a:t>Correction Uncertainty</a:t>
            </a:r>
            <a:r>
              <a:rPr lang="zh-CN" altLang="en-US">
                <a:solidFill>
                  <a:schemeClr val="tx1"/>
                </a:solidFill>
                <a:latin typeface="微软雅黑" panose="020B0503020204020204" charset="-122"/>
                <a:ea typeface="微软雅黑" panose="020B0503020204020204" charset="-122"/>
                <a:sym typeface="Helvetica Neue" panose="02000503000000020004"/>
              </a:rPr>
              <a:t>）</a:t>
            </a:r>
            <a:r>
              <a:rPr lang="zh-CN" altLang="en-US" b="0">
                <a:latin typeface="微软雅黑" panose="020B0503020204020204" charset="-122"/>
                <a:ea typeface="微软雅黑" panose="020B0503020204020204" charset="-122"/>
                <a:sym typeface="Helvetica Neue" panose="02000503000000020004"/>
              </a:rPr>
              <a:t>，如果一个源句的纠正不确定性</a:t>
            </a:r>
            <a:r>
              <a:rPr lang="zh-CN" altLang="en-US" b="0">
                <a:latin typeface="微软雅黑" panose="020B0503020204020204" charset="-122"/>
                <a:ea typeface="微软雅黑" panose="020B0503020204020204" charset="-122"/>
                <a:sym typeface="Helvetica Neue" panose="02000503000000020004"/>
              </a:rPr>
              <a:t>更高，不同标注者更有可能给出不同的纠错方案，这就形成了多目标样本。</a:t>
            </a:r>
            <a:endParaRPr lang="zh-CN" altLang="en-US" b="0">
              <a:latin typeface="微软雅黑" panose="020B0503020204020204" charset="-122"/>
              <a:ea typeface="微软雅黑" panose="020B0503020204020204" charset="-122"/>
              <a:sym typeface="Helvetica Neue" panose="02000503000000020004"/>
            </a:endParaRPr>
          </a:p>
          <a:p>
            <a:pPr marL="342900" indent="-342900" algn="l" hangingPunct="1">
              <a:lnSpc>
                <a:spcPct val="150000"/>
              </a:lnSpc>
              <a:buFont typeface="Arial" panose="020B0604020202020204" pitchFamily="34" charset="0"/>
              <a:buChar char="•"/>
            </a:pPr>
            <a:r>
              <a:rPr lang="zh-CN" altLang="en-US" b="0">
                <a:latin typeface="微软雅黑" panose="020B0503020204020204" charset="-122"/>
                <a:ea typeface="微软雅黑" panose="020B0503020204020204" charset="-122"/>
                <a:sym typeface="Helvetica Neue" panose="02000503000000020004"/>
              </a:rPr>
              <a:t>多目标样本的</a:t>
            </a:r>
            <a:r>
              <a:rPr lang="zh-CN" altLang="en-US" b="0">
                <a:solidFill>
                  <a:schemeClr val="tx1"/>
                </a:solidFill>
                <a:latin typeface="微软雅黑" panose="020B0503020204020204" charset="-122"/>
                <a:ea typeface="微软雅黑" panose="020B0503020204020204" charset="-122"/>
                <a:sym typeface="Helvetica Neue" panose="02000503000000020004"/>
              </a:rPr>
              <a:t>纠错不确定性</a:t>
            </a:r>
            <a:r>
              <a:rPr lang="zh-CN" altLang="en-US" b="0">
                <a:latin typeface="微软雅黑" panose="020B0503020204020204" charset="-122"/>
                <a:ea typeface="微软雅黑" panose="020B0503020204020204" charset="-122"/>
                <a:sym typeface="Helvetica Neue" panose="02000503000000020004"/>
              </a:rPr>
              <a:t>更高；</a:t>
            </a:r>
            <a:endParaRPr lang="zh-CN" altLang="en-US" b="0">
              <a:latin typeface="微软雅黑" panose="020B0503020204020204" charset="-122"/>
              <a:ea typeface="微软雅黑" panose="020B0503020204020204" charset="-122"/>
              <a:sym typeface="Helvetica Neue" panose="02000503000000020004"/>
            </a:endParaRPr>
          </a:p>
          <a:p>
            <a:pPr marL="342900" indent="-342900" algn="l" hangingPunct="1">
              <a:lnSpc>
                <a:spcPct val="150000"/>
              </a:lnSpc>
              <a:buFont typeface="Arial" panose="020B0604020202020204" pitchFamily="34" charset="0"/>
              <a:buChar char="•"/>
            </a:pPr>
            <a:r>
              <a:rPr lang="zh-CN" altLang="en-US" b="0">
                <a:latin typeface="微软雅黑" panose="020B0503020204020204" charset="-122"/>
                <a:ea typeface="微软雅黑" panose="020B0503020204020204" charset="-122"/>
                <a:sym typeface="Helvetica Neue" panose="02000503000000020004"/>
              </a:rPr>
              <a:t>源句的目标数量越多，该源句的纠正不确定性相对</a:t>
            </a:r>
            <a:r>
              <a:rPr lang="zh-CN" altLang="en-US" b="0">
                <a:latin typeface="微软雅黑" panose="020B0503020204020204" charset="-122"/>
                <a:ea typeface="微软雅黑" panose="020B0503020204020204" charset="-122"/>
                <a:sym typeface="Helvetica Neue" panose="02000503000000020004"/>
              </a:rPr>
              <a:t>更高。</a:t>
            </a:r>
            <a:endParaRPr lang="zh-CN" altLang="en-US" b="0">
              <a:latin typeface="微软雅黑" panose="020B0503020204020204" charset="-122"/>
              <a:ea typeface="微软雅黑" panose="020B0503020204020204" charset="-122"/>
              <a:sym typeface="Helvetica Neue" panose="02000503000000020004"/>
            </a:endParaRPr>
          </a:p>
        </p:txBody>
      </p:sp>
      <p:pic>
        <p:nvPicPr>
          <p:cNvPr id="6" name="图片占位符 5"/>
          <p:cNvPicPr>
            <a:picLocks noGrp="1" noChangeAspect="1"/>
          </p:cNvPicPr>
          <p:nvPr>
            <p:ph type="pic" idx="13"/>
          </p:nvPr>
        </p:nvPicPr>
        <p:blipFill>
          <a:blip r:embed="rId1"/>
          <a:stretch>
            <a:fillRect/>
          </a:stretch>
        </p:blipFill>
        <p:spPr>
          <a:xfrm>
            <a:off x="251460" y="3723640"/>
            <a:ext cx="12502515" cy="3147060"/>
          </a:xfrm>
          <a:prstGeom prst="rect">
            <a:avLst/>
          </a:prstGeom>
        </p:spPr>
      </p:pic>
      <p:sp>
        <p:nvSpPr>
          <p:cNvPr id="10" name="文本框 9"/>
          <p:cNvSpPr txBox="1"/>
          <p:nvPr/>
        </p:nvSpPr>
        <p:spPr>
          <a:xfrm>
            <a:off x="7186295" y="1770698"/>
            <a:ext cx="5260340" cy="1737995"/>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38100" tIns="38100" rIns="38100" bIns="38100" numCol="1" spcCol="38100" rtlCol="0" anchor="ctr" forceAA="0">
            <a:spAutoFit/>
          </a:bodyPr>
          <a:lstStyle/>
          <a:p>
            <a:pPr marL="342900" marR="0" indent="-342900" algn="l" defTabSz="584200" rtl="0" fontAlgn="auto" latinLnBrk="0" hangingPunct="0">
              <a:lnSpc>
                <a:spcPct val="100000"/>
              </a:lnSpc>
              <a:spcBef>
                <a:spcPts val="0"/>
              </a:spcBef>
              <a:spcAft>
                <a:spcPts val="0"/>
              </a:spcAft>
              <a:buClrTx/>
              <a:buSzTx/>
              <a:buFont typeface="Arial" panose="020B0604020202020204" pitchFamily="34" charset="0"/>
              <a:buChar char="•"/>
            </a:pPr>
            <a:r>
              <a:rPr kumimoji="0" lang="en-US" altLang="zh-CN" sz="1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target</a:t>
            </a:r>
            <a:r>
              <a:rPr kumimoji="0" lang="zh-CN" altLang="en-US" sz="1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：目标数量</a:t>
            </a:r>
            <a:endParaRPr kumimoji="0" lang="zh-CN" altLang="en-US" sz="1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342900" marR="0" indent="-342900" algn="l" defTabSz="584200" rtl="0" fontAlgn="auto" latinLnBrk="0" hangingPunct="0">
              <a:lnSpc>
                <a:spcPct val="100000"/>
              </a:lnSpc>
              <a:spcBef>
                <a:spcPts val="0"/>
              </a:spcBef>
              <a:spcAft>
                <a:spcPts val="0"/>
              </a:spcAft>
              <a:buClrTx/>
              <a:buSzTx/>
              <a:buFont typeface="Arial" panose="020B0604020202020204" pitchFamily="34" charset="0"/>
              <a:buChar char="•"/>
            </a:pPr>
            <a:r>
              <a:rPr kumimoji="0" lang="en-US" altLang="zh-CN" sz="1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source (perc.)</a:t>
            </a:r>
            <a:r>
              <a:rPr kumimoji="0" lang="zh-CN" altLang="en-US" sz="1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：源句数量（百分比）</a:t>
            </a:r>
            <a:endParaRPr kumimoji="0" lang="zh-CN" altLang="en-US" sz="1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342900" marR="0" indent="-342900" algn="l" defTabSz="584200" rtl="0" fontAlgn="auto" latinLnBrk="0" hangingPunct="0">
              <a:lnSpc>
                <a:spcPct val="100000"/>
              </a:lnSpc>
              <a:spcBef>
                <a:spcPts val="0"/>
              </a:spcBef>
              <a:spcAft>
                <a:spcPts val="0"/>
              </a:spcAft>
              <a:buClrTx/>
              <a:buSzTx/>
              <a:buFont typeface="Arial" panose="020B0604020202020204" pitchFamily="34" charset="0"/>
              <a:buChar char="•"/>
            </a:pPr>
            <a:r>
              <a:rPr kumimoji="0" lang="en-US" altLang="zh-CN" sz="1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length</a:t>
            </a:r>
            <a:r>
              <a:rPr kumimoji="0" lang="zh-CN" altLang="en-US" sz="1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：源句句子长度</a:t>
            </a:r>
            <a:endParaRPr kumimoji="0" lang="zh-CN" altLang="en-US" sz="1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342900" marR="0" indent="-342900" algn="l" defTabSz="584200" rtl="0" fontAlgn="auto" latinLnBrk="0" hangingPunct="0">
              <a:lnSpc>
                <a:spcPct val="100000"/>
              </a:lnSpc>
              <a:spcBef>
                <a:spcPts val="0"/>
              </a:spcBef>
              <a:spcAft>
                <a:spcPts val="0"/>
              </a:spcAft>
              <a:buClrTx/>
              <a:buSzTx/>
              <a:buFont typeface="Arial" panose="020B0604020202020204" pitchFamily="34" charset="0"/>
              <a:buChar char="•"/>
            </a:pPr>
            <a:r>
              <a:rPr kumimoji="0" lang="en-US" altLang="zh-CN" sz="1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mean of Lev. ratio</a:t>
            </a:r>
            <a:r>
              <a:rPr kumimoji="0" lang="zh-CN" altLang="en-US" sz="1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：平均</a:t>
            </a:r>
            <a:r>
              <a:rPr lang="zh-CN" altLang="en-US" sz="1800">
                <a:sym typeface="Helvetica Neue" panose="02000503000000020004"/>
              </a:rPr>
              <a:t>莱温斯坦比率</a:t>
            </a:r>
            <a:endParaRPr lang="zh-CN" altLang="en-US" sz="1800">
              <a:sym typeface="Helvetica Neue" panose="02000503000000020004"/>
            </a:endParaRPr>
          </a:p>
          <a:p>
            <a:pPr marL="342900" marR="0" indent="-342900" algn="l" defTabSz="584200" rtl="0" fontAlgn="auto" latinLnBrk="0" hangingPunct="0">
              <a:lnSpc>
                <a:spcPct val="100000"/>
              </a:lnSpc>
              <a:spcBef>
                <a:spcPts val="0"/>
              </a:spcBef>
              <a:spcAft>
                <a:spcPts val="0"/>
              </a:spcAft>
              <a:buClrTx/>
              <a:buSzTx/>
              <a:buFont typeface="Arial" panose="020B0604020202020204" pitchFamily="34" charset="0"/>
              <a:buChar char="•"/>
            </a:pPr>
            <a:r>
              <a:rPr kumimoji="0" lang="en-US" altLang="zh-CN" sz="1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variance of Lev. ratio</a:t>
            </a:r>
            <a:r>
              <a:rPr kumimoji="0" lang="zh-CN" altLang="en-US" sz="18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a:t>
            </a:r>
            <a:r>
              <a:rPr lang="zh-CN" altLang="en-US" sz="1800">
                <a:sym typeface="Helvetica Neue" panose="02000503000000020004"/>
              </a:rPr>
              <a:t>莱温斯坦比率的方差</a:t>
            </a:r>
            <a:endParaRPr lang="zh-CN" altLang="en-US" sz="1800">
              <a:sym typeface="Helvetica Neue" panose="02000503000000020004"/>
            </a:endParaRPr>
          </a:p>
          <a:p>
            <a:pPr marL="342900" marR="0" indent="-342900" algn="l" defTabSz="584200" rtl="0" fontAlgn="auto" latinLnBrk="0" hangingPunct="0">
              <a:lnSpc>
                <a:spcPct val="100000"/>
              </a:lnSpc>
              <a:spcBef>
                <a:spcPts val="0"/>
              </a:spcBef>
              <a:spcAft>
                <a:spcPts val="0"/>
              </a:spcAft>
              <a:buClrTx/>
              <a:buSzTx/>
              <a:buFont typeface="Arial" panose="020B0604020202020204" pitchFamily="34" charset="0"/>
              <a:buChar char="•"/>
            </a:pPr>
            <a:r>
              <a:rPr lang="en-US" altLang="zh-CN" sz="1800">
                <a:sym typeface="Helvetica Neue" panose="02000503000000020004"/>
              </a:rPr>
              <a:t>edits/target</a:t>
            </a:r>
            <a:r>
              <a:rPr lang="zh-CN" altLang="en-US" sz="1800">
                <a:sym typeface="Helvetica Neue" panose="02000503000000020004"/>
              </a:rPr>
              <a:t>：每个目标的平均编辑数量</a:t>
            </a:r>
            <a:endParaRPr lang="zh-CN" altLang="en-US" sz="1800">
              <a:sym typeface="Helvetica Neue" panose="02000503000000020004"/>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3004800" cy="1485900"/>
          </a:xfrm>
          <a:prstGeom prst="rect">
            <a:avLst/>
          </a:prstGeom>
          <a:solidFill>
            <a:srgbClr val="6864A9"/>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9600" tIns="38100" rIns="38100" bIns="38100" numCol="1" spcCol="38100" rtlCol="0" anchor="ctr">
            <a:noAutofit/>
          </a:bodyPr>
          <a:lstStyle/>
          <a:p>
            <a:pPr>
              <a:defRPr sz="8000">
                <a:solidFill>
                  <a:srgbClr val="FFFFFF"/>
                </a:solidFill>
                <a:latin typeface="Open Sans"/>
                <a:ea typeface="Open Sans"/>
                <a:cs typeface="Open Sans"/>
                <a:sym typeface="Open Sans"/>
              </a:defRPr>
            </a:pPr>
            <a:r>
              <a:rPr lang="zh-CN" altLang="en-US" sz="6000" b="0" dirty="0" err="1">
                <a:solidFill>
                  <a:schemeClr val="bg1"/>
                </a:solidFill>
              </a:rPr>
              <a:t>观察</a:t>
            </a:r>
            <a:endParaRPr lang="zh-CN" altLang="en-US" sz="6000" b="0" dirty="0" err="1">
              <a:solidFill>
                <a:schemeClr val="bg1"/>
              </a:solidFill>
            </a:endParaRPr>
          </a:p>
        </p:txBody>
      </p:sp>
      <p:sp>
        <p:nvSpPr>
          <p:cNvPr id="4" name="内容占位符 5"/>
          <p:cNvSpPr txBox="1"/>
          <p:nvPr/>
        </p:nvSpPr>
        <p:spPr>
          <a:xfrm>
            <a:off x="249617" y="9181499"/>
            <a:ext cx="9157853" cy="457824"/>
          </a:xfrm>
          <a:prstGeom prst="rect">
            <a:avLst/>
          </a:prstGeom>
        </p:spPr>
        <p:txBody>
          <a:bodyPr vert="horz" lIns="91440" tIns="45720" rIns="91440" bIns="45720" rtlCol="0">
            <a:noAutofit/>
          </a:bodyPr>
          <a:lstStyle>
            <a:lvl1pPr marL="123190" indent="-123190" algn="l" defTabSz="491490" rtl="0" eaLnBrk="1" latinLnBrk="0" hangingPunct="1">
              <a:lnSpc>
                <a:spcPct val="90000"/>
              </a:lnSpc>
              <a:spcBef>
                <a:spcPts val="540"/>
              </a:spcBef>
              <a:buFont typeface="Arial" panose="020B0604020202020204" pitchFamily="34" charset="0"/>
              <a:buChar char="•"/>
              <a:defRPr sz="1505" kern="1200">
                <a:solidFill>
                  <a:schemeClr val="tx1"/>
                </a:solidFill>
                <a:latin typeface="+mn-lt"/>
                <a:ea typeface="+mn-ea"/>
                <a:cs typeface="+mn-cs"/>
              </a:defRPr>
            </a:lvl1pPr>
            <a:lvl2pPr marL="368935" indent="-123190" algn="l" defTabSz="491490" rtl="0" eaLnBrk="1" latinLnBrk="0" hangingPunct="1">
              <a:lnSpc>
                <a:spcPct val="90000"/>
              </a:lnSpc>
              <a:spcBef>
                <a:spcPts val="270"/>
              </a:spcBef>
              <a:buFont typeface="Arial" panose="020B0604020202020204" pitchFamily="34" charset="0"/>
              <a:buChar char="•"/>
              <a:defRPr sz="1290" kern="1200">
                <a:solidFill>
                  <a:schemeClr val="tx1"/>
                </a:solidFill>
                <a:latin typeface="+mn-lt"/>
                <a:ea typeface="+mn-ea"/>
                <a:cs typeface="+mn-cs"/>
              </a:defRPr>
            </a:lvl2pPr>
            <a:lvl3pPr marL="614680" indent="-123190" algn="l" defTabSz="491490" rtl="0" eaLnBrk="1" latinLnBrk="0" hangingPunct="1">
              <a:lnSpc>
                <a:spcPct val="90000"/>
              </a:lnSpc>
              <a:spcBef>
                <a:spcPts val="270"/>
              </a:spcBef>
              <a:buFont typeface="Arial" panose="020B0604020202020204" pitchFamily="34" charset="0"/>
              <a:buChar char="•"/>
              <a:defRPr sz="1075" kern="1200">
                <a:solidFill>
                  <a:schemeClr val="tx1"/>
                </a:solidFill>
                <a:latin typeface="+mn-lt"/>
                <a:ea typeface="+mn-ea"/>
                <a:cs typeface="+mn-cs"/>
              </a:defRPr>
            </a:lvl3pPr>
            <a:lvl4pPr marL="860425"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4pPr>
            <a:lvl5pPr marL="1106170"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5pPr>
            <a:lvl6pPr marL="1351915"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6pPr>
            <a:lvl7pPr marL="1597660"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7pPr>
            <a:lvl8pPr marL="1843405"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8pPr>
            <a:lvl9pPr marL="2089150"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9pPr>
          </a:lstStyle>
          <a:p>
            <a:pPr marL="0" indent="0" algn="just">
              <a:lnSpc>
                <a:spcPct val="110000"/>
              </a:lnSpc>
              <a:spcBef>
                <a:spcPts val="0"/>
              </a:spcBef>
              <a:buNone/>
            </a:pPr>
            <a:endParaRPr kumimoji="1" lang="en-US" altLang="zh-CN" sz="1400" b="0" dirty="0">
              <a:solidFill>
                <a:schemeClr val="bg1">
                  <a:lumMod val="50000"/>
                </a:schemeClr>
              </a:solidFill>
              <a:latin typeface="华文中宋" panose="02010600040101010101" pitchFamily="2" charset="-122"/>
              <a:ea typeface="华文中宋" panose="02010600040101010101" pitchFamily="2" charset="-122"/>
            </a:endParaRPr>
          </a:p>
        </p:txBody>
      </p:sp>
      <p:sp>
        <p:nvSpPr>
          <p:cNvPr id="2" name="内容占位符 1"/>
          <p:cNvSpPr txBox="1"/>
          <p:nvPr/>
        </p:nvSpPr>
        <p:spPr>
          <a:xfrm>
            <a:off x="466725" y="1740535"/>
            <a:ext cx="7211695" cy="1254760"/>
          </a:xfrm>
          <a:prstGeom prst="rect">
            <a:avLst/>
          </a:prstGeom>
          <a:ln w="3175">
            <a:miter lim="400000"/>
          </a:ln>
        </p:spPr>
        <p:txBody>
          <a:bodyPr lIns="38100" tIns="38100" rIns="38100" bIns="38100">
            <a:normAutofit/>
          </a:bodyPr>
          <a:lstStyle>
            <a:lvl1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1pPr>
            <a:lvl2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2pPr>
            <a:lvl3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3pPr>
            <a:lvl4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4pPr>
            <a:lvl5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5pPr>
            <a:lvl6pPr marL="0" marR="0" indent="35560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6pPr>
            <a:lvl7pPr marL="0" marR="0" indent="71120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7pPr>
            <a:lvl8pPr marL="0" marR="0" indent="106680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8pPr>
            <a:lvl9pPr marL="0" marR="0" indent="142240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9pPr>
          </a:lstStyle>
          <a:p>
            <a:pPr algn="l" hangingPunct="1">
              <a:lnSpc>
                <a:spcPct val="150000"/>
              </a:lnSpc>
              <a:buFont typeface="Arial" panose="020B0604020202020204" pitchFamily="34" charset="0"/>
            </a:pPr>
            <a:r>
              <a:rPr kumimoji="1" lang="zh-CN" altLang="en-US" sz="4000" b="1" dirty="0">
                <a:latin typeface="微软雅黑" panose="020B0503020204020204" charset="-122"/>
                <a:ea typeface="微软雅黑" panose="020B0503020204020204" charset="-122"/>
              </a:rPr>
              <a:t>总结</a:t>
            </a:r>
            <a:endParaRPr kumimoji="1" lang="zh-CN" altLang="en-US" sz="4000" b="1" dirty="0">
              <a:latin typeface="微软雅黑" panose="020B0503020204020204" charset="-122"/>
              <a:ea typeface="微软雅黑" panose="020B0503020204020204" charset="-122"/>
            </a:endParaRPr>
          </a:p>
        </p:txBody>
      </p:sp>
      <p:sp>
        <p:nvSpPr>
          <p:cNvPr id="8" name="文本框 7"/>
          <p:cNvSpPr txBox="1"/>
          <p:nvPr/>
        </p:nvSpPr>
        <p:spPr>
          <a:xfrm>
            <a:off x="466725" y="3106420"/>
            <a:ext cx="12737465" cy="2107565"/>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38100" tIns="38100" rIns="38100" bIns="38100" numCol="1" spcCol="38100" rtlCol="0" anchor="ctr" forceAA="0">
            <a:spAutoFit/>
          </a:bodyPr>
          <a:lstStyle/>
          <a:p>
            <a:pPr marL="342900" indent="-342900" algn="l" hangingPunct="1">
              <a:lnSpc>
                <a:spcPct val="150000"/>
              </a:lnSpc>
              <a:buFont typeface="Arial" panose="020B0604020202020204" pitchFamily="34" charset="0"/>
              <a:buChar char="•"/>
            </a:pP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由于语法纠错的多样性，多参考目标对于</a:t>
            </a:r>
            <a:r>
              <a:rPr kumimoji="0" lang="zh-CN" altLang="en-US" sz="220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语法纠错评估</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是必要的；</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endParaRPr>
          </a:p>
          <a:p>
            <a:pPr marL="342900" indent="-342900" algn="l" hangingPunct="1">
              <a:lnSpc>
                <a:spcPct val="150000"/>
              </a:lnSpc>
              <a:buFont typeface="Arial" panose="020B0604020202020204" pitchFamily="34" charset="0"/>
              <a:buChar char="•"/>
            </a:pP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Lang8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训练集存在大量的多目标样本；</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endParaRPr>
          </a:p>
          <a:p>
            <a:pPr marL="342900" indent="-342900" algn="l" hangingPunct="1">
              <a:lnSpc>
                <a:spcPct val="150000"/>
              </a:lnSpc>
              <a:buFont typeface="Arial" panose="020B0604020202020204" pitchFamily="34" charset="0"/>
              <a:buChar char="•"/>
            </a:pP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纠错不确定性</a:t>
            </a:r>
            <a:r>
              <a:rPr lang="zh-CN" altLang="en-US" b="0">
                <a:latin typeface="微软雅黑" panose="020B0503020204020204" charset="-122"/>
                <a:ea typeface="微软雅黑" panose="020B0503020204020204" charset="-122"/>
                <a:sym typeface="Helvetica Neue" panose="02000503000000020004"/>
              </a:rPr>
              <a:t>随目标数量的增加而增加；</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endParaRPr>
          </a:p>
          <a:p>
            <a:pPr marL="342900" indent="-342900" algn="l" hangingPunct="1">
              <a:lnSpc>
                <a:spcPct val="150000"/>
              </a:lnSpc>
              <a:buFont typeface="Arial" panose="020B0604020202020204" pitchFamily="34" charset="0"/>
              <a:buChar char="•"/>
            </a:pP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endParaRPr>
          </a:p>
        </p:txBody>
      </p:sp>
      <p:sp>
        <p:nvSpPr>
          <p:cNvPr id="7" name="内容占位符 1"/>
          <p:cNvSpPr txBox="1"/>
          <p:nvPr/>
        </p:nvSpPr>
        <p:spPr>
          <a:xfrm>
            <a:off x="466725" y="5213985"/>
            <a:ext cx="7211695" cy="1254760"/>
          </a:xfrm>
          <a:prstGeom prst="rect">
            <a:avLst/>
          </a:prstGeom>
          <a:ln w="3175">
            <a:miter lim="400000"/>
          </a:ln>
        </p:spPr>
        <p:txBody>
          <a:bodyPr lIns="38100" tIns="38100" rIns="38100" bIns="38100">
            <a:normAutofit/>
          </a:bodyPr>
          <a:lstStyle>
            <a:lvl1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1pPr>
            <a:lvl2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2pPr>
            <a:lvl3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3pPr>
            <a:lvl4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4pPr>
            <a:lvl5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5pPr>
            <a:lvl6pPr marL="0" marR="0" indent="35560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6pPr>
            <a:lvl7pPr marL="0" marR="0" indent="71120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7pPr>
            <a:lvl8pPr marL="0" marR="0" indent="106680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8pPr>
            <a:lvl9pPr marL="0" marR="0" indent="142240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9pPr>
          </a:lstStyle>
          <a:p>
            <a:pPr algn="l" hangingPunct="1">
              <a:lnSpc>
                <a:spcPct val="150000"/>
              </a:lnSpc>
              <a:buFont typeface="Arial" panose="020B0604020202020204" pitchFamily="34" charset="0"/>
            </a:pPr>
            <a:r>
              <a:rPr kumimoji="1" lang="zh-CN" altLang="en-US" sz="4000" b="1" dirty="0">
                <a:latin typeface="微软雅黑" panose="020B0503020204020204" charset="-122"/>
                <a:ea typeface="微软雅黑" panose="020B0503020204020204" charset="-122"/>
              </a:rPr>
              <a:t>疑问</a:t>
            </a:r>
            <a:endParaRPr kumimoji="1" lang="zh-CN" altLang="en-US" sz="4000" b="1" dirty="0">
              <a:latin typeface="微软雅黑" panose="020B0503020204020204" charset="-122"/>
              <a:ea typeface="微软雅黑" panose="020B0503020204020204" charset="-122"/>
            </a:endParaRPr>
          </a:p>
        </p:txBody>
      </p:sp>
      <p:sp>
        <p:nvSpPr>
          <p:cNvPr id="9" name="文本框 8"/>
          <p:cNvSpPr txBox="1"/>
          <p:nvPr/>
        </p:nvSpPr>
        <p:spPr>
          <a:xfrm>
            <a:off x="466725" y="6365875"/>
            <a:ext cx="12737465" cy="1599565"/>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38100" tIns="38100" rIns="38100" bIns="38100" numCol="1" spcCol="38100" rtlCol="0" anchor="ctr" forceAA="0">
            <a:spAutoFit/>
          </a:bodyPr>
          <a:lstStyle/>
          <a:p>
            <a:pPr marL="342900" indent="-342900" algn="l" hangingPunct="1">
              <a:lnSpc>
                <a:spcPct val="150000"/>
              </a:lnSpc>
              <a:buFont typeface="Arial" panose="020B0604020202020204" pitchFamily="34" charset="0"/>
              <a:buChar char="•"/>
            </a:pP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多目标样本对于语法纠错模型的训练是否是必要的？</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endParaRPr>
          </a:p>
          <a:p>
            <a:pPr marL="342900" indent="-342900" algn="l" hangingPunct="1">
              <a:lnSpc>
                <a:spcPct val="150000"/>
              </a:lnSpc>
              <a:buFont typeface="Arial" panose="020B0604020202020204" pitchFamily="34" charset="0"/>
              <a:buChar char="•"/>
            </a:pP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纠错模型是否受训练样本中的目标数量的影响？</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endParaRPr>
          </a:p>
          <a:p>
            <a:pPr marL="342900" indent="-342900" algn="l" hangingPunct="1">
              <a:lnSpc>
                <a:spcPct val="150000"/>
              </a:lnSpc>
              <a:buFont typeface="Arial" panose="020B0604020202020204" pitchFamily="34" charset="0"/>
              <a:buChar char="•"/>
            </a:pP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如果有影响，目标数量如何影响纠错</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模型？</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3004800" cy="1485900"/>
          </a:xfrm>
          <a:prstGeom prst="rect">
            <a:avLst/>
          </a:prstGeom>
          <a:solidFill>
            <a:srgbClr val="6864A9"/>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9600" tIns="38100" rIns="38100" bIns="38100" numCol="1" spcCol="38100" rtlCol="0" anchor="ctr">
            <a:noAutofit/>
          </a:bodyPr>
          <a:lstStyle/>
          <a:p>
            <a:pPr>
              <a:defRPr sz="8000">
                <a:solidFill>
                  <a:srgbClr val="FFFFFF"/>
                </a:solidFill>
                <a:latin typeface="Open Sans"/>
                <a:ea typeface="Open Sans"/>
                <a:cs typeface="Open Sans"/>
                <a:sym typeface="Open Sans"/>
              </a:defRPr>
            </a:pPr>
            <a:r>
              <a:rPr lang="zh-CN" altLang="en-US" sz="6000" b="0" dirty="0" err="1">
                <a:solidFill>
                  <a:schemeClr val="bg1"/>
                </a:solidFill>
              </a:rPr>
              <a:t>实验设置</a:t>
            </a:r>
            <a:endParaRPr lang="zh-CN" altLang="en-US" sz="6000" b="0" dirty="0" err="1">
              <a:solidFill>
                <a:schemeClr val="bg1"/>
              </a:solidFill>
            </a:endParaRPr>
          </a:p>
        </p:txBody>
      </p:sp>
      <p:sp>
        <p:nvSpPr>
          <p:cNvPr id="4" name="内容占位符 5"/>
          <p:cNvSpPr txBox="1"/>
          <p:nvPr/>
        </p:nvSpPr>
        <p:spPr>
          <a:xfrm>
            <a:off x="249555" y="8846185"/>
            <a:ext cx="12754610" cy="840105"/>
          </a:xfrm>
          <a:prstGeom prst="rect">
            <a:avLst/>
          </a:prstGeom>
        </p:spPr>
        <p:txBody>
          <a:bodyPr vert="horz" lIns="91440" tIns="45720" rIns="91440" bIns="45720" rtlCol="0">
            <a:noAutofit/>
          </a:bodyPr>
          <a:lstStyle>
            <a:lvl1pPr marL="123190" indent="-123190" algn="l" defTabSz="491490" rtl="0" eaLnBrk="1" latinLnBrk="0" hangingPunct="1">
              <a:lnSpc>
                <a:spcPct val="90000"/>
              </a:lnSpc>
              <a:spcBef>
                <a:spcPts val="540"/>
              </a:spcBef>
              <a:buFont typeface="Arial" panose="020B0604020202020204" pitchFamily="34" charset="0"/>
              <a:buChar char="•"/>
              <a:defRPr sz="1505" kern="1200">
                <a:solidFill>
                  <a:schemeClr val="tx1"/>
                </a:solidFill>
                <a:latin typeface="+mn-lt"/>
                <a:ea typeface="+mn-ea"/>
                <a:cs typeface="+mn-cs"/>
              </a:defRPr>
            </a:lvl1pPr>
            <a:lvl2pPr marL="368935" indent="-123190" algn="l" defTabSz="491490" rtl="0" eaLnBrk="1" latinLnBrk="0" hangingPunct="1">
              <a:lnSpc>
                <a:spcPct val="90000"/>
              </a:lnSpc>
              <a:spcBef>
                <a:spcPts val="270"/>
              </a:spcBef>
              <a:buFont typeface="Arial" panose="020B0604020202020204" pitchFamily="34" charset="0"/>
              <a:buChar char="•"/>
              <a:defRPr sz="1290" kern="1200">
                <a:solidFill>
                  <a:schemeClr val="tx1"/>
                </a:solidFill>
                <a:latin typeface="+mn-lt"/>
                <a:ea typeface="+mn-ea"/>
                <a:cs typeface="+mn-cs"/>
              </a:defRPr>
            </a:lvl2pPr>
            <a:lvl3pPr marL="614680" indent="-123190" algn="l" defTabSz="491490" rtl="0" eaLnBrk="1" latinLnBrk="0" hangingPunct="1">
              <a:lnSpc>
                <a:spcPct val="90000"/>
              </a:lnSpc>
              <a:spcBef>
                <a:spcPts val="270"/>
              </a:spcBef>
              <a:buFont typeface="Arial" panose="020B0604020202020204" pitchFamily="34" charset="0"/>
              <a:buChar char="•"/>
              <a:defRPr sz="1075" kern="1200">
                <a:solidFill>
                  <a:schemeClr val="tx1"/>
                </a:solidFill>
                <a:latin typeface="+mn-lt"/>
                <a:ea typeface="+mn-ea"/>
                <a:cs typeface="+mn-cs"/>
              </a:defRPr>
            </a:lvl3pPr>
            <a:lvl4pPr marL="860425"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4pPr>
            <a:lvl5pPr marL="1106170"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5pPr>
            <a:lvl6pPr marL="1351915"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6pPr>
            <a:lvl7pPr marL="1597660"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7pPr>
            <a:lvl8pPr marL="1843405"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8pPr>
            <a:lvl9pPr marL="2089150"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9pPr>
          </a:lstStyle>
          <a:p>
            <a:pPr marL="0" indent="0" algn="just">
              <a:lnSpc>
                <a:spcPct val="110000"/>
              </a:lnSpc>
              <a:spcBef>
                <a:spcPts val="0"/>
              </a:spcBef>
              <a:buNone/>
            </a:pPr>
            <a:r>
              <a:rPr kumimoji="1" lang="en-US" sz="1400" b="0">
                <a:solidFill>
                  <a:schemeClr val="bg1">
                    <a:lumMod val="50000"/>
                  </a:schemeClr>
                </a:solidFill>
                <a:latin typeface="华文中宋" panose="02010600040101010101" pitchFamily="2" charset="-122"/>
                <a:ea typeface="华文中宋" panose="02010600040101010101" pitchFamily="2" charset="-122"/>
              </a:rPr>
              <a:t>[2] </a:t>
            </a:r>
            <a:r>
              <a:rPr kumimoji="1" sz="1400" b="0">
                <a:solidFill>
                  <a:schemeClr val="bg1">
                    <a:lumMod val="50000"/>
                  </a:schemeClr>
                </a:solidFill>
                <a:latin typeface="华文中宋" panose="02010600040101010101" pitchFamily="2" charset="-122"/>
                <a:ea typeface="华文中宋" panose="02010600040101010101" pitchFamily="2" charset="-122"/>
              </a:rPr>
              <a:t>Shao Y, Geng Z, Liu Y, et al. Cpt: A pre-trained unbalanced transformer for both chinese language understanding and generation[J].</a:t>
            </a:r>
            <a:endParaRPr kumimoji="1" sz="1400" b="0">
              <a:solidFill>
                <a:schemeClr val="bg1">
                  <a:lumMod val="50000"/>
                </a:schemeClr>
              </a:solidFill>
              <a:latin typeface="华文中宋" panose="02010600040101010101" pitchFamily="2" charset="-122"/>
              <a:ea typeface="华文中宋" panose="02010600040101010101" pitchFamily="2" charset="-122"/>
            </a:endParaRPr>
          </a:p>
          <a:p>
            <a:pPr marL="0" indent="0" algn="just">
              <a:lnSpc>
                <a:spcPct val="110000"/>
              </a:lnSpc>
              <a:spcBef>
                <a:spcPts val="0"/>
              </a:spcBef>
              <a:buNone/>
            </a:pPr>
            <a:r>
              <a:rPr kumimoji="1" lang="en-US" sz="1400" b="0">
                <a:solidFill>
                  <a:schemeClr val="bg1">
                    <a:lumMod val="50000"/>
                  </a:schemeClr>
                </a:solidFill>
                <a:latin typeface="华文中宋" panose="02010600040101010101" pitchFamily="2" charset="-122"/>
                <a:ea typeface="华文中宋" panose="02010600040101010101" pitchFamily="2" charset="-122"/>
              </a:rPr>
              <a:t>[3] </a:t>
            </a:r>
            <a:r>
              <a:rPr kumimoji="1" sz="1400" b="0">
                <a:solidFill>
                  <a:schemeClr val="bg1">
                    <a:lumMod val="50000"/>
                  </a:schemeClr>
                </a:solidFill>
                <a:latin typeface="华文中宋" panose="02010600040101010101" pitchFamily="2" charset="-122"/>
                <a:ea typeface="华文中宋" panose="02010600040101010101" pitchFamily="2" charset="-122"/>
              </a:rPr>
              <a:t>Kostiantyn O, Vitaliy A, Artem C, and Oleksandr S. 2020. GECToR – Grammatical Error Correction: Tag, Not Rewrite</a:t>
            </a:r>
            <a:r>
              <a:rPr kumimoji="1" lang="en-US" sz="1400" b="0">
                <a:solidFill>
                  <a:schemeClr val="bg1">
                    <a:lumMod val="50000"/>
                  </a:schemeClr>
                </a:solidFill>
                <a:latin typeface="华文中宋" panose="02010600040101010101" pitchFamily="2" charset="-122"/>
                <a:ea typeface="华文中宋" panose="02010600040101010101" pitchFamily="2" charset="-122"/>
              </a:rPr>
              <a:t>.</a:t>
            </a:r>
            <a:endParaRPr kumimoji="1" lang="en-US" sz="1400" b="0">
              <a:solidFill>
                <a:schemeClr val="bg1">
                  <a:lumMod val="50000"/>
                </a:schemeClr>
              </a:solidFill>
              <a:latin typeface="华文中宋" panose="02010600040101010101" pitchFamily="2" charset="-122"/>
              <a:ea typeface="华文中宋" panose="02010600040101010101" pitchFamily="2" charset="-122"/>
            </a:endParaRPr>
          </a:p>
          <a:p>
            <a:pPr marL="0" indent="0" algn="just">
              <a:lnSpc>
                <a:spcPct val="110000"/>
              </a:lnSpc>
              <a:spcBef>
                <a:spcPts val="0"/>
              </a:spcBef>
              <a:buNone/>
            </a:pPr>
            <a:r>
              <a:rPr kumimoji="1" lang="en-US" sz="1400" b="0">
                <a:solidFill>
                  <a:schemeClr val="bg1">
                    <a:lumMod val="50000"/>
                  </a:schemeClr>
                </a:solidFill>
                <a:latin typeface="华文中宋" panose="02010600040101010101" pitchFamily="2" charset="-122"/>
                <a:ea typeface="华文中宋" panose="02010600040101010101" pitchFamily="2" charset="-122"/>
              </a:rPr>
              <a:t>[4] Wei W, Bin B, et al. 2019. Struct-BERT: incorporating language structures into pre-training for deep language understanding. ICLR 2019.</a:t>
            </a:r>
            <a:endParaRPr kumimoji="1" sz="1400" b="0">
              <a:solidFill>
                <a:schemeClr val="bg1">
                  <a:lumMod val="50000"/>
                </a:schemeClr>
              </a:solidFill>
              <a:latin typeface="华文中宋" panose="02010600040101010101" pitchFamily="2" charset="-122"/>
              <a:ea typeface="华文中宋" panose="02010600040101010101" pitchFamily="2" charset="-122"/>
            </a:endParaRPr>
          </a:p>
        </p:txBody>
      </p:sp>
      <p:sp>
        <p:nvSpPr>
          <p:cNvPr id="2" name="内容占位符 1"/>
          <p:cNvSpPr txBox="1"/>
          <p:nvPr/>
        </p:nvSpPr>
        <p:spPr>
          <a:xfrm>
            <a:off x="466725" y="1740535"/>
            <a:ext cx="2770505" cy="1254760"/>
          </a:xfrm>
          <a:prstGeom prst="rect">
            <a:avLst/>
          </a:prstGeom>
          <a:ln w="3175">
            <a:miter lim="400000"/>
          </a:ln>
        </p:spPr>
        <p:txBody>
          <a:bodyPr lIns="38100" tIns="38100" rIns="38100" bIns="38100">
            <a:normAutofit/>
          </a:bodyPr>
          <a:lstStyle>
            <a:lvl1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1pPr>
            <a:lvl2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2pPr>
            <a:lvl3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3pPr>
            <a:lvl4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4pPr>
            <a:lvl5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5pPr>
            <a:lvl6pPr marL="0" marR="0" indent="35560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6pPr>
            <a:lvl7pPr marL="0" marR="0" indent="71120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7pPr>
            <a:lvl8pPr marL="0" marR="0" indent="106680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8pPr>
            <a:lvl9pPr marL="0" marR="0" indent="142240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9pPr>
          </a:lstStyle>
          <a:p>
            <a:pPr algn="l" hangingPunct="1">
              <a:lnSpc>
                <a:spcPct val="150000"/>
              </a:lnSpc>
              <a:buFont typeface="Arial" panose="020B0604020202020204" pitchFamily="34" charset="0"/>
            </a:pPr>
            <a:r>
              <a:rPr kumimoji="1" lang="zh-CN" altLang="en-US" sz="4000" b="1" dirty="0">
                <a:latin typeface="微软雅黑" panose="020B0503020204020204" charset="-122"/>
                <a:ea typeface="微软雅黑" panose="020B0503020204020204" charset="-122"/>
              </a:rPr>
              <a:t>模型</a:t>
            </a:r>
            <a:endParaRPr kumimoji="1" lang="zh-CN" altLang="en-US" sz="4000" b="1" dirty="0">
              <a:latin typeface="微软雅黑" panose="020B0503020204020204" charset="-122"/>
              <a:ea typeface="微软雅黑" panose="020B0503020204020204" charset="-122"/>
            </a:endParaRPr>
          </a:p>
        </p:txBody>
      </p:sp>
      <p:sp>
        <p:nvSpPr>
          <p:cNvPr id="8" name="文本框 7"/>
          <p:cNvSpPr txBox="1"/>
          <p:nvPr/>
        </p:nvSpPr>
        <p:spPr>
          <a:xfrm>
            <a:off x="466725" y="2974340"/>
            <a:ext cx="12737465" cy="1091565"/>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38100" tIns="38100" rIns="38100" bIns="38100" numCol="1" spcCol="38100" rtlCol="0" anchor="ctr" forceAA="0">
            <a:spAutoFit/>
          </a:bodyPr>
          <a:lstStyle/>
          <a:p>
            <a:pPr marL="342900" indent="-342900" algn="l" hangingPunct="1">
              <a:lnSpc>
                <a:spcPct val="150000"/>
              </a:lnSpc>
              <a:buFont typeface="Arial" panose="020B0604020202020204" pitchFamily="34" charset="0"/>
              <a:buChar char="•"/>
            </a:pP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自回归模型（</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Seq2Seq-based Model</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）：使用</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 Chinese-BART [2]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初始化权重；</a:t>
            </a:r>
            <a:endPar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endParaRPr>
          </a:p>
          <a:p>
            <a:pPr marL="342900" indent="-342900" algn="l" hangingPunct="1">
              <a:lnSpc>
                <a:spcPct val="150000"/>
              </a:lnSpc>
              <a:buFont typeface="Arial" panose="020B0604020202020204" pitchFamily="34" charset="0"/>
              <a:buChar char="•"/>
            </a:pP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非自回归模型</a:t>
            </a:r>
            <a:r>
              <a:rPr lang="zh-CN" altLang="en-US" b="0">
                <a:latin typeface="微软雅黑" panose="020B0503020204020204" charset="-122"/>
                <a:ea typeface="微软雅黑" panose="020B0503020204020204" charset="-122"/>
                <a:sym typeface="Helvetica Neue" panose="02000503000000020004"/>
              </a:rPr>
              <a:t>（</a:t>
            </a:r>
            <a:r>
              <a:rPr lang="en-US" altLang="zh-CN" b="0">
                <a:latin typeface="微软雅黑" panose="020B0503020204020204" charset="-122"/>
                <a:ea typeface="微软雅黑" panose="020B0503020204020204" charset="-122"/>
                <a:sym typeface="Helvetica Neue" panose="02000503000000020004"/>
              </a:rPr>
              <a:t>Seq2Edit-based Model</a:t>
            </a:r>
            <a:r>
              <a:rPr lang="zh-CN" altLang="en-US" b="0">
                <a:latin typeface="微软雅黑" panose="020B0503020204020204" charset="-122"/>
                <a:ea typeface="微软雅黑" panose="020B0503020204020204" charset="-122"/>
                <a:sym typeface="Helvetica Neue" panose="02000503000000020004"/>
              </a:rPr>
              <a:t>）</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GECToR [3]</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，使用</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 Struct-BERT [4]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初始化</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权重；</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endParaRPr>
          </a:p>
        </p:txBody>
      </p:sp>
      <p:sp>
        <p:nvSpPr>
          <p:cNvPr id="7" name="内容占位符 1"/>
          <p:cNvSpPr txBox="1"/>
          <p:nvPr/>
        </p:nvSpPr>
        <p:spPr>
          <a:xfrm>
            <a:off x="466725" y="4342130"/>
            <a:ext cx="7211695" cy="1254760"/>
          </a:xfrm>
          <a:prstGeom prst="rect">
            <a:avLst/>
          </a:prstGeom>
          <a:ln w="3175">
            <a:miter lim="400000"/>
          </a:ln>
        </p:spPr>
        <p:txBody>
          <a:bodyPr lIns="38100" tIns="38100" rIns="38100" bIns="38100">
            <a:normAutofit/>
          </a:bodyPr>
          <a:lstStyle>
            <a:lvl1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1pPr>
            <a:lvl2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2pPr>
            <a:lvl3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3pPr>
            <a:lvl4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4pPr>
            <a:lvl5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5pPr>
            <a:lvl6pPr marL="0" marR="0" indent="35560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6pPr>
            <a:lvl7pPr marL="0" marR="0" indent="71120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7pPr>
            <a:lvl8pPr marL="0" marR="0" indent="106680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8pPr>
            <a:lvl9pPr marL="0" marR="0" indent="142240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9pPr>
          </a:lstStyle>
          <a:p>
            <a:pPr algn="l" hangingPunct="1">
              <a:lnSpc>
                <a:spcPct val="150000"/>
              </a:lnSpc>
              <a:buFont typeface="Arial" panose="020B0604020202020204" pitchFamily="34" charset="0"/>
            </a:pPr>
            <a:r>
              <a:rPr kumimoji="1" lang="zh-CN" altLang="en-US" sz="4000" b="1" dirty="0">
                <a:latin typeface="微软雅黑" panose="020B0503020204020204" charset="-122"/>
                <a:ea typeface="微软雅黑" panose="020B0503020204020204" charset="-122"/>
              </a:rPr>
              <a:t>数据集：</a:t>
            </a:r>
            <a:endParaRPr kumimoji="1" lang="zh-CN" altLang="en-US" sz="4000" b="1" dirty="0">
              <a:latin typeface="微软雅黑" panose="020B0503020204020204" charset="-122"/>
              <a:ea typeface="微软雅黑" panose="020B0503020204020204" charset="-122"/>
            </a:endParaRPr>
          </a:p>
        </p:txBody>
      </p:sp>
      <p:sp>
        <p:nvSpPr>
          <p:cNvPr id="9" name="文本框 8"/>
          <p:cNvSpPr txBox="1"/>
          <p:nvPr/>
        </p:nvSpPr>
        <p:spPr>
          <a:xfrm>
            <a:off x="466725" y="5300345"/>
            <a:ext cx="11962765" cy="2107565"/>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38100" tIns="38100" rIns="38100" bIns="38100" numCol="1" spcCol="38100" rtlCol="0" anchor="ctr" forceAA="0">
            <a:spAutoFit/>
          </a:bodyPr>
          <a:lstStyle/>
          <a:p>
            <a:pPr marL="342900" indent="-342900" algn="l" hangingPunct="1">
              <a:lnSpc>
                <a:spcPct val="150000"/>
              </a:lnSpc>
              <a:buFont typeface="Arial" panose="020B0604020202020204" pitchFamily="34" charset="0"/>
              <a:buChar char="•"/>
            </a:pP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全数据集（</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FULL</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）：原始数据集；</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endParaRPr>
          </a:p>
          <a:p>
            <a:pPr marL="342900" indent="-342900" algn="l" hangingPunct="1">
              <a:lnSpc>
                <a:spcPct val="150000"/>
              </a:lnSpc>
              <a:buFont typeface="Arial" panose="020B0604020202020204" pitchFamily="34" charset="0"/>
              <a:buChar char="•"/>
            </a:pP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单目标数据集：对每个源句，只选取唯一一个目标句用于训练。</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endParaRPr>
          </a:p>
          <a:p>
            <a:pPr algn="l" hangingPunct="1">
              <a:lnSpc>
                <a:spcPct val="150000"/>
              </a:lnSpc>
              <a:buFont typeface="Arial" panose="020B0604020202020204" pitchFamily="34" charset="0"/>
            </a:pP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选择标准：选取</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 Levenshtein ratio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最大（与源句最</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rPr>
              <a:t>相似）的目标句，因为我们想要降低样本的纠正不确定性，从而降低训练难度。</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Helvetica Neue" panose="02000503000000020004"/>
              <a:sym typeface="Helvetica Neue" panose="02000503000000020004"/>
            </a:endParaRPr>
          </a:p>
        </p:txBody>
      </p:sp>
      <p:pic>
        <p:nvPicPr>
          <p:cNvPr id="3" name="图片占位符 2"/>
          <p:cNvPicPr>
            <a:picLocks noGrp="1" noChangeAspect="1"/>
          </p:cNvPicPr>
          <p:nvPr>
            <p:ph type="pic" idx="13"/>
          </p:nvPr>
        </p:nvPicPr>
        <p:blipFill>
          <a:blip r:embed="rId1"/>
          <a:stretch>
            <a:fillRect/>
          </a:stretch>
        </p:blipFill>
        <p:spPr>
          <a:xfrm>
            <a:off x="3305175" y="7407910"/>
            <a:ext cx="7061200" cy="1143000"/>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3004800" cy="1485900"/>
          </a:xfrm>
          <a:prstGeom prst="rect">
            <a:avLst/>
          </a:prstGeom>
          <a:solidFill>
            <a:srgbClr val="6864A9"/>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9600" tIns="38100" rIns="38100" bIns="38100" numCol="1" spcCol="38100" rtlCol="0" anchor="ctr">
            <a:noAutofit/>
          </a:bodyPr>
          <a:lstStyle/>
          <a:p>
            <a:pPr>
              <a:defRPr sz="8000">
                <a:solidFill>
                  <a:srgbClr val="FFFFFF"/>
                </a:solidFill>
                <a:latin typeface="Open Sans"/>
                <a:ea typeface="Open Sans"/>
                <a:cs typeface="Open Sans"/>
                <a:sym typeface="Open Sans"/>
              </a:defRPr>
            </a:pPr>
            <a:r>
              <a:rPr lang="zh-CN" altLang="en-US" sz="6000" b="0" dirty="0" err="1">
                <a:solidFill>
                  <a:schemeClr val="bg1"/>
                </a:solidFill>
              </a:rPr>
              <a:t>单目标选取</a:t>
            </a:r>
            <a:endParaRPr lang="zh-CN" altLang="en-US" sz="6000" b="0" dirty="0" err="1">
              <a:solidFill>
                <a:schemeClr val="bg1"/>
              </a:solidFill>
            </a:endParaRPr>
          </a:p>
        </p:txBody>
      </p:sp>
      <p:sp>
        <p:nvSpPr>
          <p:cNvPr id="4" name="内容占位符 5"/>
          <p:cNvSpPr txBox="1"/>
          <p:nvPr/>
        </p:nvSpPr>
        <p:spPr>
          <a:xfrm>
            <a:off x="249555" y="8825865"/>
            <a:ext cx="12179935" cy="457835"/>
          </a:xfrm>
          <a:prstGeom prst="rect">
            <a:avLst/>
          </a:prstGeom>
        </p:spPr>
        <p:txBody>
          <a:bodyPr vert="horz" lIns="91440" tIns="45720" rIns="91440" bIns="45720" rtlCol="0">
            <a:noAutofit/>
          </a:bodyPr>
          <a:lstStyle>
            <a:lvl1pPr marL="123190" indent="-123190" algn="l" defTabSz="491490" rtl="0" eaLnBrk="1" latinLnBrk="0" hangingPunct="1">
              <a:lnSpc>
                <a:spcPct val="90000"/>
              </a:lnSpc>
              <a:spcBef>
                <a:spcPts val="540"/>
              </a:spcBef>
              <a:buFont typeface="Arial" panose="020B0604020202020204" pitchFamily="34" charset="0"/>
              <a:buChar char="•"/>
              <a:defRPr sz="1505" kern="1200">
                <a:solidFill>
                  <a:schemeClr val="tx1"/>
                </a:solidFill>
                <a:latin typeface="+mn-lt"/>
                <a:ea typeface="+mn-ea"/>
                <a:cs typeface="+mn-cs"/>
              </a:defRPr>
            </a:lvl1pPr>
            <a:lvl2pPr marL="368935" indent="-123190" algn="l" defTabSz="491490" rtl="0" eaLnBrk="1" latinLnBrk="0" hangingPunct="1">
              <a:lnSpc>
                <a:spcPct val="90000"/>
              </a:lnSpc>
              <a:spcBef>
                <a:spcPts val="270"/>
              </a:spcBef>
              <a:buFont typeface="Arial" panose="020B0604020202020204" pitchFamily="34" charset="0"/>
              <a:buChar char="•"/>
              <a:defRPr sz="1290" kern="1200">
                <a:solidFill>
                  <a:schemeClr val="tx1"/>
                </a:solidFill>
                <a:latin typeface="+mn-lt"/>
                <a:ea typeface="+mn-ea"/>
                <a:cs typeface="+mn-cs"/>
              </a:defRPr>
            </a:lvl2pPr>
            <a:lvl3pPr marL="614680" indent="-123190" algn="l" defTabSz="491490" rtl="0" eaLnBrk="1" latinLnBrk="0" hangingPunct="1">
              <a:lnSpc>
                <a:spcPct val="90000"/>
              </a:lnSpc>
              <a:spcBef>
                <a:spcPts val="270"/>
              </a:spcBef>
              <a:buFont typeface="Arial" panose="020B0604020202020204" pitchFamily="34" charset="0"/>
              <a:buChar char="•"/>
              <a:defRPr sz="1075" kern="1200">
                <a:solidFill>
                  <a:schemeClr val="tx1"/>
                </a:solidFill>
                <a:latin typeface="+mn-lt"/>
                <a:ea typeface="+mn-ea"/>
                <a:cs typeface="+mn-cs"/>
              </a:defRPr>
            </a:lvl3pPr>
            <a:lvl4pPr marL="860425"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4pPr>
            <a:lvl5pPr marL="1106170"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5pPr>
            <a:lvl6pPr marL="1351915"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6pPr>
            <a:lvl7pPr marL="1597660"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7pPr>
            <a:lvl8pPr marL="1843405"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8pPr>
            <a:lvl9pPr marL="2089150"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9pPr>
          </a:lstStyle>
          <a:p>
            <a:pPr marL="0" indent="0" algn="just">
              <a:lnSpc>
                <a:spcPct val="110000"/>
              </a:lnSpc>
              <a:spcBef>
                <a:spcPts val="0"/>
              </a:spcBef>
              <a:buNone/>
            </a:pPr>
            <a:endParaRPr kumimoji="1" sz="1400" b="0">
              <a:solidFill>
                <a:schemeClr val="bg1">
                  <a:lumMod val="50000"/>
                </a:schemeClr>
              </a:solidFill>
              <a:latin typeface="华文中宋" panose="02010600040101010101" pitchFamily="2" charset="-122"/>
              <a:ea typeface="华文中宋" panose="02010600040101010101" pitchFamily="2" charset="-122"/>
            </a:endParaRPr>
          </a:p>
        </p:txBody>
      </p:sp>
      <p:sp>
        <p:nvSpPr>
          <p:cNvPr id="11" name="圆角矩形 10"/>
          <p:cNvSpPr/>
          <p:nvPr/>
        </p:nvSpPr>
        <p:spPr>
          <a:xfrm>
            <a:off x="86360" y="4493279"/>
            <a:ext cx="3300730" cy="766407"/>
          </a:xfrm>
          <a:prstGeom prst="roundRect">
            <a:avLst/>
          </a:prstGeom>
          <a:solidFill>
            <a:schemeClr val="accent1"/>
          </a:solid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38100" tIns="38100" rIns="38100" bIns="38100" numCol="1" spcCol="38100" rtlCol="0" anchor="ctr" forceAA="0">
            <a:spAutoFit/>
          </a:bodyPr>
          <a:lstStyle/>
          <a:p>
            <a:pPr marL="0" marR="0" indent="0" algn="l" defTabSz="584200" rtl="0" fontAlgn="auto" latinLnBrk="0" hangingPunct="0">
              <a:lnSpc>
                <a:spcPct val="100000"/>
              </a:lnSpc>
              <a:spcBef>
                <a:spcPts val="0"/>
              </a:spcBef>
              <a:spcAft>
                <a:spcPts val="0"/>
              </a:spcAft>
              <a:buClrTx/>
              <a:buSzTx/>
              <a:buFontTx/>
              <a:buNone/>
            </a:pPr>
            <a:r>
              <a:rPr lang="zh-CN" altLang="en-US" sz="2000">
                <a:sym typeface="Helvetica Neue" panose="02000503000000020004"/>
              </a:rPr>
              <a:t>如果你在肺部或呼吸道有病，其治疗就会难的。</a:t>
            </a:r>
            <a:endParaRPr kumimoji="0" lang="zh-CN" altLang="en-US" sz="2000" b="0" i="0" u="none" strike="noStrike" cap="none" spc="0" normalizeH="0" baseline="0">
              <a:ln>
                <a:noFill/>
              </a:ln>
              <a:solidFill>
                <a:srgbClr val="FFFFFF"/>
              </a:solidFill>
              <a:effectLst/>
              <a:uFillTx/>
              <a:latin typeface="+mn-lt"/>
              <a:ea typeface="+mn-ea"/>
              <a:cs typeface="+mn-cs"/>
              <a:sym typeface="Helvetica Neue Medium" panose="02000503000000020004"/>
            </a:endParaRPr>
          </a:p>
        </p:txBody>
      </p:sp>
      <p:sp>
        <p:nvSpPr>
          <p:cNvPr id="12" name="圆角矩形 11"/>
          <p:cNvSpPr/>
          <p:nvPr/>
        </p:nvSpPr>
        <p:spPr>
          <a:xfrm>
            <a:off x="4474845" y="2709320"/>
            <a:ext cx="3300730" cy="802455"/>
          </a:xfrm>
          <a:prstGeom prst="roundRect">
            <a:avLst/>
          </a:prstGeom>
          <a:solidFill>
            <a:schemeClr val="accent6">
              <a:lumMod val="40000"/>
              <a:lumOff val="60000"/>
            </a:schemeClr>
          </a:solid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38100" tIns="38100" rIns="38100" bIns="38100" numCol="1" spcCol="38100" rtlCol="0" anchor="ctr" forceAA="0">
            <a:spAutoFit/>
          </a:bodyPr>
          <a:lstStyle/>
          <a:p>
            <a:pPr marL="0" marR="0" indent="0" algn="ctr" defTabSz="584200" rtl="0" fontAlgn="auto" latinLnBrk="0" hangingPunct="0">
              <a:lnSpc>
                <a:spcPct val="100000"/>
              </a:lnSpc>
              <a:spcBef>
                <a:spcPts val="0"/>
              </a:spcBef>
              <a:spcAft>
                <a:spcPts val="0"/>
              </a:spcAft>
              <a:buClrTx/>
              <a:buSzTx/>
              <a:buFontTx/>
              <a:buNone/>
            </a:pPr>
            <a:r>
              <a:rPr lang="zh-CN" altLang="en-US" sz="2000">
                <a:sym typeface="Helvetica Neue" panose="02000503000000020004"/>
              </a:rPr>
              <a:t>如果你在肺部或呼吸道有疾病，它的治疗就会更困难。</a:t>
            </a:r>
            <a:endParaRPr kumimoji="0" lang="zh-CN" altLang="en-US" sz="2000" b="0" i="0" u="none" strike="noStrike" cap="none" spc="0" normalizeH="0" baseline="0">
              <a:ln>
                <a:noFill/>
              </a:ln>
              <a:solidFill>
                <a:srgbClr val="FFFFFF"/>
              </a:solidFill>
              <a:effectLst/>
              <a:uFillTx/>
              <a:latin typeface="+mn-lt"/>
              <a:ea typeface="+mn-ea"/>
              <a:cs typeface="+mn-cs"/>
              <a:sym typeface="Helvetica Neue Medium" panose="02000503000000020004"/>
            </a:endParaRPr>
          </a:p>
        </p:txBody>
      </p:sp>
      <p:sp>
        <p:nvSpPr>
          <p:cNvPr id="13" name="圆角矩形 12"/>
          <p:cNvSpPr/>
          <p:nvPr/>
        </p:nvSpPr>
        <p:spPr>
          <a:xfrm>
            <a:off x="4474845" y="3871370"/>
            <a:ext cx="3300730" cy="802455"/>
          </a:xfrm>
          <a:prstGeom prst="roundRect">
            <a:avLst/>
          </a:prstGeom>
          <a:solidFill>
            <a:schemeClr val="accent6">
              <a:lumMod val="40000"/>
              <a:lumOff val="60000"/>
            </a:schemeClr>
          </a:solid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38100" tIns="38100" rIns="38100" bIns="38100" numCol="1" spcCol="38100" rtlCol="0" anchor="ctr" forceAA="0">
            <a:spAutoFit/>
          </a:bodyPr>
          <a:lstStyle/>
          <a:p>
            <a:pPr marL="0" marR="0" indent="0" algn="ctr" defTabSz="584200" rtl="0" fontAlgn="auto" latinLnBrk="0" hangingPunct="0">
              <a:lnSpc>
                <a:spcPct val="100000"/>
              </a:lnSpc>
              <a:spcBef>
                <a:spcPts val="0"/>
              </a:spcBef>
              <a:spcAft>
                <a:spcPts val="0"/>
              </a:spcAft>
              <a:buClrTx/>
              <a:buSzTx/>
              <a:buFontTx/>
              <a:buNone/>
            </a:pPr>
            <a:r>
              <a:rPr lang="zh-CN" altLang="en-US" sz="2000">
                <a:sym typeface="Helvetica Neue" panose="02000503000000020004"/>
              </a:rPr>
              <a:t>如果你在肺部或呼吸道有疾病，治疗就会变得困难。</a:t>
            </a:r>
            <a:endParaRPr kumimoji="0" lang="zh-CN" altLang="en-US" sz="2000" b="0" i="0" u="none" strike="noStrike" cap="none" spc="0" normalizeH="0" baseline="0">
              <a:ln>
                <a:noFill/>
              </a:ln>
              <a:solidFill>
                <a:srgbClr val="FFFFFF"/>
              </a:solidFill>
              <a:effectLst/>
              <a:uFillTx/>
              <a:latin typeface="+mn-lt"/>
              <a:ea typeface="+mn-ea"/>
              <a:cs typeface="+mn-cs"/>
              <a:sym typeface="Helvetica Neue Medium" panose="02000503000000020004"/>
            </a:endParaRPr>
          </a:p>
        </p:txBody>
      </p:sp>
      <p:sp>
        <p:nvSpPr>
          <p:cNvPr id="14" name="圆角矩形 13"/>
          <p:cNvSpPr/>
          <p:nvPr/>
        </p:nvSpPr>
        <p:spPr>
          <a:xfrm>
            <a:off x="4474845" y="5033420"/>
            <a:ext cx="3300730" cy="802455"/>
          </a:xfrm>
          <a:prstGeom prst="roundRect">
            <a:avLst/>
          </a:prstGeom>
          <a:solidFill>
            <a:schemeClr val="accent6">
              <a:lumMod val="40000"/>
              <a:lumOff val="60000"/>
            </a:schemeClr>
          </a:solid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38100" tIns="38100" rIns="38100" bIns="38100" numCol="1" spcCol="38100" rtlCol="0" anchor="ctr" forceAA="0">
            <a:spAutoFit/>
          </a:bodyPr>
          <a:lstStyle/>
          <a:p>
            <a:pPr marL="0" marR="0" indent="0" algn="ctr" defTabSz="584200" rtl="0" fontAlgn="auto" latinLnBrk="0" hangingPunct="0">
              <a:lnSpc>
                <a:spcPct val="100000"/>
              </a:lnSpc>
              <a:spcBef>
                <a:spcPts val="0"/>
              </a:spcBef>
              <a:spcAft>
                <a:spcPts val="0"/>
              </a:spcAft>
              <a:buClrTx/>
              <a:buSzTx/>
              <a:buFontTx/>
              <a:buNone/>
            </a:pPr>
            <a:r>
              <a:rPr lang="zh-CN" altLang="en-US" sz="2000">
                <a:sym typeface="Helvetica Neue" panose="02000503000000020004"/>
              </a:rPr>
              <a:t>如果你的肺部或呼吸道有疾病，其治疗就会变得很难。</a:t>
            </a:r>
            <a:endParaRPr kumimoji="0" lang="zh-CN" altLang="en-US" sz="2000" b="0" i="0" u="none" strike="noStrike" cap="none" spc="0" normalizeH="0" baseline="0">
              <a:ln>
                <a:noFill/>
              </a:ln>
              <a:solidFill>
                <a:srgbClr val="FFFFFF"/>
              </a:solidFill>
              <a:effectLst/>
              <a:uFillTx/>
              <a:latin typeface="+mn-lt"/>
              <a:ea typeface="+mn-ea"/>
              <a:cs typeface="+mn-cs"/>
              <a:sym typeface="Helvetica Neue Medium" panose="02000503000000020004"/>
            </a:endParaRPr>
          </a:p>
        </p:txBody>
      </p:sp>
      <p:sp>
        <p:nvSpPr>
          <p:cNvPr id="15" name="圆角矩形 14"/>
          <p:cNvSpPr/>
          <p:nvPr/>
        </p:nvSpPr>
        <p:spPr>
          <a:xfrm>
            <a:off x="4474845" y="6251350"/>
            <a:ext cx="3300730" cy="802455"/>
          </a:xfrm>
          <a:prstGeom prst="roundRect">
            <a:avLst/>
          </a:prstGeom>
          <a:solidFill>
            <a:schemeClr val="accent6">
              <a:lumMod val="40000"/>
              <a:lumOff val="60000"/>
            </a:schemeClr>
          </a:solid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38100" tIns="38100" rIns="38100" bIns="38100" numCol="1" spcCol="38100" rtlCol="0" anchor="ctr" forceAA="0">
            <a:spAutoFit/>
          </a:bodyPr>
          <a:lstStyle/>
          <a:p>
            <a:pPr marL="0" marR="0" indent="0" algn="ctr" defTabSz="584200" rtl="0" fontAlgn="auto" latinLnBrk="0" hangingPunct="0">
              <a:lnSpc>
                <a:spcPct val="100000"/>
              </a:lnSpc>
              <a:spcBef>
                <a:spcPts val="0"/>
              </a:spcBef>
              <a:spcAft>
                <a:spcPts val="0"/>
              </a:spcAft>
              <a:buClrTx/>
              <a:buSzTx/>
              <a:buFontTx/>
              <a:buNone/>
            </a:pPr>
            <a:r>
              <a:rPr lang="zh-CN" altLang="en-US" sz="2000">
                <a:sym typeface="Helvetica Neue" panose="02000503000000020004"/>
              </a:rPr>
              <a:t>如果你肺部或呼吸道有疾病，其治疗就会变得很难。</a:t>
            </a:r>
            <a:endParaRPr kumimoji="0" lang="zh-CN" altLang="en-US" sz="2000" b="0" i="0" u="none" strike="noStrike" cap="none" spc="0" normalizeH="0" baseline="0">
              <a:ln>
                <a:noFill/>
              </a:ln>
              <a:solidFill>
                <a:srgbClr val="FFFFFF"/>
              </a:solidFill>
              <a:effectLst/>
              <a:uFillTx/>
              <a:latin typeface="+mn-lt"/>
              <a:ea typeface="+mn-ea"/>
              <a:cs typeface="+mn-cs"/>
              <a:sym typeface="Helvetica Neue Medium" panose="02000503000000020004"/>
            </a:endParaRPr>
          </a:p>
        </p:txBody>
      </p:sp>
      <p:cxnSp>
        <p:nvCxnSpPr>
          <p:cNvPr id="17" name="肘形连接符 16"/>
          <p:cNvCxnSpPr>
            <a:stCxn id="11" idx="3"/>
            <a:endCxn id="12" idx="1"/>
          </p:cNvCxnSpPr>
          <p:nvPr/>
        </p:nvCxnSpPr>
        <p:spPr>
          <a:xfrm flipV="1">
            <a:off x="3387090" y="3110865"/>
            <a:ext cx="1087755" cy="1765935"/>
          </a:xfrm>
          <a:prstGeom prst="bentConnector3">
            <a:avLst>
              <a:gd name="adj1" fmla="val 50029"/>
            </a:avLst>
          </a:prstGeom>
          <a:noFill/>
          <a:ln w="12700" cap="flat">
            <a:solidFill>
              <a:srgbClr val="000000"/>
            </a:solidFill>
            <a:prstDash val="solid"/>
            <a:miter lim="400000"/>
          </a:ln>
        </p:spPr>
        <p:style>
          <a:lnRef idx="0">
            <a:scrgbClr r="0" g="0" b="0"/>
          </a:lnRef>
          <a:fillRef idx="0">
            <a:scrgbClr r="0" g="0" b="0"/>
          </a:fillRef>
          <a:effectRef idx="0">
            <a:scrgbClr r="0" g="0" b="0"/>
          </a:effectRef>
          <a:fontRef idx="none"/>
        </p:style>
      </p:cxnSp>
      <p:cxnSp>
        <p:nvCxnSpPr>
          <p:cNvPr id="18" name="肘形连接符 17"/>
          <p:cNvCxnSpPr>
            <a:stCxn id="11" idx="3"/>
            <a:endCxn id="13" idx="1"/>
          </p:cNvCxnSpPr>
          <p:nvPr/>
        </p:nvCxnSpPr>
        <p:spPr>
          <a:xfrm flipV="1">
            <a:off x="3387090" y="4272915"/>
            <a:ext cx="1087755" cy="603885"/>
          </a:xfrm>
          <a:prstGeom prst="bentConnector3">
            <a:avLst>
              <a:gd name="adj1" fmla="val 50029"/>
            </a:avLst>
          </a:prstGeom>
          <a:noFill/>
          <a:ln w="12700" cap="flat">
            <a:solidFill>
              <a:srgbClr val="000000"/>
            </a:solidFill>
            <a:prstDash val="solid"/>
            <a:miter lim="400000"/>
          </a:ln>
        </p:spPr>
        <p:style>
          <a:lnRef idx="0">
            <a:scrgbClr r="0" g="0" b="0"/>
          </a:lnRef>
          <a:fillRef idx="0">
            <a:scrgbClr r="0" g="0" b="0"/>
          </a:fillRef>
          <a:effectRef idx="0">
            <a:scrgbClr r="0" g="0" b="0"/>
          </a:effectRef>
          <a:fontRef idx="none"/>
        </p:style>
      </p:cxnSp>
      <p:cxnSp>
        <p:nvCxnSpPr>
          <p:cNvPr id="19" name="肘形连接符 18"/>
          <p:cNvCxnSpPr>
            <a:stCxn id="11" idx="3"/>
            <a:endCxn id="14" idx="1"/>
          </p:cNvCxnSpPr>
          <p:nvPr/>
        </p:nvCxnSpPr>
        <p:spPr>
          <a:xfrm>
            <a:off x="3387090" y="4876800"/>
            <a:ext cx="1087755" cy="558165"/>
          </a:xfrm>
          <a:prstGeom prst="bentConnector3">
            <a:avLst>
              <a:gd name="adj1" fmla="val 50029"/>
            </a:avLst>
          </a:prstGeom>
          <a:noFill/>
          <a:ln w="12700" cap="flat">
            <a:solidFill>
              <a:srgbClr val="000000"/>
            </a:solidFill>
            <a:prstDash val="solid"/>
            <a:miter lim="400000"/>
          </a:ln>
        </p:spPr>
        <p:style>
          <a:lnRef idx="0">
            <a:scrgbClr r="0" g="0" b="0"/>
          </a:lnRef>
          <a:fillRef idx="0">
            <a:scrgbClr r="0" g="0" b="0"/>
          </a:fillRef>
          <a:effectRef idx="0">
            <a:scrgbClr r="0" g="0" b="0"/>
          </a:effectRef>
          <a:fontRef idx="none"/>
        </p:style>
      </p:cxnSp>
      <p:cxnSp>
        <p:nvCxnSpPr>
          <p:cNvPr id="21" name="肘形连接符 20"/>
          <p:cNvCxnSpPr>
            <a:stCxn id="15" idx="1"/>
            <a:endCxn id="11" idx="3"/>
          </p:cNvCxnSpPr>
          <p:nvPr/>
        </p:nvCxnSpPr>
        <p:spPr>
          <a:xfrm rot="10800000">
            <a:off x="3386455" y="4876165"/>
            <a:ext cx="1087755" cy="1776095"/>
          </a:xfrm>
          <a:prstGeom prst="bentConnector3">
            <a:avLst>
              <a:gd name="adj1" fmla="val 49971"/>
            </a:avLst>
          </a:prstGeom>
          <a:noFill/>
          <a:ln w="12700" cap="flat">
            <a:solidFill>
              <a:srgbClr val="000000"/>
            </a:solidFill>
            <a:prstDash val="solid"/>
            <a:miter lim="400000"/>
          </a:ln>
        </p:spPr>
        <p:style>
          <a:lnRef idx="0">
            <a:scrgbClr r="0" g="0" b="0"/>
          </a:lnRef>
          <a:fillRef idx="0">
            <a:scrgbClr r="0" g="0" b="0"/>
          </a:fillRef>
          <a:effectRef idx="0">
            <a:scrgbClr r="0" g="0" b="0"/>
          </a:effectRef>
          <a:fontRef idx="none"/>
        </p:style>
      </p:cxnSp>
      <p:sp>
        <p:nvSpPr>
          <p:cNvPr id="22" name="圆角矩形 21"/>
          <p:cNvSpPr/>
          <p:nvPr/>
        </p:nvSpPr>
        <p:spPr>
          <a:xfrm>
            <a:off x="9062720" y="3980111"/>
            <a:ext cx="3691890" cy="1792743"/>
          </a:xfrm>
          <a:prstGeom prst="roundRect">
            <a:avLst/>
          </a:prstGeom>
          <a:solidFill>
            <a:schemeClr val="accent3"/>
          </a:solid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38100" tIns="38100" rIns="38100" bIns="38100" numCol="1" spcCol="38100" rtlCol="0" anchor="ctr" forceAA="0">
            <a:spAutoFit/>
          </a:bodyPr>
          <a:lstStyle/>
          <a:p>
            <a:pPr marL="0" marR="0" indent="0" algn="l" defTabSz="584200" rtl="0" fontAlgn="auto" latinLnBrk="0" hangingPunct="0">
              <a:lnSpc>
                <a:spcPct val="100000"/>
              </a:lnSpc>
              <a:spcBef>
                <a:spcPts val="0"/>
              </a:spcBef>
              <a:spcAft>
                <a:spcPts val="0"/>
              </a:spcAft>
              <a:buClrTx/>
              <a:buSzTx/>
              <a:buFontTx/>
              <a:buNone/>
            </a:pPr>
            <a:r>
              <a:rPr lang="en-US" altLang="zh-CN" sz="2000"/>
              <a:t>SRC</a:t>
            </a:r>
            <a:r>
              <a:rPr lang="zh-CN" altLang="en-US" sz="2000"/>
              <a:t>：如果你在肺部或呼吸道有病，其治疗就会难的。</a:t>
            </a:r>
            <a:endParaRPr lang="zh-CN" altLang="en-US" sz="2000"/>
          </a:p>
          <a:p>
            <a:pPr marL="0" marR="0" indent="0" algn="l" defTabSz="584200" rtl="0" fontAlgn="auto" latinLnBrk="0" hangingPunct="0">
              <a:lnSpc>
                <a:spcPct val="100000"/>
              </a:lnSpc>
              <a:spcBef>
                <a:spcPts val="0"/>
              </a:spcBef>
              <a:spcAft>
                <a:spcPts val="0"/>
              </a:spcAft>
              <a:buClrTx/>
              <a:buSzTx/>
              <a:buFontTx/>
              <a:buNone/>
            </a:pPr>
            <a:endParaRPr lang="zh-CN" altLang="en-US" sz="2000"/>
          </a:p>
          <a:p>
            <a:pPr marL="0" marR="0" indent="0" algn="l" defTabSz="584200" rtl="0" fontAlgn="auto" latinLnBrk="0" hangingPunct="0">
              <a:lnSpc>
                <a:spcPct val="100000"/>
              </a:lnSpc>
              <a:spcBef>
                <a:spcPts val="0"/>
              </a:spcBef>
              <a:spcAft>
                <a:spcPts val="0"/>
              </a:spcAft>
              <a:buClrTx/>
              <a:buSzTx/>
              <a:buFontTx/>
              <a:buNone/>
            </a:pPr>
            <a:r>
              <a:rPr lang="en-US" altLang="zh-CN" sz="2000"/>
              <a:t>TGT</a:t>
            </a:r>
            <a:r>
              <a:rPr lang="zh-CN" altLang="en-US" sz="2000"/>
              <a:t>：如果你在肺部或呼吸道有疾病，治疗就会变得困难。</a:t>
            </a:r>
            <a:endParaRPr kumimoji="0" lang="zh-CN" altLang="en-US" sz="2000" b="0" i="0" u="none" strike="noStrike" cap="none" spc="0" normalizeH="0" baseline="0">
              <a:ln>
                <a:noFill/>
              </a:ln>
              <a:solidFill>
                <a:srgbClr val="FFFFFF"/>
              </a:solidFill>
              <a:effectLst/>
              <a:uFillTx/>
            </a:endParaRPr>
          </a:p>
        </p:txBody>
      </p:sp>
      <p:cxnSp>
        <p:nvCxnSpPr>
          <p:cNvPr id="23" name="肘形连接符 22"/>
          <p:cNvCxnSpPr>
            <a:stCxn id="12" idx="3"/>
          </p:cNvCxnSpPr>
          <p:nvPr/>
        </p:nvCxnSpPr>
        <p:spPr>
          <a:xfrm>
            <a:off x="7775575" y="3110865"/>
            <a:ext cx="1287145" cy="1765935"/>
          </a:xfrm>
          <a:prstGeom prst="bentConnector3">
            <a:avLst>
              <a:gd name="adj1" fmla="val 50025"/>
            </a:avLst>
          </a:prstGeom>
          <a:noFill/>
          <a:ln w="12700" cap="flat">
            <a:solidFill>
              <a:srgbClr val="000000"/>
            </a:solidFill>
            <a:prstDash val="solid"/>
            <a:miter lim="400000"/>
          </a:ln>
        </p:spPr>
        <p:style>
          <a:lnRef idx="0">
            <a:scrgbClr r="0" g="0" b="0"/>
          </a:lnRef>
          <a:fillRef idx="0">
            <a:scrgbClr r="0" g="0" b="0"/>
          </a:fillRef>
          <a:effectRef idx="0">
            <a:scrgbClr r="0" g="0" b="0"/>
          </a:effectRef>
          <a:fontRef idx="none"/>
        </p:style>
      </p:cxnSp>
      <p:cxnSp>
        <p:nvCxnSpPr>
          <p:cNvPr id="24" name="肘形连接符 23"/>
          <p:cNvCxnSpPr/>
          <p:nvPr/>
        </p:nvCxnSpPr>
        <p:spPr>
          <a:xfrm>
            <a:off x="7775575" y="4274185"/>
            <a:ext cx="1287145" cy="602615"/>
          </a:xfrm>
          <a:prstGeom prst="bentConnector3">
            <a:avLst>
              <a:gd name="adj1" fmla="val 50025"/>
            </a:avLst>
          </a:prstGeom>
          <a:noFill/>
          <a:ln w="12700" cap="flat">
            <a:solidFill>
              <a:srgbClr val="000000"/>
            </a:solidFill>
            <a:prstDash val="solid"/>
            <a:miter lim="400000"/>
          </a:ln>
        </p:spPr>
        <p:style>
          <a:lnRef idx="0">
            <a:scrgbClr r="0" g="0" b="0"/>
          </a:lnRef>
          <a:fillRef idx="0">
            <a:scrgbClr r="0" g="0" b="0"/>
          </a:fillRef>
          <a:effectRef idx="0">
            <a:scrgbClr r="0" g="0" b="0"/>
          </a:effectRef>
          <a:fontRef idx="none"/>
        </p:style>
      </p:cxnSp>
      <p:cxnSp>
        <p:nvCxnSpPr>
          <p:cNvPr id="25" name="肘形连接符 24"/>
          <p:cNvCxnSpPr/>
          <p:nvPr/>
        </p:nvCxnSpPr>
        <p:spPr>
          <a:xfrm flipV="1">
            <a:off x="7775575" y="4876800"/>
            <a:ext cx="1287145" cy="553720"/>
          </a:xfrm>
          <a:prstGeom prst="bentConnector3">
            <a:avLst>
              <a:gd name="adj1" fmla="val 50025"/>
            </a:avLst>
          </a:prstGeom>
          <a:noFill/>
          <a:ln w="12700" cap="flat">
            <a:solidFill>
              <a:srgbClr val="000000"/>
            </a:solidFill>
            <a:prstDash val="solid"/>
            <a:miter lim="400000"/>
          </a:ln>
        </p:spPr>
        <p:style>
          <a:lnRef idx="0">
            <a:scrgbClr r="0" g="0" b="0"/>
          </a:lnRef>
          <a:fillRef idx="0">
            <a:scrgbClr r="0" g="0" b="0"/>
          </a:fillRef>
          <a:effectRef idx="0">
            <a:scrgbClr r="0" g="0" b="0"/>
          </a:effectRef>
          <a:fontRef idx="none"/>
        </p:style>
      </p:cxnSp>
      <p:cxnSp>
        <p:nvCxnSpPr>
          <p:cNvPr id="26" name="肘形连接符 25"/>
          <p:cNvCxnSpPr>
            <a:stCxn id="15" idx="3"/>
          </p:cNvCxnSpPr>
          <p:nvPr/>
        </p:nvCxnSpPr>
        <p:spPr>
          <a:xfrm flipV="1">
            <a:off x="7775575" y="4876800"/>
            <a:ext cx="1287145" cy="1776095"/>
          </a:xfrm>
          <a:prstGeom prst="bentConnector3">
            <a:avLst>
              <a:gd name="adj1" fmla="val 50025"/>
            </a:avLst>
          </a:prstGeom>
          <a:noFill/>
          <a:ln w="12700" cap="flat">
            <a:solidFill>
              <a:srgbClr val="000000"/>
            </a:solidFill>
            <a:prstDash val="solid"/>
            <a:miter lim="400000"/>
          </a:ln>
        </p:spPr>
        <p:style>
          <a:lnRef idx="0">
            <a:scrgbClr r="0" g="0" b="0"/>
          </a:lnRef>
          <a:fillRef idx="0">
            <a:scrgbClr r="0" g="0" b="0"/>
          </a:fillRef>
          <a:effectRef idx="0">
            <a:scrgbClr r="0" g="0" b="0"/>
          </a:effectRef>
          <a:fontRef idx="none"/>
        </p:style>
      </p:cxnSp>
      <p:sp>
        <p:nvSpPr>
          <p:cNvPr id="27" name="文本框 26"/>
          <p:cNvSpPr txBox="1"/>
          <p:nvPr/>
        </p:nvSpPr>
        <p:spPr>
          <a:xfrm>
            <a:off x="7775575" y="2636203"/>
            <a:ext cx="640080" cy="414655"/>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38100" tIns="38100" rIns="38100" bIns="38100" numCol="1" spcCol="38100" rtlCol="0" anchor="ctr" forceAA="0">
            <a:spAutoFit/>
          </a:bodyPr>
          <a:lstStyle/>
          <a:p>
            <a:pPr marL="0" marR="0" indent="0" algn="ctr" defTabSz="584200" rtl="0" fontAlgn="auto" latinLnBrk="0" hangingPunct="0">
              <a:lnSpc>
                <a:spcPct val="100000"/>
              </a:lnSpc>
              <a:spcBef>
                <a:spcPts val="0"/>
              </a:spcBef>
              <a:spcAft>
                <a:spcPts val="0"/>
              </a:spcAft>
              <a:buClrTx/>
              <a:buSzTx/>
              <a:buFontTx/>
              <a:buNone/>
            </a:pPr>
            <a:r>
              <a:rPr kumimoji="0" lang="en-US" altLang="zh-CN" sz="2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0.84</a:t>
            </a:r>
            <a:endParaRPr kumimoji="0" lang="en-US" altLang="zh-CN" sz="2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28" name="文本框 27"/>
          <p:cNvSpPr txBox="1"/>
          <p:nvPr/>
        </p:nvSpPr>
        <p:spPr>
          <a:xfrm>
            <a:off x="7775575" y="3871278"/>
            <a:ext cx="640080" cy="414655"/>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38100" tIns="38100" rIns="38100" bIns="38100" numCol="1" spcCol="38100" rtlCol="0" anchor="ctr" forceAA="0">
            <a:spAutoFit/>
          </a:bodyPr>
          <a:lstStyle/>
          <a:p>
            <a:pPr marL="0" marR="0" indent="0" algn="ctr" defTabSz="584200" rtl="0" fontAlgn="auto" latinLnBrk="0" hangingPunct="0">
              <a:lnSpc>
                <a:spcPct val="100000"/>
              </a:lnSpc>
              <a:spcBef>
                <a:spcPts val="0"/>
              </a:spcBef>
              <a:spcAft>
                <a:spcPts val="0"/>
              </a:spcAft>
              <a:buClrTx/>
              <a:buSzTx/>
              <a:buFontTx/>
              <a:buNone/>
            </a:pPr>
            <a:r>
              <a:rPr kumimoji="0" lang="en-US" altLang="zh-CN" sz="2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0.86</a:t>
            </a:r>
            <a:endParaRPr kumimoji="0" lang="en-US" altLang="zh-CN" sz="2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29" name="文本框 28"/>
          <p:cNvSpPr txBox="1"/>
          <p:nvPr/>
        </p:nvSpPr>
        <p:spPr>
          <a:xfrm>
            <a:off x="7775575" y="5033328"/>
            <a:ext cx="640080" cy="414655"/>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38100" tIns="38100" rIns="38100" bIns="38100" numCol="1" spcCol="38100" rtlCol="0" anchor="ctr" forceAA="0">
            <a:spAutoFit/>
          </a:bodyPr>
          <a:lstStyle/>
          <a:p>
            <a:pPr marL="0" marR="0" indent="0" algn="ctr" defTabSz="584200" rtl="0" fontAlgn="auto" latinLnBrk="0" hangingPunct="0">
              <a:lnSpc>
                <a:spcPct val="100000"/>
              </a:lnSpc>
              <a:spcBef>
                <a:spcPts val="0"/>
              </a:spcBef>
              <a:spcAft>
                <a:spcPts val="0"/>
              </a:spcAft>
              <a:buClrTx/>
              <a:buSzTx/>
              <a:buFontTx/>
              <a:buNone/>
            </a:pPr>
            <a:r>
              <a:rPr kumimoji="0" lang="en-US" altLang="zh-CN" sz="2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0.84</a:t>
            </a:r>
            <a:endParaRPr kumimoji="0" lang="en-US" altLang="zh-CN" sz="2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30" name="文本框 29"/>
          <p:cNvSpPr txBox="1"/>
          <p:nvPr/>
        </p:nvSpPr>
        <p:spPr>
          <a:xfrm>
            <a:off x="7775575" y="6195378"/>
            <a:ext cx="640080" cy="414655"/>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38100" tIns="38100" rIns="38100" bIns="38100" numCol="1" spcCol="38100" rtlCol="0" anchor="ctr" forceAA="0">
            <a:spAutoFit/>
          </a:bodyPr>
          <a:lstStyle/>
          <a:p>
            <a:pPr marL="0" marR="0" indent="0" algn="ctr" defTabSz="584200" rtl="0" fontAlgn="auto" latinLnBrk="0" hangingPunct="0">
              <a:lnSpc>
                <a:spcPct val="100000"/>
              </a:lnSpc>
              <a:spcBef>
                <a:spcPts val="0"/>
              </a:spcBef>
              <a:spcAft>
                <a:spcPts val="0"/>
              </a:spcAft>
              <a:buClrTx/>
              <a:buSzTx/>
              <a:buFontTx/>
              <a:buNone/>
            </a:pPr>
            <a:r>
              <a:rPr kumimoji="0" lang="en-US" altLang="zh-CN" sz="2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0.84</a:t>
            </a:r>
            <a:endParaRPr kumimoji="0" lang="en-US" altLang="zh-CN" sz="2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31" name="文本框 30"/>
          <p:cNvSpPr txBox="1"/>
          <p:nvPr/>
        </p:nvSpPr>
        <p:spPr>
          <a:xfrm>
            <a:off x="1417955" y="5557203"/>
            <a:ext cx="637540" cy="414655"/>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38100" tIns="38100" rIns="38100" bIns="38100" numCol="1" spcCol="38100" rtlCol="0" anchor="ctr" forceAA="0">
            <a:spAutoFit/>
          </a:bodyPr>
          <a:lstStyle/>
          <a:p>
            <a:pPr marL="0" marR="0" indent="0" algn="ctr" defTabSz="584200" rtl="0" fontAlgn="auto" latinLnBrk="0" hangingPunct="0">
              <a:lnSpc>
                <a:spcPct val="100000"/>
              </a:lnSpc>
              <a:spcBef>
                <a:spcPts val="0"/>
              </a:spcBef>
              <a:spcAft>
                <a:spcPts val="0"/>
              </a:spcAft>
              <a:buClrTx/>
              <a:buSzTx/>
              <a:buFontTx/>
              <a:buNone/>
            </a:pPr>
            <a:r>
              <a:rPr kumimoji="0" lang="zh-CN" altLang="en-US" sz="2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源句</a:t>
            </a:r>
            <a:endParaRPr kumimoji="0" lang="zh-CN" altLang="en-US" sz="2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32" name="文本框 31"/>
          <p:cNvSpPr txBox="1"/>
          <p:nvPr/>
        </p:nvSpPr>
        <p:spPr>
          <a:xfrm>
            <a:off x="5385435" y="7411403"/>
            <a:ext cx="1479550" cy="414655"/>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38100" tIns="38100" rIns="38100" bIns="38100" numCol="1" spcCol="38100" rtlCol="0" anchor="ctr" forceAA="0">
            <a:spAutoFit/>
          </a:bodyPr>
          <a:lstStyle/>
          <a:p>
            <a:pPr marL="0" marR="0" indent="0" algn="ctr" defTabSz="584200" rtl="0" fontAlgn="auto" latinLnBrk="0" hangingPunct="0">
              <a:lnSpc>
                <a:spcPct val="100000"/>
              </a:lnSpc>
              <a:spcBef>
                <a:spcPts val="0"/>
              </a:spcBef>
              <a:spcAft>
                <a:spcPts val="0"/>
              </a:spcAft>
              <a:buClrTx/>
              <a:buSzTx/>
              <a:buFontTx/>
              <a:buNone/>
            </a:pPr>
            <a:r>
              <a:rPr kumimoji="0" lang="zh-CN" altLang="en-US" sz="2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目标句集合</a:t>
            </a:r>
            <a:endParaRPr kumimoji="0" lang="zh-CN" altLang="en-US" sz="2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34" name="文本框 33"/>
          <p:cNvSpPr txBox="1"/>
          <p:nvPr/>
        </p:nvSpPr>
        <p:spPr>
          <a:xfrm>
            <a:off x="1941195" y="8184198"/>
            <a:ext cx="8368030" cy="414655"/>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38100" tIns="38100" rIns="38100" bIns="38100" numCol="1" spcCol="38100" rtlCol="0" anchor="ctr" forceAA="0">
            <a:spAutoFit/>
          </a:bodyPr>
          <a:lstStyle/>
          <a:p>
            <a:pPr marL="0" marR="0" indent="0" algn="ctr" defTabSz="584200" rtl="0" fontAlgn="auto" latinLnBrk="0" hangingPunct="0">
              <a:lnSpc>
                <a:spcPct val="100000"/>
              </a:lnSpc>
              <a:spcBef>
                <a:spcPts val="0"/>
              </a:spcBef>
              <a:spcAft>
                <a:spcPts val="0"/>
              </a:spcAft>
              <a:buClrTx/>
              <a:buSzTx/>
              <a:buFontTx/>
              <a:buNone/>
            </a:pPr>
            <a:r>
              <a:rPr lang="zh-CN" altLang="en-US">
                <a:latin typeface="微软雅黑" panose="020B0503020204020204" charset="-122"/>
                <a:ea typeface="微软雅黑" panose="020B0503020204020204" charset="-122"/>
                <a:sym typeface="Helvetica Neue" panose="02000503000000020004"/>
              </a:rPr>
              <a:t>计算源句和每个目标句的</a:t>
            </a:r>
            <a:r>
              <a:rPr lang="en-US" altLang="zh-CN">
                <a:latin typeface="微软雅黑" panose="020B0503020204020204" charset="-122"/>
                <a:ea typeface="微软雅黑" panose="020B0503020204020204" charset="-122"/>
                <a:sym typeface="Helvetica Neue" panose="02000503000000020004"/>
              </a:rPr>
              <a:t>Levenshtein ratio</a:t>
            </a:r>
            <a:r>
              <a:rPr lang="zh-CN" altLang="en-US">
                <a:latin typeface="微软雅黑" panose="020B0503020204020204" charset="-122"/>
                <a:ea typeface="微软雅黑" panose="020B0503020204020204" charset="-122"/>
                <a:sym typeface="Helvetica Neue" panose="02000503000000020004"/>
              </a:rPr>
              <a:t>，取改动最小的目标句</a:t>
            </a:r>
            <a:endParaRPr kumimoji="0" lang="zh-CN" altLang="en-US" sz="2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35" name="文本框 34"/>
          <p:cNvSpPr txBox="1"/>
          <p:nvPr/>
        </p:nvSpPr>
        <p:spPr>
          <a:xfrm>
            <a:off x="10168890" y="6132513"/>
            <a:ext cx="1479550" cy="414655"/>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38100" tIns="38100" rIns="38100" bIns="38100" numCol="1" spcCol="38100" rtlCol="0" anchor="ctr" forceAA="0">
            <a:spAutoFit/>
          </a:bodyPr>
          <a:lstStyle/>
          <a:p>
            <a:pPr marL="0" marR="0" indent="0" algn="ctr" defTabSz="584200" rtl="0" fontAlgn="auto" latinLnBrk="0" hangingPunct="0">
              <a:lnSpc>
                <a:spcPct val="100000"/>
              </a:lnSpc>
              <a:spcBef>
                <a:spcPts val="0"/>
              </a:spcBef>
              <a:spcAft>
                <a:spcPts val="0"/>
              </a:spcAft>
              <a:buClrTx/>
              <a:buSzTx/>
              <a:buFontTx/>
              <a:buNone/>
            </a:pPr>
            <a:r>
              <a:rPr kumimoji="0" lang="zh-CN" altLang="en-US" sz="2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单目标样本</a:t>
            </a:r>
            <a:endParaRPr kumimoji="0" lang="zh-CN" altLang="en-US" sz="2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2" name="文本框 1"/>
          <p:cNvSpPr txBox="1"/>
          <p:nvPr/>
        </p:nvSpPr>
        <p:spPr>
          <a:xfrm>
            <a:off x="6934835" y="2161858"/>
            <a:ext cx="2321560" cy="414655"/>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none" lIns="38100" tIns="38100" rIns="38100" bIns="381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r>
              <a:rPr kumimoji="0" lang="zh-CN" altLang="en-US" sz="2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计算莱温斯坦</a:t>
            </a:r>
            <a:r>
              <a:rPr kumimoji="0" lang="zh-CN" altLang="en-US" sz="2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比率</a:t>
            </a:r>
            <a:endParaRPr kumimoji="0" lang="zh-CN" altLang="en-US" sz="2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3004800" cy="1485900"/>
          </a:xfrm>
          <a:prstGeom prst="rect">
            <a:avLst/>
          </a:prstGeom>
          <a:solidFill>
            <a:srgbClr val="6864A9"/>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9600" tIns="38100" rIns="38100" bIns="38100" numCol="1" spcCol="38100" rtlCol="0" anchor="ctr">
            <a:noAutofit/>
          </a:bodyPr>
          <a:lstStyle/>
          <a:p>
            <a:pPr>
              <a:defRPr sz="8000">
                <a:solidFill>
                  <a:srgbClr val="FFFFFF"/>
                </a:solidFill>
                <a:latin typeface="Open Sans"/>
                <a:ea typeface="Open Sans"/>
                <a:cs typeface="Open Sans"/>
                <a:sym typeface="Open Sans"/>
              </a:defRPr>
            </a:pPr>
            <a:r>
              <a:rPr lang="zh-CN" altLang="en-US" sz="6000" b="0" dirty="0" err="1">
                <a:solidFill>
                  <a:schemeClr val="bg1"/>
                </a:solidFill>
              </a:rPr>
              <a:t>实验设置</a:t>
            </a:r>
            <a:endParaRPr lang="zh-CN" altLang="en-US" sz="6000" b="0" dirty="0" err="1">
              <a:solidFill>
                <a:schemeClr val="bg1"/>
              </a:solidFill>
            </a:endParaRPr>
          </a:p>
        </p:txBody>
      </p:sp>
      <p:sp>
        <p:nvSpPr>
          <p:cNvPr id="4" name="内容占位符 5"/>
          <p:cNvSpPr txBox="1"/>
          <p:nvPr/>
        </p:nvSpPr>
        <p:spPr>
          <a:xfrm>
            <a:off x="249555" y="9303385"/>
            <a:ext cx="12179935" cy="457835"/>
          </a:xfrm>
          <a:prstGeom prst="rect">
            <a:avLst/>
          </a:prstGeom>
        </p:spPr>
        <p:txBody>
          <a:bodyPr vert="horz" lIns="91440" tIns="45720" rIns="91440" bIns="45720" rtlCol="0">
            <a:noAutofit/>
          </a:bodyPr>
          <a:lstStyle>
            <a:lvl1pPr marL="123190" indent="-123190" algn="l" defTabSz="491490" rtl="0" eaLnBrk="1" latinLnBrk="0" hangingPunct="1">
              <a:lnSpc>
                <a:spcPct val="90000"/>
              </a:lnSpc>
              <a:spcBef>
                <a:spcPts val="540"/>
              </a:spcBef>
              <a:buFont typeface="Arial" panose="020B0604020202020204" pitchFamily="34" charset="0"/>
              <a:buChar char="•"/>
              <a:defRPr sz="1505" kern="1200">
                <a:solidFill>
                  <a:schemeClr val="tx1"/>
                </a:solidFill>
                <a:latin typeface="+mn-lt"/>
                <a:ea typeface="+mn-ea"/>
                <a:cs typeface="+mn-cs"/>
              </a:defRPr>
            </a:lvl1pPr>
            <a:lvl2pPr marL="368935" indent="-123190" algn="l" defTabSz="491490" rtl="0" eaLnBrk="1" latinLnBrk="0" hangingPunct="1">
              <a:lnSpc>
                <a:spcPct val="90000"/>
              </a:lnSpc>
              <a:spcBef>
                <a:spcPts val="270"/>
              </a:spcBef>
              <a:buFont typeface="Arial" panose="020B0604020202020204" pitchFamily="34" charset="0"/>
              <a:buChar char="•"/>
              <a:defRPr sz="1290" kern="1200">
                <a:solidFill>
                  <a:schemeClr val="tx1"/>
                </a:solidFill>
                <a:latin typeface="+mn-lt"/>
                <a:ea typeface="+mn-ea"/>
                <a:cs typeface="+mn-cs"/>
              </a:defRPr>
            </a:lvl2pPr>
            <a:lvl3pPr marL="614680" indent="-123190" algn="l" defTabSz="491490" rtl="0" eaLnBrk="1" latinLnBrk="0" hangingPunct="1">
              <a:lnSpc>
                <a:spcPct val="90000"/>
              </a:lnSpc>
              <a:spcBef>
                <a:spcPts val="270"/>
              </a:spcBef>
              <a:buFont typeface="Arial" panose="020B0604020202020204" pitchFamily="34" charset="0"/>
              <a:buChar char="•"/>
              <a:defRPr sz="1075" kern="1200">
                <a:solidFill>
                  <a:schemeClr val="tx1"/>
                </a:solidFill>
                <a:latin typeface="+mn-lt"/>
                <a:ea typeface="+mn-ea"/>
                <a:cs typeface="+mn-cs"/>
              </a:defRPr>
            </a:lvl3pPr>
            <a:lvl4pPr marL="860425"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4pPr>
            <a:lvl5pPr marL="1106170"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5pPr>
            <a:lvl6pPr marL="1351915"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6pPr>
            <a:lvl7pPr marL="1597660"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7pPr>
            <a:lvl8pPr marL="1843405"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8pPr>
            <a:lvl9pPr marL="2089150"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9pPr>
          </a:lstStyle>
          <a:p>
            <a:pPr marL="0" indent="0" algn="just">
              <a:lnSpc>
                <a:spcPct val="110000"/>
              </a:lnSpc>
              <a:spcBef>
                <a:spcPts val="0"/>
              </a:spcBef>
              <a:buNone/>
            </a:pPr>
            <a:r>
              <a:rPr kumimoji="1" lang="en-US" sz="1400" b="0">
                <a:solidFill>
                  <a:schemeClr val="bg1">
                    <a:lumMod val="50000"/>
                  </a:schemeClr>
                </a:solidFill>
                <a:latin typeface="华文中宋" panose="02010600040101010101" pitchFamily="2" charset="-122"/>
                <a:ea typeface="华文中宋" panose="02010600040101010101" pitchFamily="2" charset="-122"/>
                <a:sym typeface="+mn-ea"/>
              </a:rPr>
              <a:t>[2] </a:t>
            </a:r>
            <a:r>
              <a:rPr kumimoji="1" sz="1400" b="0">
                <a:solidFill>
                  <a:schemeClr val="bg1">
                    <a:lumMod val="50000"/>
                  </a:schemeClr>
                </a:solidFill>
                <a:latin typeface="华文中宋" panose="02010600040101010101" pitchFamily="2" charset="-122"/>
                <a:ea typeface="华文中宋" panose="02010600040101010101" pitchFamily="2" charset="-122"/>
                <a:sym typeface="+mn-ea"/>
              </a:rPr>
              <a:t>Shao Y, Geng Z, Liu Y, et al. Cpt: A pre-trained unbalanced transformer for both chinese language understanding and generation[J].</a:t>
            </a:r>
            <a:endParaRPr kumimoji="1" sz="1400" b="0">
              <a:solidFill>
                <a:schemeClr val="bg1">
                  <a:lumMod val="50000"/>
                </a:schemeClr>
              </a:solidFill>
              <a:latin typeface="华文中宋" panose="02010600040101010101" pitchFamily="2" charset="-122"/>
              <a:ea typeface="华文中宋" panose="02010600040101010101" pitchFamily="2" charset="-122"/>
            </a:endParaRPr>
          </a:p>
        </p:txBody>
      </p:sp>
      <p:sp>
        <p:nvSpPr>
          <p:cNvPr id="2" name="内容占位符 1"/>
          <p:cNvSpPr txBox="1"/>
          <p:nvPr/>
        </p:nvSpPr>
        <p:spPr>
          <a:xfrm>
            <a:off x="466725" y="1740535"/>
            <a:ext cx="9810750" cy="1254760"/>
          </a:xfrm>
          <a:prstGeom prst="rect">
            <a:avLst/>
          </a:prstGeom>
          <a:ln w="3175">
            <a:miter lim="400000"/>
          </a:ln>
        </p:spPr>
        <p:txBody>
          <a:bodyPr lIns="38100" tIns="38100" rIns="38100" bIns="38100">
            <a:normAutofit/>
          </a:bodyPr>
          <a:lstStyle>
            <a:lvl1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1pPr>
            <a:lvl2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2pPr>
            <a:lvl3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3pPr>
            <a:lvl4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4pPr>
            <a:lvl5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5pPr>
            <a:lvl6pPr marL="0" marR="0" indent="35560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6pPr>
            <a:lvl7pPr marL="0" marR="0" indent="71120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7pPr>
            <a:lvl8pPr marL="0" marR="0" indent="106680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8pPr>
            <a:lvl9pPr marL="0" marR="0" indent="142240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9pPr>
          </a:lstStyle>
          <a:p>
            <a:pPr algn="l" hangingPunct="1">
              <a:lnSpc>
                <a:spcPct val="150000"/>
              </a:lnSpc>
              <a:buFont typeface="Arial" panose="020B0604020202020204" pitchFamily="34" charset="0"/>
            </a:pPr>
            <a:r>
              <a:rPr kumimoji="1" lang="en-US" altLang="zh-CN" sz="4000" b="1" dirty="0">
                <a:latin typeface="微软雅黑" panose="020B0503020204020204" charset="-122"/>
                <a:ea typeface="微软雅黑" panose="020B0503020204020204" charset="-122"/>
              </a:rPr>
              <a:t>Seq2Seq-based Model (BART [2])</a:t>
            </a:r>
            <a:endParaRPr kumimoji="1" lang="en-US" altLang="zh-CN" sz="4000" b="1" dirty="0">
              <a:latin typeface="微软雅黑" panose="020B0503020204020204" charset="-122"/>
              <a:ea typeface="微软雅黑" panose="020B0503020204020204" charset="-122"/>
            </a:endParaRPr>
          </a:p>
        </p:txBody>
      </p:sp>
      <p:pic>
        <p:nvPicPr>
          <p:cNvPr id="11" name="图片占位符 10"/>
          <p:cNvPicPr>
            <a:picLocks noGrp="1" noChangeAspect="1"/>
          </p:cNvPicPr>
          <p:nvPr>
            <p:ph type="pic" idx="13"/>
            <p:custDataLst>
              <p:tags r:id="rId1"/>
            </p:custDataLst>
          </p:nvPr>
        </p:nvPicPr>
        <p:blipFill>
          <a:blip r:embed="rId2"/>
          <a:stretch>
            <a:fillRect/>
          </a:stretch>
        </p:blipFill>
        <p:spPr>
          <a:xfrm>
            <a:off x="467360" y="2995295"/>
            <a:ext cx="12005945" cy="3664585"/>
          </a:xfrm>
          <a:prstGeom prst="rect">
            <a:avLst/>
          </a:prstGeom>
        </p:spPr>
      </p:pic>
      <p:sp>
        <p:nvSpPr>
          <p:cNvPr id="12" name="文本框 11"/>
          <p:cNvSpPr txBox="1"/>
          <p:nvPr/>
        </p:nvSpPr>
        <p:spPr>
          <a:xfrm>
            <a:off x="530225" y="6800215"/>
            <a:ext cx="11943080" cy="1737995"/>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38100" tIns="38100" rIns="38100" bIns="38100" numCol="1" spcCol="38100" rtlCol="0" anchor="ctr" forceAA="0">
            <a:spAutoFit/>
          </a:bodyPr>
          <a:lstStyle/>
          <a:p>
            <a:pPr marL="0" marR="0" indent="0" algn="l" defTabSz="584200" rtl="0" fontAlgn="auto" latinLnBrk="0" hangingPunct="0">
              <a:lnSpc>
                <a:spcPct val="150000"/>
              </a:lnSpc>
              <a:spcBef>
                <a:spcPts val="0"/>
              </a:spcBef>
              <a:spcAft>
                <a:spcPts val="0"/>
              </a:spcAft>
              <a:buClrTx/>
              <a:buSzTx/>
              <a:buFontTx/>
              <a:buNone/>
            </a:pPr>
            <a:r>
              <a:rPr kumimoji="0" lang="en-US" sz="24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BART</a:t>
            </a:r>
            <a:r>
              <a:rPr kumimoji="0" lang="zh-CN" altLang="en-US" sz="24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a:t>
            </a:r>
            <a:r>
              <a:rPr kumimoji="0" sz="24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结合双向和自回归的预训练模型。</a:t>
            </a:r>
            <a:endParaRPr kumimoji="0" sz="24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endParaRPr>
          </a:p>
          <a:p>
            <a:pPr marL="0" marR="0" indent="0" algn="l" defTabSz="584200" rtl="0" fontAlgn="auto" latinLnBrk="0" hangingPunct="0">
              <a:lnSpc>
                <a:spcPct val="150000"/>
              </a:lnSpc>
              <a:spcBef>
                <a:spcPts val="0"/>
              </a:spcBef>
              <a:spcAft>
                <a:spcPts val="0"/>
              </a:spcAft>
              <a:buClrTx/>
              <a:buSzTx/>
              <a:buFontTx/>
              <a:buNone/>
            </a:pPr>
            <a:r>
              <a:rPr kumimoji="0" sz="24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首先使用任意噪声来破坏原文本，然后学习模型重构原文本</a:t>
            </a:r>
            <a:r>
              <a:rPr kumimoji="0" lang="zh-CN" sz="24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a:t>
            </a:r>
            <a:r>
              <a:rPr kumimoji="0" sz="24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这使得</a:t>
            </a:r>
            <a:r>
              <a:rPr kumimoji="0" lang="en-US" sz="24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 </a:t>
            </a:r>
            <a:r>
              <a:rPr kumimoji="0" sz="24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BART</a:t>
            </a:r>
            <a:r>
              <a:rPr kumimoji="0" lang="en-US" sz="24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 </a:t>
            </a:r>
            <a:r>
              <a:rPr kumimoji="0" lang="zh-CN" altLang="en-US" sz="24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能很好地</a:t>
            </a:r>
            <a:r>
              <a:rPr kumimoji="0" sz="24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处理文本生成任务</a:t>
            </a:r>
            <a:r>
              <a:rPr kumimoji="0" lang="zh-CN" sz="24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a:t>
            </a:r>
            <a:endParaRPr kumimoji="0" lang="zh-CN" sz="24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31750"/>
            <a:ext cx="13004800" cy="1485900"/>
          </a:xfrm>
          <a:prstGeom prst="rect">
            <a:avLst/>
          </a:prstGeom>
          <a:solidFill>
            <a:srgbClr val="6864A9"/>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9600" tIns="38100" rIns="38100" bIns="38100" numCol="1" spcCol="38100" rtlCol="0" anchor="ctr">
            <a:noAutofit/>
          </a:bodyPr>
          <a:lstStyle/>
          <a:p>
            <a:pPr>
              <a:defRPr sz="8000">
                <a:solidFill>
                  <a:srgbClr val="FFFFFF"/>
                </a:solidFill>
                <a:latin typeface="Open Sans"/>
                <a:ea typeface="Open Sans"/>
                <a:cs typeface="Open Sans"/>
                <a:sym typeface="Open Sans"/>
              </a:defRPr>
            </a:pPr>
            <a:r>
              <a:rPr lang="zh-CN" altLang="en-US" sz="6000" b="0" dirty="0" err="1">
                <a:solidFill>
                  <a:schemeClr val="bg1"/>
                </a:solidFill>
              </a:rPr>
              <a:t>实验设置</a:t>
            </a:r>
            <a:endParaRPr lang="zh-CN" altLang="en-US" sz="6000" b="0" dirty="0" err="1">
              <a:solidFill>
                <a:schemeClr val="bg1"/>
              </a:solidFill>
            </a:endParaRPr>
          </a:p>
        </p:txBody>
      </p:sp>
      <p:sp>
        <p:nvSpPr>
          <p:cNvPr id="4" name="内容占位符 5"/>
          <p:cNvSpPr txBox="1"/>
          <p:nvPr/>
        </p:nvSpPr>
        <p:spPr>
          <a:xfrm>
            <a:off x="249555" y="9227185"/>
            <a:ext cx="12179935" cy="457835"/>
          </a:xfrm>
          <a:prstGeom prst="rect">
            <a:avLst/>
          </a:prstGeom>
        </p:spPr>
        <p:txBody>
          <a:bodyPr vert="horz" lIns="91440" tIns="45720" rIns="91440" bIns="45720" rtlCol="0">
            <a:noAutofit/>
          </a:bodyPr>
          <a:lstStyle>
            <a:lvl1pPr marL="123190" indent="-123190" algn="l" defTabSz="491490" rtl="0" eaLnBrk="1" latinLnBrk="0" hangingPunct="1">
              <a:lnSpc>
                <a:spcPct val="90000"/>
              </a:lnSpc>
              <a:spcBef>
                <a:spcPts val="540"/>
              </a:spcBef>
              <a:buFont typeface="Arial" panose="020B0604020202020204" pitchFamily="34" charset="0"/>
              <a:buChar char="•"/>
              <a:defRPr sz="1505" kern="1200">
                <a:solidFill>
                  <a:schemeClr val="tx1"/>
                </a:solidFill>
                <a:latin typeface="+mn-lt"/>
                <a:ea typeface="+mn-ea"/>
                <a:cs typeface="+mn-cs"/>
              </a:defRPr>
            </a:lvl1pPr>
            <a:lvl2pPr marL="368935" indent="-123190" algn="l" defTabSz="491490" rtl="0" eaLnBrk="1" latinLnBrk="0" hangingPunct="1">
              <a:lnSpc>
                <a:spcPct val="90000"/>
              </a:lnSpc>
              <a:spcBef>
                <a:spcPts val="270"/>
              </a:spcBef>
              <a:buFont typeface="Arial" panose="020B0604020202020204" pitchFamily="34" charset="0"/>
              <a:buChar char="•"/>
              <a:defRPr sz="1290" kern="1200">
                <a:solidFill>
                  <a:schemeClr val="tx1"/>
                </a:solidFill>
                <a:latin typeface="+mn-lt"/>
                <a:ea typeface="+mn-ea"/>
                <a:cs typeface="+mn-cs"/>
              </a:defRPr>
            </a:lvl2pPr>
            <a:lvl3pPr marL="614680" indent="-123190" algn="l" defTabSz="491490" rtl="0" eaLnBrk="1" latinLnBrk="0" hangingPunct="1">
              <a:lnSpc>
                <a:spcPct val="90000"/>
              </a:lnSpc>
              <a:spcBef>
                <a:spcPts val="270"/>
              </a:spcBef>
              <a:buFont typeface="Arial" panose="020B0604020202020204" pitchFamily="34" charset="0"/>
              <a:buChar char="•"/>
              <a:defRPr sz="1075" kern="1200">
                <a:solidFill>
                  <a:schemeClr val="tx1"/>
                </a:solidFill>
                <a:latin typeface="+mn-lt"/>
                <a:ea typeface="+mn-ea"/>
                <a:cs typeface="+mn-cs"/>
              </a:defRPr>
            </a:lvl3pPr>
            <a:lvl4pPr marL="860425"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4pPr>
            <a:lvl5pPr marL="1106170"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5pPr>
            <a:lvl6pPr marL="1351915"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6pPr>
            <a:lvl7pPr marL="1597660"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7pPr>
            <a:lvl8pPr marL="1843405"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8pPr>
            <a:lvl9pPr marL="2089150" indent="-123190" algn="l" defTabSz="491490" rtl="0" eaLnBrk="1" latinLnBrk="0" hangingPunct="1">
              <a:lnSpc>
                <a:spcPct val="90000"/>
              </a:lnSpc>
              <a:spcBef>
                <a:spcPts val="270"/>
              </a:spcBef>
              <a:buFont typeface="Arial" panose="020B0604020202020204" pitchFamily="34" charset="0"/>
              <a:buChar char="•"/>
              <a:defRPr sz="970" kern="1200">
                <a:solidFill>
                  <a:schemeClr val="tx1"/>
                </a:solidFill>
                <a:latin typeface="+mn-lt"/>
                <a:ea typeface="+mn-ea"/>
                <a:cs typeface="+mn-cs"/>
              </a:defRPr>
            </a:lvl9pPr>
          </a:lstStyle>
          <a:p>
            <a:pPr marL="0" indent="0" algn="just">
              <a:lnSpc>
                <a:spcPct val="110000"/>
              </a:lnSpc>
              <a:spcBef>
                <a:spcPts val="0"/>
              </a:spcBef>
              <a:buNone/>
            </a:pPr>
            <a:r>
              <a:rPr kumimoji="1" lang="en-US" sz="1400" b="0">
                <a:solidFill>
                  <a:schemeClr val="bg1">
                    <a:lumMod val="50000"/>
                  </a:schemeClr>
                </a:solidFill>
                <a:latin typeface="华文中宋" panose="02010600040101010101" pitchFamily="2" charset="-122"/>
                <a:ea typeface="华文中宋" panose="02010600040101010101" pitchFamily="2" charset="-122"/>
                <a:sym typeface="+mn-ea"/>
              </a:rPr>
              <a:t>[3] </a:t>
            </a:r>
            <a:r>
              <a:rPr kumimoji="1" sz="1400" b="0">
                <a:solidFill>
                  <a:schemeClr val="bg1">
                    <a:lumMod val="50000"/>
                  </a:schemeClr>
                </a:solidFill>
                <a:latin typeface="华文中宋" panose="02010600040101010101" pitchFamily="2" charset="-122"/>
                <a:ea typeface="华文中宋" panose="02010600040101010101" pitchFamily="2" charset="-122"/>
                <a:sym typeface="+mn-ea"/>
              </a:rPr>
              <a:t>Kostiantyn Omelianchuk, Vitaliy Atrasevych, Artem Chernodub, and Oleksandr Skurzhanskyi. 2020. GECToR – Grammatical Error Correction: Tag, Not Rewrite</a:t>
            </a:r>
            <a:r>
              <a:rPr kumimoji="1" lang="en-US" sz="1400" b="0">
                <a:solidFill>
                  <a:schemeClr val="bg1">
                    <a:lumMod val="50000"/>
                  </a:schemeClr>
                </a:solidFill>
                <a:latin typeface="华文中宋" panose="02010600040101010101" pitchFamily="2" charset="-122"/>
                <a:ea typeface="华文中宋" panose="02010600040101010101" pitchFamily="2" charset="-122"/>
                <a:sym typeface="+mn-ea"/>
              </a:rPr>
              <a:t>.</a:t>
            </a:r>
            <a:endParaRPr kumimoji="1" sz="1400" b="0">
              <a:solidFill>
                <a:schemeClr val="bg1">
                  <a:lumMod val="50000"/>
                </a:schemeClr>
              </a:solidFill>
              <a:latin typeface="华文中宋" panose="02010600040101010101" pitchFamily="2" charset="-122"/>
              <a:ea typeface="华文中宋" panose="02010600040101010101" pitchFamily="2" charset="-122"/>
            </a:endParaRPr>
          </a:p>
        </p:txBody>
      </p:sp>
      <p:sp>
        <p:nvSpPr>
          <p:cNvPr id="2" name="内容占位符 1"/>
          <p:cNvSpPr txBox="1"/>
          <p:nvPr/>
        </p:nvSpPr>
        <p:spPr>
          <a:xfrm>
            <a:off x="466725" y="1740535"/>
            <a:ext cx="11712575" cy="1254760"/>
          </a:xfrm>
          <a:prstGeom prst="rect">
            <a:avLst/>
          </a:prstGeom>
          <a:ln w="3175">
            <a:miter lim="400000"/>
          </a:ln>
        </p:spPr>
        <p:txBody>
          <a:bodyPr lIns="38100" tIns="38100" rIns="38100" bIns="38100">
            <a:normAutofit/>
          </a:bodyPr>
          <a:lstStyle>
            <a:lvl1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1pPr>
            <a:lvl2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2pPr>
            <a:lvl3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3pPr>
            <a:lvl4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4pPr>
            <a:lvl5pPr marL="0" marR="0" indent="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5pPr>
            <a:lvl6pPr marL="0" marR="0" indent="35560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6pPr>
            <a:lvl7pPr marL="0" marR="0" indent="71120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7pPr>
            <a:lvl8pPr marL="0" marR="0" indent="106680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8pPr>
            <a:lvl9pPr marL="0" marR="0" indent="1422400" algn="ctr" defTabSz="584200" rtl="0" latinLnBrk="0">
              <a:lnSpc>
                <a:spcPct val="100000"/>
              </a:lnSpc>
              <a:spcBef>
                <a:spcPts val="0"/>
              </a:spcBef>
              <a:spcAft>
                <a:spcPts val="0"/>
              </a:spcAft>
              <a:buClrTx/>
              <a:buSzTx/>
              <a:buFontTx/>
              <a:buNone/>
              <a:defRPr sz="3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9pPr>
          </a:lstStyle>
          <a:p>
            <a:pPr algn="l" hangingPunct="1">
              <a:lnSpc>
                <a:spcPct val="150000"/>
              </a:lnSpc>
              <a:buFont typeface="Arial" panose="020B0604020202020204" pitchFamily="34" charset="0"/>
            </a:pPr>
            <a:r>
              <a:rPr kumimoji="1" lang="en-US" altLang="zh-CN" sz="4000" b="1" dirty="0">
                <a:latin typeface="微软雅黑" panose="020B0503020204020204" charset="-122"/>
                <a:ea typeface="微软雅黑" panose="020B0503020204020204" charset="-122"/>
              </a:rPr>
              <a:t>Seq2Edit-based Model (GECToR [3])</a:t>
            </a:r>
            <a:endParaRPr kumimoji="1" lang="en-US" altLang="zh-CN" sz="4000" b="1" dirty="0">
              <a:latin typeface="微软雅黑" panose="020B0503020204020204" charset="-122"/>
              <a:ea typeface="微软雅黑" panose="020B0503020204020204" charset="-122"/>
            </a:endParaRPr>
          </a:p>
        </p:txBody>
      </p:sp>
      <p:sp>
        <p:nvSpPr>
          <p:cNvPr id="12" name="文本框 11"/>
          <p:cNvSpPr txBox="1"/>
          <p:nvPr/>
        </p:nvSpPr>
        <p:spPr>
          <a:xfrm>
            <a:off x="530225" y="7133590"/>
            <a:ext cx="12309475" cy="2107565"/>
          </a:xfrm>
          <a:prstGeom prst="rect">
            <a:avLst/>
          </a:prstGeom>
          <a:noFill/>
          <a:ln w="3175"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38100" tIns="38100" rIns="38100" bIns="38100" numCol="1" spcCol="38100" rtlCol="0" anchor="ctr" forceAA="0">
            <a:spAutoFit/>
          </a:bodyPr>
          <a:lstStyle/>
          <a:p>
            <a:pPr marL="0" marR="0" indent="0" algn="l" defTabSz="584200" rtl="0" fontAlgn="auto" latinLnBrk="0" hangingPunct="0">
              <a:lnSpc>
                <a:spcPct val="150000"/>
              </a:lnSpc>
              <a:spcBef>
                <a:spcPts val="0"/>
              </a:spcBef>
              <a:spcAft>
                <a:spcPts val="0"/>
              </a:spcAft>
              <a:buClrTx/>
              <a:buSzTx/>
              <a:buFontTx/>
              <a:buNone/>
            </a:pPr>
            <a:r>
              <a:rPr kumimoji="0" 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GECToR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是一个非自回归模型（上图最右），同时对源句的所有字符进行解码。</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endParaRPr>
          </a:p>
          <a:p>
            <a:pPr marL="342900" marR="0" indent="-342900" algn="l" defTabSz="584200" rtl="0" fontAlgn="auto" latinLnBrk="0" hangingPunct="0">
              <a:lnSpc>
                <a:spcPct val="150000"/>
              </a:lnSpc>
              <a:spcBef>
                <a:spcPts val="0"/>
              </a:spcBef>
              <a:spcAft>
                <a:spcPts val="0"/>
              </a:spcAft>
              <a:buClrTx/>
              <a:buSzTx/>
              <a:buFont typeface="Arial" panose="020B0604020202020204" pitchFamily="34" charset="0"/>
              <a:buChar char="•"/>
            </a:pP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假设不同</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 token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的纠正是独立的，符合语法纠错任务特点，因此具有更高的精确度（</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BART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的召回率</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更高）；</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endParaRPr>
          </a:p>
          <a:p>
            <a:pPr marL="342900" marR="0" indent="-342900" algn="l" defTabSz="584200" rtl="0" fontAlgn="auto" latinLnBrk="0" hangingPunct="0">
              <a:lnSpc>
                <a:spcPct val="150000"/>
              </a:lnSpc>
              <a:spcBef>
                <a:spcPts val="0"/>
              </a:spcBef>
              <a:spcAft>
                <a:spcPts val="0"/>
              </a:spcAft>
              <a:buClrTx/>
              <a:buSzTx/>
              <a:buFont typeface="Arial" panose="020B0604020202020204" pitchFamily="34" charset="0"/>
              <a:buChar char="•"/>
            </a:pP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并行解码，推理效率高（推理速度比</a:t>
            </a:r>
            <a:r>
              <a:rPr kumimoji="0" lang="en-US" altLang="zh-CN"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 BART </a:t>
            </a:r>
            <a:r>
              <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快十倍）。</a:t>
            </a:r>
            <a:endParaRPr kumimoji="0" lang="zh-CN" altLang="en-US" sz="2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endParaRPr>
          </a:p>
        </p:txBody>
      </p:sp>
      <p:pic>
        <p:nvPicPr>
          <p:cNvPr id="100" name="图片占位符 99"/>
          <p:cNvPicPr>
            <a:picLocks noGrp="1"/>
          </p:cNvPicPr>
          <p:nvPr>
            <p:ph type="pic" idx="13"/>
          </p:nvPr>
        </p:nvPicPr>
        <p:blipFill>
          <a:blip r:embed="rId1"/>
          <a:stretch>
            <a:fillRect/>
          </a:stretch>
        </p:blipFill>
        <p:spPr>
          <a:xfrm>
            <a:off x="763270" y="3064510"/>
            <a:ext cx="11119485" cy="4069080"/>
          </a:xfrm>
          <a:prstGeom prst="rect">
            <a:avLst/>
          </a:prstGeom>
          <a:noFill/>
          <a:ln w="9525">
            <a:noFill/>
          </a:ln>
        </p:spPr>
      </p:pic>
      <p:sp>
        <p:nvSpPr>
          <p:cNvPr id="3" name="矩形 2"/>
          <p:cNvSpPr/>
          <p:nvPr/>
        </p:nvSpPr>
        <p:spPr>
          <a:xfrm>
            <a:off x="703580" y="2708910"/>
            <a:ext cx="7406640" cy="4507865"/>
          </a:xfrm>
          <a:prstGeom prst="rect">
            <a:avLst/>
          </a:prstGeom>
          <a:noFill/>
          <a:ln w="57150" cap="flat">
            <a:solidFill>
              <a:schemeClr val="accent5"/>
            </a:solidFill>
            <a:miter lim="400000"/>
          </a:ln>
        </p:spPr>
        <p:style>
          <a:lnRef idx="0">
            <a:scrgbClr r="0" g="0" b="0"/>
          </a:lnRef>
          <a:fillRef idx="0">
            <a:scrgbClr r="0" g="0" b="0"/>
          </a:fillRef>
          <a:effectRef idx="0">
            <a:scrgbClr r="0" g="0" b="0"/>
          </a:effectRef>
          <a:fontRef idx="none"/>
        </p:style>
        <p:txBody>
          <a:bodyPr rot="0" vertOverflow="overflow" horzOverflow="overflow" vert="horz" wrap="square" lIns="38100" tIns="38100" rIns="38100" bIns="381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chemeClr val="tx1"/>
                </a:solidFill>
                <a:effectLst/>
                <a:uFillTx/>
                <a:latin typeface="微软雅黑" panose="020B0503020204020204" charset="-122"/>
                <a:ea typeface="微软雅黑" panose="020B0503020204020204" charset="-122"/>
                <a:cs typeface="+mn-cs"/>
                <a:sym typeface="Helvetica Neue Medium" panose="02000503000000020004"/>
              </a:rPr>
              <a:t>自回归模型</a:t>
            </a:r>
            <a:endParaRPr kumimoji="0" lang="en-US" altLang="zh-CN" sz="2400" b="0" i="0" u="none" strike="noStrike" cap="none" spc="0" normalizeH="0" baseline="0">
              <a:ln>
                <a:noFill/>
              </a:ln>
              <a:solidFill>
                <a:schemeClr val="tx1"/>
              </a:solidFill>
              <a:effectLst/>
              <a:uFillTx/>
              <a:latin typeface="微软雅黑" panose="020B0503020204020204" charset="-122"/>
              <a:ea typeface="微软雅黑" panose="020B0503020204020204" charset="-122"/>
              <a:cs typeface="+mn-cs"/>
              <a:sym typeface="Helvetica Neue Medium" panose="02000503000000020004"/>
            </a:endParaRPr>
          </a:p>
          <a:p>
            <a:pPr marL="0" marR="0" indent="0" algn="ctr" defTabSz="584200" rtl="0" fontAlgn="auto" latinLnBrk="0" hangingPunct="0">
              <a:lnSpc>
                <a:spcPct val="100000"/>
              </a:lnSpc>
              <a:spcBef>
                <a:spcPts val="0"/>
              </a:spcBef>
              <a:spcAft>
                <a:spcPts val="0"/>
              </a:spcAft>
              <a:buClrTx/>
              <a:buSzTx/>
              <a:buFontTx/>
              <a:buNone/>
            </a:pPr>
            <a:endParaRPr kumimoji="0" lang="en-US" altLang="zh-CN" sz="2400" b="0" i="0" u="none" strike="noStrike" cap="none" spc="0" normalizeH="0" baseline="0">
              <a:ln>
                <a:noFill/>
              </a:ln>
              <a:solidFill>
                <a:schemeClr val="tx1"/>
              </a:solidFill>
              <a:effectLst/>
              <a:uFillTx/>
              <a:latin typeface="微软雅黑" panose="020B0503020204020204" charset="-122"/>
              <a:ea typeface="微软雅黑" panose="020B0503020204020204" charset="-122"/>
              <a:cs typeface="+mn-cs"/>
              <a:sym typeface="Helvetica Neue Medium" panose="02000503000000020004"/>
            </a:endParaRPr>
          </a:p>
          <a:p>
            <a:pPr marL="0" marR="0" indent="0" algn="ctr" defTabSz="584200" rtl="0" fontAlgn="auto" latinLnBrk="0" hangingPunct="0">
              <a:lnSpc>
                <a:spcPct val="100000"/>
              </a:lnSpc>
              <a:spcBef>
                <a:spcPts val="0"/>
              </a:spcBef>
              <a:spcAft>
                <a:spcPts val="0"/>
              </a:spcAft>
              <a:buClrTx/>
              <a:buSzTx/>
              <a:buFontTx/>
              <a:buNone/>
            </a:pPr>
            <a:endParaRPr kumimoji="0" lang="en-US" altLang="zh-CN" sz="2400" b="0" i="0" u="none" strike="noStrike" cap="none" spc="0" normalizeH="0" baseline="0">
              <a:ln>
                <a:noFill/>
              </a:ln>
              <a:solidFill>
                <a:schemeClr val="tx1"/>
              </a:solidFill>
              <a:effectLst/>
              <a:uFillTx/>
              <a:latin typeface="微软雅黑" panose="020B0503020204020204" charset="-122"/>
              <a:ea typeface="微软雅黑" panose="020B0503020204020204" charset="-122"/>
              <a:cs typeface="+mn-cs"/>
              <a:sym typeface="Helvetica Neue Medium" panose="02000503000000020004"/>
            </a:endParaRPr>
          </a:p>
          <a:p>
            <a:pPr marL="0" marR="0" indent="0" algn="ctr" defTabSz="584200" rtl="0" fontAlgn="auto" latinLnBrk="0" hangingPunct="0">
              <a:lnSpc>
                <a:spcPct val="100000"/>
              </a:lnSpc>
              <a:spcBef>
                <a:spcPts val="0"/>
              </a:spcBef>
              <a:spcAft>
                <a:spcPts val="0"/>
              </a:spcAft>
              <a:buClrTx/>
              <a:buSzTx/>
              <a:buFontTx/>
              <a:buNone/>
            </a:pPr>
            <a:endParaRPr kumimoji="0" lang="en-US" altLang="zh-CN" sz="2400" b="0" i="0" u="none" strike="noStrike" cap="none" spc="0" normalizeH="0" baseline="0">
              <a:ln>
                <a:noFill/>
              </a:ln>
              <a:solidFill>
                <a:schemeClr val="tx1"/>
              </a:solidFill>
              <a:effectLst/>
              <a:uFillTx/>
              <a:latin typeface="微软雅黑" panose="020B0503020204020204" charset="-122"/>
              <a:ea typeface="微软雅黑" panose="020B0503020204020204" charset="-122"/>
              <a:cs typeface="+mn-cs"/>
              <a:sym typeface="Helvetica Neue Medium" panose="02000503000000020004"/>
            </a:endParaRPr>
          </a:p>
          <a:p>
            <a:pPr marL="0" marR="0" indent="0" algn="ctr" defTabSz="584200" rtl="0" fontAlgn="auto" latinLnBrk="0" hangingPunct="0">
              <a:lnSpc>
                <a:spcPct val="100000"/>
              </a:lnSpc>
              <a:spcBef>
                <a:spcPts val="0"/>
              </a:spcBef>
              <a:spcAft>
                <a:spcPts val="0"/>
              </a:spcAft>
              <a:buClrTx/>
              <a:buSzTx/>
              <a:buFontTx/>
              <a:buNone/>
            </a:pPr>
            <a:endParaRPr kumimoji="0" lang="en-US" altLang="zh-CN" sz="2400" b="0" i="0" u="none" strike="noStrike" cap="none" spc="0" normalizeH="0" baseline="0">
              <a:ln>
                <a:noFill/>
              </a:ln>
              <a:solidFill>
                <a:schemeClr val="tx1"/>
              </a:solidFill>
              <a:effectLst/>
              <a:uFillTx/>
              <a:latin typeface="微软雅黑" panose="020B0503020204020204" charset="-122"/>
              <a:ea typeface="微软雅黑" panose="020B0503020204020204" charset="-122"/>
              <a:cs typeface="+mn-cs"/>
              <a:sym typeface="Helvetica Neue Medium" panose="02000503000000020004"/>
            </a:endParaRPr>
          </a:p>
          <a:p>
            <a:pPr marL="0" marR="0" indent="0" algn="ctr" defTabSz="584200" rtl="0" fontAlgn="auto" latinLnBrk="0" hangingPunct="0">
              <a:lnSpc>
                <a:spcPct val="100000"/>
              </a:lnSpc>
              <a:spcBef>
                <a:spcPts val="0"/>
              </a:spcBef>
              <a:spcAft>
                <a:spcPts val="0"/>
              </a:spcAft>
              <a:buClrTx/>
              <a:buSzTx/>
              <a:buFontTx/>
              <a:buNone/>
            </a:pPr>
            <a:endParaRPr kumimoji="0" lang="en-US" altLang="zh-CN" sz="2400" b="0" i="0" u="none" strike="noStrike" cap="none" spc="0" normalizeH="0" baseline="0">
              <a:ln>
                <a:noFill/>
              </a:ln>
              <a:solidFill>
                <a:schemeClr val="tx1"/>
              </a:solidFill>
              <a:effectLst/>
              <a:uFillTx/>
              <a:latin typeface="微软雅黑" panose="020B0503020204020204" charset="-122"/>
              <a:ea typeface="微软雅黑" panose="020B0503020204020204" charset="-122"/>
              <a:cs typeface="+mn-cs"/>
              <a:sym typeface="Helvetica Neue Medium" panose="02000503000000020004"/>
            </a:endParaRPr>
          </a:p>
          <a:p>
            <a:pPr marL="0" marR="0" indent="0" algn="ctr" defTabSz="584200" rtl="0" fontAlgn="auto" latinLnBrk="0" hangingPunct="0">
              <a:lnSpc>
                <a:spcPct val="100000"/>
              </a:lnSpc>
              <a:spcBef>
                <a:spcPts val="0"/>
              </a:spcBef>
              <a:spcAft>
                <a:spcPts val="0"/>
              </a:spcAft>
              <a:buClrTx/>
              <a:buSzTx/>
              <a:buFontTx/>
              <a:buNone/>
            </a:pPr>
            <a:endParaRPr kumimoji="0" lang="en-US" altLang="zh-CN" sz="2400" b="0" i="0" u="none" strike="noStrike" cap="none" spc="0" normalizeH="0" baseline="0">
              <a:ln>
                <a:noFill/>
              </a:ln>
              <a:solidFill>
                <a:schemeClr val="tx1"/>
              </a:solidFill>
              <a:effectLst/>
              <a:uFillTx/>
              <a:latin typeface="微软雅黑" panose="020B0503020204020204" charset="-122"/>
              <a:ea typeface="微软雅黑" panose="020B0503020204020204" charset="-122"/>
              <a:cs typeface="+mn-cs"/>
              <a:sym typeface="Helvetica Neue Medium" panose="02000503000000020004"/>
            </a:endParaRPr>
          </a:p>
          <a:p>
            <a:pPr marL="0" marR="0" indent="0" algn="ctr" defTabSz="584200" rtl="0" fontAlgn="auto" latinLnBrk="0" hangingPunct="0">
              <a:lnSpc>
                <a:spcPct val="100000"/>
              </a:lnSpc>
              <a:spcBef>
                <a:spcPts val="0"/>
              </a:spcBef>
              <a:spcAft>
                <a:spcPts val="0"/>
              </a:spcAft>
              <a:buClrTx/>
              <a:buSzTx/>
              <a:buFontTx/>
              <a:buNone/>
            </a:pPr>
            <a:endParaRPr kumimoji="0" lang="en-US" altLang="zh-CN" sz="2400" b="0" i="0" u="none" strike="noStrike" cap="none" spc="0" normalizeH="0" baseline="0">
              <a:ln>
                <a:noFill/>
              </a:ln>
              <a:solidFill>
                <a:schemeClr val="tx1"/>
              </a:solidFill>
              <a:effectLst/>
              <a:uFillTx/>
              <a:latin typeface="微软雅黑" panose="020B0503020204020204" charset="-122"/>
              <a:ea typeface="微软雅黑" panose="020B0503020204020204" charset="-122"/>
              <a:cs typeface="+mn-cs"/>
              <a:sym typeface="Helvetica Neue Medium" panose="02000503000000020004"/>
            </a:endParaRPr>
          </a:p>
          <a:p>
            <a:pPr marL="0" marR="0" indent="0" algn="ctr" defTabSz="584200" rtl="0" fontAlgn="auto" latinLnBrk="0" hangingPunct="0">
              <a:lnSpc>
                <a:spcPct val="100000"/>
              </a:lnSpc>
              <a:spcBef>
                <a:spcPts val="0"/>
              </a:spcBef>
              <a:spcAft>
                <a:spcPts val="0"/>
              </a:spcAft>
              <a:buClrTx/>
              <a:buSzTx/>
              <a:buFontTx/>
              <a:buNone/>
            </a:pPr>
            <a:endParaRPr kumimoji="0" lang="en-US" altLang="zh-CN" sz="2400" b="0" i="0" u="none" strike="noStrike" cap="none" spc="0" normalizeH="0" baseline="0">
              <a:ln>
                <a:noFill/>
              </a:ln>
              <a:solidFill>
                <a:schemeClr val="tx1"/>
              </a:solidFill>
              <a:effectLst/>
              <a:uFillTx/>
              <a:latin typeface="微软雅黑" panose="020B0503020204020204" charset="-122"/>
              <a:ea typeface="微软雅黑" panose="020B0503020204020204" charset="-122"/>
              <a:cs typeface="+mn-cs"/>
              <a:sym typeface="Helvetica Neue Medium" panose="02000503000000020004"/>
            </a:endParaRPr>
          </a:p>
          <a:p>
            <a:pPr marL="0" marR="0" indent="0" algn="ctr" defTabSz="584200" rtl="0" fontAlgn="auto" latinLnBrk="0" hangingPunct="0">
              <a:lnSpc>
                <a:spcPct val="100000"/>
              </a:lnSpc>
              <a:spcBef>
                <a:spcPts val="0"/>
              </a:spcBef>
              <a:spcAft>
                <a:spcPts val="0"/>
              </a:spcAft>
              <a:buClrTx/>
              <a:buSzTx/>
              <a:buFontTx/>
              <a:buNone/>
            </a:pPr>
            <a:endParaRPr kumimoji="0" lang="en-US" altLang="zh-CN" sz="2400" b="0" i="0" u="none" strike="noStrike" cap="none" spc="0" normalizeH="0" baseline="0">
              <a:ln>
                <a:noFill/>
              </a:ln>
              <a:solidFill>
                <a:schemeClr val="tx1"/>
              </a:solidFill>
              <a:effectLst/>
              <a:uFillTx/>
              <a:latin typeface="微软雅黑" panose="020B0503020204020204" charset="-122"/>
              <a:ea typeface="微软雅黑" panose="020B0503020204020204" charset="-122"/>
              <a:cs typeface="+mn-cs"/>
              <a:sym typeface="Helvetica Neue Medium" panose="02000503000000020004"/>
            </a:endParaRPr>
          </a:p>
          <a:p>
            <a:pPr marL="0" marR="0" indent="0" algn="ctr" defTabSz="584200" rtl="0" fontAlgn="auto" latinLnBrk="0" hangingPunct="0">
              <a:lnSpc>
                <a:spcPct val="100000"/>
              </a:lnSpc>
              <a:spcBef>
                <a:spcPts val="0"/>
              </a:spcBef>
              <a:spcAft>
                <a:spcPts val="0"/>
              </a:spcAft>
              <a:buClrTx/>
              <a:buSzTx/>
              <a:buFontTx/>
              <a:buNone/>
            </a:pPr>
            <a:endParaRPr kumimoji="0" lang="en-US" altLang="zh-CN" sz="2400" b="0" i="0" u="none" strike="noStrike" cap="none" spc="0" normalizeH="0" baseline="0">
              <a:ln>
                <a:noFill/>
              </a:ln>
              <a:solidFill>
                <a:schemeClr val="tx1"/>
              </a:solidFill>
              <a:effectLst/>
              <a:uFillTx/>
              <a:latin typeface="微软雅黑" panose="020B0503020204020204" charset="-122"/>
              <a:ea typeface="微软雅黑" panose="020B0503020204020204" charset="-122"/>
              <a:cs typeface="+mn-cs"/>
              <a:sym typeface="Helvetica Neue Medium" panose="02000503000000020004"/>
            </a:endParaRPr>
          </a:p>
          <a:p>
            <a:pPr marL="0" marR="0" indent="0" algn="ctr" defTabSz="584200" rtl="0" fontAlgn="auto" latinLnBrk="0" hangingPunct="0">
              <a:lnSpc>
                <a:spcPct val="100000"/>
              </a:lnSpc>
              <a:spcBef>
                <a:spcPts val="0"/>
              </a:spcBef>
              <a:spcAft>
                <a:spcPts val="0"/>
              </a:spcAft>
              <a:buClrTx/>
              <a:buSzTx/>
              <a:buFontTx/>
              <a:buNone/>
            </a:pPr>
            <a:endParaRPr kumimoji="0" lang="en-US" altLang="zh-CN" sz="2400" b="0" i="0" u="none" strike="noStrike" cap="none" spc="0" normalizeH="0" baseline="0">
              <a:ln>
                <a:noFill/>
              </a:ln>
              <a:solidFill>
                <a:schemeClr val="tx1"/>
              </a:solidFill>
              <a:effectLst/>
              <a:uFillTx/>
              <a:latin typeface="微软雅黑" panose="020B0503020204020204" charset="-122"/>
              <a:ea typeface="微软雅黑" panose="020B0503020204020204" charset="-122"/>
              <a:cs typeface="+mn-cs"/>
              <a:sym typeface="Helvetica Neue Medium" panose="02000503000000020004"/>
            </a:endParaRPr>
          </a:p>
        </p:txBody>
      </p:sp>
    </p:spTree>
  </p:cSld>
  <p:clrMapOvr>
    <a:masterClrMapping/>
  </p:clrMapOvr>
  <p:transition spd="med"/>
</p:sld>
</file>

<file path=ppt/tags/tag1.xml><?xml version="1.0" encoding="utf-8"?>
<p:tagLst xmlns:p="http://schemas.openxmlformats.org/presentationml/2006/main">
  <p:tag name="KSO_WM_UNIT_PLACING_PICTURE_USER_VIEWPORT" val="{&quot;height&quot;:4530,&quot;width&quot;:8850}"/>
</p:tagLst>
</file>

<file path=ppt/tags/tag2.xml><?xml version="1.0" encoding="utf-8"?>
<p:tagLst xmlns:p="http://schemas.openxmlformats.org/presentationml/2006/main">
  <p:tag name="KSO_WM_UNIT_PLACING_PICTURE_USER_VIEWPORT" val="{&quot;height&quot;:5373,&quot;width&quot;:17604}"/>
</p:tagLst>
</file>

<file path=ppt/tags/tag3.xml><?xml version="1.0" encoding="utf-8"?>
<p:tagLst xmlns:p="http://schemas.openxmlformats.org/presentationml/2006/main">
  <p:tag name="KSO_WM_UNIT_PLACING_PICTURE_USER_VIEWPORT" val="{&quot;height&quot;:3180,&quot;width&quot;:16700}"/>
</p:tagLst>
</file>

<file path=ppt/tags/tag4.xml><?xml version="1.0" encoding="utf-8"?>
<p:tagLst xmlns:p="http://schemas.openxmlformats.org/presentationml/2006/main">
  <p:tag name="KSO_WPP_MARK_KEY" val="bf64430e-2e3d-47d7-a67c-5cd884c39b2b"/>
  <p:tag name="COMMONDATA" val="eyJoZGlkIjoiNTI3Mzc5NThlYjMyOGUyZDUxODY4ZDc2MGI4NmU2N2MifQ=="/>
</p:tagLst>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175" cap="flat">
          <a:noFill/>
          <a:miter lim="400000"/>
        </a:ln>
      </a:spPr>
      <a:bodyPr rot="0" spcFirstLastPara="1" vertOverflow="overflow" horzOverflow="overflow" vert="horz" wrap="square" lIns="38100" tIns="38100" rIns="38100" bIns="381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2000" b="0" i="0" u="none" strike="noStrike" cap="none" spc="0" normalizeH="0" baseline="0">
            <a:ln>
              <a:noFill/>
            </a:ln>
            <a:solidFill>
              <a:srgbClr val="FFFFFF"/>
            </a:solidFill>
            <a:effectLst/>
            <a:uFillTx/>
            <a:latin typeface="+mn-lt"/>
            <a:ea typeface="+mn-ea"/>
            <a:cs typeface="+mn-cs"/>
            <a:sym typeface="Helvetica Neue Medium"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spPr>
      <a:bodyPr rot="0" spcFirstLastPara="1" vertOverflow="overflow" horzOverflow="overflow" vert="horz" wrap="square" lIns="38100" tIns="38100" rIns="38100" bIns="381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2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175" cap="flat">
          <a:noFill/>
          <a:miter lim="400000"/>
        </a:ln>
      </a:spPr>
      <a:bodyPr rot="0" spcFirstLastPara="1" vertOverflow="overflow" horzOverflow="overflow" vert="horz" wrap="square" lIns="38100" tIns="38100" rIns="38100" bIns="381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2000" b="0" i="0" u="none" strike="noStrike" cap="none" spc="0" normalizeH="0" baseline="0">
            <a:ln>
              <a:noFill/>
            </a:ln>
            <a:solidFill>
              <a:srgbClr val="FFFFFF"/>
            </a:solidFill>
            <a:effectLst/>
            <a:uFillTx/>
            <a:latin typeface="+mn-lt"/>
            <a:ea typeface="+mn-ea"/>
            <a:cs typeface="+mn-cs"/>
            <a:sym typeface="Helvetica Neue Medium"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spPr>
      <a:bodyPr rot="0" spcFirstLastPara="1" vertOverflow="overflow" horzOverflow="overflow" vert="horz" wrap="square" lIns="38100" tIns="38100" rIns="38100" bIns="381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2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5807</Words>
  <Application>WPS 演示</Application>
  <PresentationFormat>自定义</PresentationFormat>
  <Paragraphs>280</Paragraphs>
  <Slides>17</Slides>
  <Notes>2</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17</vt:i4>
      </vt:variant>
    </vt:vector>
  </HeadingPairs>
  <TitlesOfParts>
    <vt:vector size="34" baseType="lpstr">
      <vt:lpstr>Arial</vt:lpstr>
      <vt:lpstr>宋体</vt:lpstr>
      <vt:lpstr>Wingdings</vt:lpstr>
      <vt:lpstr>Helvetica Neue</vt:lpstr>
      <vt:lpstr>Helvetica Neue Medium</vt:lpstr>
      <vt:lpstr>Helvetica Neue Thin</vt:lpstr>
      <vt:lpstr>DejaVu Math TeX Gyre</vt:lpstr>
      <vt:lpstr>Helvetica Neue Light</vt:lpstr>
      <vt:lpstr>Helvetica Light</vt:lpstr>
      <vt:lpstr>Open Sans</vt:lpstr>
      <vt:lpstr>Segoe Print</vt:lpstr>
      <vt:lpstr>OPPOSans</vt:lpstr>
      <vt:lpstr>微软雅黑</vt:lpstr>
      <vt:lpstr>华文中宋</vt:lpstr>
      <vt:lpstr>楷体</vt:lpstr>
      <vt:lpstr>Arial Unicode MS</vt: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一叶页</cp:lastModifiedBy>
  <cp:revision>230</cp:revision>
  <dcterms:created xsi:type="dcterms:W3CDTF">2022-10-27T05:41:00Z</dcterms:created>
  <dcterms:modified xsi:type="dcterms:W3CDTF">2022-10-29T15:14:15Z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E8D5E842BCFF4213A430D040490BE2C7</vt:lpwstr>
  </property>
  <property fmtid="{D5CDD505-2E9C-101B-9397-08002B2CF9AE}" pid="3" name="KSOProductBuildVer">
    <vt:lpwstr>2052-11.1.0.12313</vt:lpwstr>
  </property>
</Properties>
</file>