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58" r:id="rId5"/>
    <p:sldId id="579" r:id="rId6"/>
    <p:sldId id="582" r:id="rId7"/>
    <p:sldId id="658" r:id="rId8"/>
    <p:sldId id="670" r:id="rId9"/>
    <p:sldId id="580" r:id="rId10"/>
    <p:sldId id="650" r:id="rId11"/>
    <p:sldId id="672" r:id="rId12"/>
    <p:sldId id="564" r:id="rId13"/>
    <p:sldId id="652" r:id="rId14"/>
    <p:sldId id="659" r:id="rId15"/>
    <p:sldId id="660" r:id="rId16"/>
    <p:sldId id="662" r:id="rId17"/>
    <p:sldId id="673" r:id="rId18"/>
    <p:sldId id="675" r:id="rId19"/>
    <p:sldId id="677" r:id="rId20"/>
    <p:sldId id="678" r:id="rId21"/>
    <p:sldId id="679" r:id="rId22"/>
    <p:sldId id="676" r:id="rId23"/>
    <p:sldId id="655" r:id="rId24"/>
  </p:sldIdLst>
  <p:sldSz cx="9144000" cy="5143500" type="screen16x9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237" autoAdjust="0"/>
  </p:normalViewPr>
  <p:slideViewPr>
    <p:cSldViewPr showGuides="1">
      <p:cViewPr varScale="1">
        <p:scale>
          <a:sx n="114" d="100"/>
          <a:sy n="114" d="100"/>
        </p:scale>
        <p:origin x="562" y="67"/>
      </p:cViewPr>
      <p:guideLst>
        <p:guide orient="horz" pos="1735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B1AC58-044D-49A6-895E-49D00CBFD57A}" type="doc">
      <dgm:prSet loTypeId="list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0838DDA3-A4A6-4669-BCCB-AF61493A85A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>
              <a:solidFill>
                <a:schemeClr val="tx1"/>
              </a:solidFill>
              <a:latin typeface="微软雅黑 Light" charset="-122"/>
              <a:ea typeface="微软雅黑 Light" charset="-122"/>
              <a:cs typeface="微软雅黑 Light" charset="-122"/>
            </a:rPr>
            <a:t>一、</a:t>
          </a:r>
          <a:r>
            <a:rPr lang="zh-CN" altLang="en-US" sz="2000" b="1" dirty="0">
              <a:solidFill>
                <a:schemeClr val="tx1"/>
              </a:solidFill>
              <a:latin typeface="+mn-ea"/>
              <a:cs typeface="微软雅黑 Light" charset="-122"/>
            </a:rPr>
            <a:t>任务</a:t>
          </a:r>
          <a:r>
            <a:rPr lang="zh-CN" altLang="en-US" sz="2000" b="1" dirty="0">
              <a:solidFill>
                <a:schemeClr val="tx1"/>
              </a:solidFill>
              <a:latin typeface="+mn-ea"/>
              <a:cs typeface="微软雅黑 Light" charset="-122"/>
            </a:rPr>
            <a:t>简介</a:t>
          </a:r>
          <a:r>
            <a:rPr lang="zh-CN" altLang="en-US" sz="2000" b="1" dirty="0">
              <a:solidFill>
                <a:schemeClr val="tx1"/>
              </a:solidFill>
              <a:latin typeface="+mn-ea"/>
              <a:cs typeface="微软雅黑 Light" charset="-122"/>
            </a:rPr>
            <a:t/>
          </a:r>
          <a:endParaRPr lang="zh-CN" altLang="en-US" sz="2000" b="1" dirty="0">
            <a:solidFill>
              <a:schemeClr val="tx1"/>
            </a:solidFill>
            <a:latin typeface="+mn-ea"/>
            <a:cs typeface="微软雅黑 Light" charset="-122"/>
          </a:endParaRPr>
        </a:p>
      </dgm:t>
    </dgm:pt>
    <dgm:pt modelId="{7641B2C0-844B-4D87-A495-E05ADC984347}" cxnId="{1273BFFA-5740-4D87-86B1-48D7297F865E}" type="parTrans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840DBB6-7E48-4443-877A-F2308DC84545}" cxnId="{1273BFFA-5740-4D87-86B1-48D7297F865E}" type="sibTrans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3B8847E1-D6CC-47AA-89AF-7B03D636A79B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>
              <a:solidFill>
                <a:schemeClr val="tx1"/>
              </a:solidFill>
              <a:latin typeface="宋体" charset="-122"/>
              <a:ea typeface="宋体" charset="-122"/>
              <a:cs typeface="微软雅黑 Light" charset="-122"/>
            </a:rPr>
            <a:t>二、方法</a:t>
          </a:r>
          <a:r>
            <a:rPr lang="zh-CN" altLang="en-US" sz="2000" b="1" dirty="0">
              <a:solidFill>
                <a:schemeClr val="tx1"/>
              </a:solidFill>
              <a:latin typeface="宋体" charset="-122"/>
              <a:ea typeface="宋体" charset="-122"/>
              <a:cs typeface="微软雅黑 Light" charset="-122"/>
            </a:rPr>
            <a:t/>
          </a:r>
          <a:endParaRPr lang="zh-CN" altLang="en-US" sz="2000" b="1" dirty="0">
            <a:solidFill>
              <a:schemeClr val="tx1"/>
            </a:solidFill>
            <a:latin typeface="宋体" charset="-122"/>
            <a:ea typeface="宋体" charset="-122"/>
            <a:cs typeface="微软雅黑 Light" charset="-122"/>
          </a:endParaRPr>
        </a:p>
      </dgm:t>
    </dgm:pt>
    <dgm:pt modelId="{3C0F8636-A73B-4611-AE14-23DB23CEE30D}" cxnId="{29ADE971-4852-4A1D-8968-4502BD2ACFEE}" type="parTrans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AB8BF4B-7C15-4F98-8AB3-B12D2DD669D7}" cxnId="{29ADE971-4852-4A1D-8968-4502BD2ACFEE}" type="sibTrans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5131AC9C-8C7C-421C-A25C-0871F4379F8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>
              <a:solidFill>
                <a:schemeClr val="tx1"/>
              </a:solidFill>
              <a:latin typeface="宋体" charset="-122"/>
              <a:ea typeface="宋体" charset="-122"/>
              <a:cs typeface="微软雅黑 Light" charset="-122"/>
              <a:sym typeface="+mn-ea"/>
            </a:rPr>
            <a:t>三</a:t>
          </a:r>
          <a:r>
            <a:rPr lang="zh-CN" altLang="en-US" sz="2000" b="1" dirty="0">
              <a:solidFill>
                <a:schemeClr val="tx1"/>
              </a:solidFill>
              <a:latin typeface="宋体" charset="-122"/>
              <a:ea typeface="宋体" charset="-122"/>
              <a:cs typeface="微软雅黑 Light" charset="-122"/>
              <a:sym typeface="+mn-ea"/>
            </a:rPr>
            <a:t>、</a:t>
          </a:r>
          <a:r>
            <a:rPr lang="zh-CN" altLang="en-US" sz="2000" b="1" dirty="0">
              <a:solidFill>
                <a:schemeClr val="tx1"/>
              </a:solidFill>
              <a:latin typeface="宋体" charset="-122"/>
              <a:ea typeface="宋体" charset="-122"/>
              <a:cs typeface="微软雅黑 Light" charset="-122"/>
              <a:sym typeface="+mn-ea"/>
            </a:rPr>
            <a:t>结果</a:t>
          </a:r>
          <a:r>
            <a:rPr lang="zh-CN" altLang="en-US" sz="2000" b="1" dirty="0">
              <a:solidFill>
                <a:schemeClr val="tx1"/>
              </a:solidFill>
              <a:latin typeface="宋体" charset="-122"/>
              <a:ea typeface="宋体" charset="-122"/>
              <a:cs typeface="微软雅黑 Light" charset="-122"/>
              <a:sym typeface="+mn-ea"/>
            </a:rPr>
            <a:t/>
          </a:r>
          <a:endParaRPr lang="zh-CN" altLang="en-US" sz="2000" b="1" dirty="0">
            <a:solidFill>
              <a:schemeClr val="tx1"/>
            </a:solidFill>
            <a:latin typeface="宋体" charset="-122"/>
            <a:ea typeface="宋体" charset="-122"/>
            <a:cs typeface="微软雅黑 Light" charset="-122"/>
            <a:sym typeface="+mn-ea"/>
          </a:endParaRPr>
        </a:p>
      </dgm:t>
    </dgm:pt>
    <dgm:pt modelId="{9BB4F878-88AB-498B-A310-DF76F3BA98ED}" cxnId="{7B3DCD8B-F358-4497-A5A3-691EE27676AE}" type="parTrans">
      <dgm:prSet/>
      <dgm:spPr/>
    </dgm:pt>
    <dgm:pt modelId="{BDCE98B3-3A2D-4622-A440-E1A6F1F7B454}" cxnId="{7B3DCD8B-F358-4497-A5A3-691EE27676AE}" type="sibTrans">
      <dgm:prSet/>
      <dgm:spPr/>
    </dgm:pt>
    <dgm:pt modelId="{192C6106-25DD-4F70-AE6F-F64B19EC334E}" type="pres">
      <dgm:prSet presAssocID="{79B1AC58-044D-49A6-895E-49D00CBFD57A}" presName="linear" presStyleCnt="0">
        <dgm:presLayoutVars>
          <dgm:animLvl val="lvl"/>
          <dgm:resizeHandles val="exact"/>
        </dgm:presLayoutVars>
      </dgm:prSet>
      <dgm:spPr/>
    </dgm:pt>
    <dgm:pt modelId="{70210E35-656D-43CA-B29E-DBBCFF89D48F}" type="pres">
      <dgm:prSet presAssocID="{0838DDA3-A4A6-4669-BCCB-AF61493A85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5441E8D-2E5B-4528-A5B0-495437FE454F}" type="pres">
      <dgm:prSet presAssocID="{1840DBB6-7E48-4443-877A-F2308DC84545}" presName="spacer" presStyleCnt="0"/>
      <dgm:spPr/>
    </dgm:pt>
    <dgm:pt modelId="{518C89CD-40FF-4BF8-860A-DE663C28DB41}" type="pres">
      <dgm:prSet presAssocID="{3B8847E1-D6CC-47AA-89AF-7B03D636A7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E823BB-8BAD-4645-A3DE-3FC738FAAA22}" type="pres">
      <dgm:prSet presAssocID="{DAB8BF4B-7C15-4F98-8AB3-B12D2DD669D7}" presName="spacer" presStyleCnt="0"/>
      <dgm:spPr/>
    </dgm:pt>
    <dgm:pt modelId="{FC869095-4732-4F59-B3F9-01D8CA83D96D}" type="pres">
      <dgm:prSet presAssocID="{5131AC9C-8C7C-421C-A25C-0871F4379F8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273BFFA-5740-4D87-86B1-48D7297F865E}" srcId="{79B1AC58-044D-49A6-895E-49D00CBFD57A}" destId="{0838DDA3-A4A6-4669-BCCB-AF61493A85A1}" srcOrd="0" destOrd="0" parTransId="{7641B2C0-844B-4D87-A495-E05ADC984347}" sibTransId="{1840DBB6-7E48-4443-877A-F2308DC84545}"/>
    <dgm:cxn modelId="{29ADE971-4852-4A1D-8968-4502BD2ACFEE}" srcId="{79B1AC58-044D-49A6-895E-49D00CBFD57A}" destId="{3B8847E1-D6CC-47AA-89AF-7B03D636A79B}" srcOrd="1" destOrd="0" parTransId="{3C0F8636-A73B-4611-AE14-23DB23CEE30D}" sibTransId="{DAB8BF4B-7C15-4F98-8AB3-B12D2DD669D7}"/>
    <dgm:cxn modelId="{7B3DCD8B-F358-4497-A5A3-691EE27676AE}" srcId="{79B1AC58-044D-49A6-895E-49D00CBFD57A}" destId="{5131AC9C-8C7C-421C-A25C-0871F4379F89}" srcOrd="2" destOrd="0" parTransId="{9BB4F878-88AB-498B-A310-DF76F3BA98ED}" sibTransId="{BDCE98B3-3A2D-4622-A440-E1A6F1F7B454}"/>
    <dgm:cxn modelId="{93CC46A1-82F5-45F3-A389-AB2780AE729D}" type="presOf" srcId="{79B1AC58-044D-49A6-895E-49D00CBFD57A}" destId="{192C6106-25DD-4F70-AE6F-F64B19EC334E}" srcOrd="0" destOrd="0" presId="urn:microsoft.com/office/officeart/2005/8/layout/vList2#1"/>
    <dgm:cxn modelId="{E775A3EE-84C5-4C0D-A77D-B448F02E2908}" type="presParOf" srcId="{192C6106-25DD-4F70-AE6F-F64B19EC334E}" destId="{70210E35-656D-43CA-B29E-DBBCFF89D48F}" srcOrd="0" destOrd="0" presId="urn:microsoft.com/office/officeart/2005/8/layout/vList2#1"/>
    <dgm:cxn modelId="{48E3A1CA-70D6-4349-A7EE-565CE803A951}" type="presOf" srcId="{0838DDA3-A4A6-4669-BCCB-AF61493A85A1}" destId="{70210E35-656D-43CA-B29E-DBBCFF89D48F}" srcOrd="0" destOrd="0" presId="urn:microsoft.com/office/officeart/2005/8/layout/vList2#1"/>
    <dgm:cxn modelId="{D9125863-2B01-430B-98C2-16F08C9BA154}" type="presParOf" srcId="{192C6106-25DD-4F70-AE6F-F64B19EC334E}" destId="{E5441E8D-2E5B-4528-A5B0-495437FE454F}" srcOrd="1" destOrd="0" presId="urn:microsoft.com/office/officeart/2005/8/layout/vList2#1"/>
    <dgm:cxn modelId="{7BB8E94B-60C4-441F-A2BD-C418A1C2E162}" type="presParOf" srcId="{192C6106-25DD-4F70-AE6F-F64B19EC334E}" destId="{518C89CD-40FF-4BF8-860A-DE663C28DB41}" srcOrd="2" destOrd="0" presId="urn:microsoft.com/office/officeart/2005/8/layout/vList2#1"/>
    <dgm:cxn modelId="{5E1C1EF0-175A-4520-9103-41844223BA24}" type="presOf" srcId="{3B8847E1-D6CC-47AA-89AF-7B03D636A79B}" destId="{518C89CD-40FF-4BF8-860A-DE663C28DB41}" srcOrd="0" destOrd="0" presId="urn:microsoft.com/office/officeart/2005/8/layout/vList2#1"/>
    <dgm:cxn modelId="{0F573E62-2044-4C90-9B83-CAED8F7748F9}" type="presParOf" srcId="{192C6106-25DD-4F70-AE6F-F64B19EC334E}" destId="{DAE823BB-8BAD-4645-A3DE-3FC738FAAA22}" srcOrd="3" destOrd="0" presId="urn:microsoft.com/office/officeart/2005/8/layout/vList2#1"/>
    <dgm:cxn modelId="{BC7F4A1E-A243-48D1-8E15-B67FC2C105A1}" type="presParOf" srcId="{192C6106-25DD-4F70-AE6F-F64B19EC334E}" destId="{FC869095-4732-4F59-B3F9-01D8CA83D96D}" srcOrd="4" destOrd="0" presId="urn:microsoft.com/office/officeart/2005/8/layout/vList2#1"/>
    <dgm:cxn modelId="{EA01BE95-7AC3-478B-B5BA-2CA3CE2E33A3}" type="presOf" srcId="{5131AC9C-8C7C-421C-A25C-0871F4379F89}" destId="{FC869095-4732-4F59-B3F9-01D8CA83D96D}" srcOrd="0" destOrd="0" presId="urn:microsoft.com/office/officeart/2005/8/layout/vList2#1"/>
  </dgm:cxnLst>
  <dgm:bg>
    <a:noFill/>
  </dgm:bg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B1AC58-044D-49A6-895E-49D00CBFD57A}" type="doc">
      <dgm:prSet loTypeId="list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0838DDA3-A4A6-4669-BCCB-AF61493A85A1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>
              <a:solidFill>
                <a:schemeClr val="tx1"/>
              </a:solidFill>
              <a:latin typeface="微软雅黑 Light" charset="-122"/>
              <a:ea typeface="微软雅黑 Light" charset="-122"/>
              <a:cs typeface="微软雅黑 Light" charset="-122"/>
            </a:rPr>
            <a:t>一、</a:t>
          </a:r>
          <a:r>
            <a:rPr lang="zh-CN" altLang="en-US" sz="2000" b="1" dirty="0">
              <a:solidFill>
                <a:schemeClr val="tx1"/>
              </a:solidFill>
              <a:latin typeface="微软雅黑 Light" charset="-122"/>
              <a:ea typeface="微软雅黑 Light" charset="-122"/>
              <a:cs typeface="微软雅黑 Light" charset="-122"/>
            </a:rPr>
            <a:t>任务</a:t>
          </a:r>
          <a:r>
            <a:rPr lang="zh-CN" altLang="en-US" sz="2000" b="1" dirty="0">
              <a:solidFill>
                <a:schemeClr val="tx1"/>
              </a:solidFill>
              <a:latin typeface="微软雅黑 Light" charset="-122"/>
              <a:ea typeface="微软雅黑 Light" charset="-122"/>
              <a:cs typeface="微软雅黑 Light" charset="-122"/>
            </a:rPr>
            <a:t>简介</a:t>
          </a:r>
          <a:r>
            <a:rPr lang="zh-CN" altLang="en-US" sz="2000" b="1" dirty="0">
              <a:solidFill>
                <a:schemeClr val="tx1"/>
              </a:solidFill>
              <a:latin typeface="微软雅黑 Light" charset="-122"/>
              <a:ea typeface="微软雅黑 Light" charset="-122"/>
              <a:cs typeface="微软雅黑 Light" charset="-122"/>
            </a:rPr>
            <a:t/>
          </a:r>
          <a:endParaRPr lang="zh-CN" altLang="en-US" sz="2000" b="1" dirty="0">
            <a:solidFill>
              <a:schemeClr val="tx1"/>
            </a:solidFill>
            <a:latin typeface="微软雅黑 Light" charset="-122"/>
            <a:ea typeface="微软雅黑 Light" charset="-122"/>
            <a:cs typeface="微软雅黑 Light" charset="-122"/>
          </a:endParaRPr>
        </a:p>
      </dgm:t>
    </dgm:pt>
    <dgm:pt modelId="{7641B2C0-844B-4D87-A495-E05ADC984347}" cxnId="{C9958548-70E6-4F2C-98DE-9D7A22578F10}" type="parTrans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840DBB6-7E48-4443-877A-F2308DC84545}" cxnId="{C9958548-70E6-4F2C-98DE-9D7A22578F10}" type="sibTrans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92C6106-25DD-4F70-AE6F-F64B19EC334E}" type="pres">
      <dgm:prSet presAssocID="{79B1AC58-044D-49A6-895E-49D00CBFD57A}" presName="linear" presStyleCnt="0">
        <dgm:presLayoutVars>
          <dgm:animLvl val="lvl"/>
          <dgm:resizeHandles val="exact"/>
        </dgm:presLayoutVars>
      </dgm:prSet>
      <dgm:spPr/>
    </dgm:pt>
    <dgm:pt modelId="{70210E35-656D-43CA-B29E-DBBCFF89D48F}" type="pres">
      <dgm:prSet presAssocID="{0838DDA3-A4A6-4669-BCCB-AF61493A85A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9958548-70E6-4F2C-98DE-9D7A22578F10}" srcId="{79B1AC58-044D-49A6-895E-49D00CBFD57A}" destId="{0838DDA3-A4A6-4669-BCCB-AF61493A85A1}" srcOrd="0" destOrd="0" parTransId="{7641B2C0-844B-4D87-A495-E05ADC984347}" sibTransId="{1840DBB6-7E48-4443-877A-F2308DC84545}"/>
    <dgm:cxn modelId="{6DB0CE6C-3F84-4D5F-9B08-8D9D3AD55B15}" type="presOf" srcId="{79B1AC58-044D-49A6-895E-49D00CBFD57A}" destId="{192C6106-25DD-4F70-AE6F-F64B19EC334E}" srcOrd="0" destOrd="0" presId="urn:microsoft.com/office/officeart/2005/8/layout/vList2#1"/>
    <dgm:cxn modelId="{814CA788-2BEC-4A0C-BE90-EC9257B54F7F}" type="presParOf" srcId="{192C6106-25DD-4F70-AE6F-F64B19EC334E}" destId="{70210E35-656D-43CA-B29E-DBBCFF89D48F}" srcOrd="0" destOrd="0" presId="urn:microsoft.com/office/officeart/2005/8/layout/vList2#1"/>
    <dgm:cxn modelId="{26F3AC01-E867-4E11-B868-BE3011F730EA}" type="presOf" srcId="{0838DDA3-A4A6-4669-BCCB-AF61493A85A1}" destId="{70210E35-656D-43CA-B29E-DBBCFF89D48F}" srcOrd="0" destOrd="0" presId="urn:microsoft.com/office/officeart/2005/8/layout/vList2#1"/>
  </dgm:cxnLst>
  <dgm:bg>
    <a:noFill/>
  </dgm:bg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B1AC58-044D-49A6-895E-49D00CBFD57A}" type="doc">
      <dgm:prSet loTypeId="urn:microsoft.com/office/officeart/2005/8/layout/vList2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3B8847E1-D6CC-47AA-89AF-7B03D636A79B}">
      <dgm:prSet phldrT="[文本]" phldr="0" custT="1"/>
      <dgm:spPr/>
      <dgm:t>
        <a:bodyPr vert="horz" wrap="square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>
              <a:solidFill>
                <a:schemeClr val="tx1"/>
              </a:solidFill>
              <a:latin typeface="微软雅黑 Light" charset="-122"/>
              <a:ea typeface="微软雅黑 Light" charset="-122"/>
              <a:cs typeface="微软雅黑 Light" charset="-122"/>
            </a:rPr>
            <a:t>二、</a:t>
          </a:r>
          <a:r>
            <a:rPr lang="zh-CN" altLang="en-US" sz="2000" b="1" dirty="0">
              <a:solidFill>
                <a:schemeClr val="tx1"/>
              </a:solidFill>
              <a:latin typeface="微软雅黑 Light" charset="-122"/>
              <a:ea typeface="微软雅黑 Light" charset="-122"/>
              <a:cs typeface="微软雅黑 Light" charset="-122"/>
              <a:sym typeface="+mn-ea"/>
            </a:rPr>
            <a:t>方法</a:t>
          </a:r>
          <a:r>
            <a:rPr lang="zh-CN" altLang="en-US" sz="2000" b="1" dirty="0">
              <a:solidFill>
                <a:schemeClr val="tx1"/>
              </a:solidFill>
              <a:latin typeface="微软雅黑 Light" charset="-122"/>
              <a:ea typeface="微软雅黑 Light" charset="-122"/>
              <a:cs typeface="微软雅黑 Light" charset="-122"/>
              <a:sym typeface="+mn-ea"/>
            </a:rPr>
            <a:t/>
          </a:r>
          <a:endParaRPr lang="zh-CN" altLang="en-US" sz="2000" b="1" dirty="0">
            <a:solidFill>
              <a:schemeClr val="tx1"/>
            </a:solidFill>
            <a:latin typeface="微软雅黑 Light" charset="-122"/>
            <a:ea typeface="微软雅黑 Light" charset="-122"/>
            <a:cs typeface="微软雅黑 Light" charset="-122"/>
            <a:sym typeface="+mn-ea"/>
          </a:endParaRPr>
        </a:p>
      </dgm:t>
    </dgm:pt>
    <dgm:pt modelId="{3C0F8636-A73B-4611-AE14-23DB23CEE30D}" cxnId="{4710D90B-0B84-432C-8D32-62F1D588A7DA}" type="parTrans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AB8BF4B-7C15-4F98-8AB3-B12D2DD669D7}" cxnId="{4710D90B-0B84-432C-8D32-62F1D588A7DA}" type="sibTrans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92C6106-25DD-4F70-AE6F-F64B19EC334E}" type="pres">
      <dgm:prSet presAssocID="{79B1AC58-044D-49A6-895E-49D00CBFD57A}" presName="linear" presStyleCnt="0">
        <dgm:presLayoutVars>
          <dgm:animLvl val="lvl"/>
          <dgm:resizeHandles val="exact"/>
        </dgm:presLayoutVars>
      </dgm:prSet>
      <dgm:spPr/>
    </dgm:pt>
    <dgm:pt modelId="{518C89CD-40FF-4BF8-860A-DE663C28DB41}" type="pres">
      <dgm:prSet presAssocID="{3B8847E1-D6CC-47AA-89AF-7B03D636A79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710D90B-0B84-432C-8D32-62F1D588A7DA}" srcId="{79B1AC58-044D-49A6-895E-49D00CBFD57A}" destId="{3B8847E1-D6CC-47AA-89AF-7B03D636A79B}" srcOrd="0" destOrd="0" parTransId="{3C0F8636-A73B-4611-AE14-23DB23CEE30D}" sibTransId="{DAB8BF4B-7C15-4F98-8AB3-B12D2DD669D7}"/>
    <dgm:cxn modelId="{5CCE3E96-A8B8-4565-8E75-EAC356EE63F5}" type="presOf" srcId="{79B1AC58-044D-49A6-895E-49D00CBFD57A}" destId="{192C6106-25DD-4F70-AE6F-F64B19EC334E}" srcOrd="0" destOrd="0" presId="urn:microsoft.com/office/officeart/2005/8/layout/vList2#1"/>
    <dgm:cxn modelId="{4EC8E9B2-23F1-484D-81C5-FB11D0FC89D6}" type="presParOf" srcId="{192C6106-25DD-4F70-AE6F-F64B19EC334E}" destId="{518C89CD-40FF-4BF8-860A-DE663C28DB41}" srcOrd="0" destOrd="0" presId="urn:microsoft.com/office/officeart/2005/8/layout/vList2#1"/>
    <dgm:cxn modelId="{226EC24D-D3FA-4EA7-9D27-92D6F05A9EC9}" type="presOf" srcId="{3B8847E1-D6CC-47AA-89AF-7B03D636A79B}" destId="{518C89CD-40FF-4BF8-860A-DE663C28DB41}" srcOrd="0" destOrd="0" presId="urn:microsoft.com/office/officeart/2005/8/layout/vList2#1"/>
  </dgm:cxnLst>
  <dgm:bg>
    <a:noFill/>
  </dgm:bg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B1AC58-044D-49A6-895E-49D00CBFD57A}" type="doc">
      <dgm:prSet loTypeId="urn:microsoft.com/office/officeart/2005/8/layout/vList2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3B8847E1-D6CC-47AA-89AF-7B03D636A79B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>
              <a:solidFill>
                <a:schemeClr val="tx1"/>
              </a:solidFill>
              <a:latin typeface="微软雅黑 Light" charset="-122"/>
              <a:ea typeface="微软雅黑 Light" charset="-122"/>
              <a:cs typeface="微软雅黑 Light" charset="-122"/>
            </a:rPr>
            <a:t>三</a:t>
          </a:r>
          <a:r>
            <a:rPr lang="zh-CN" altLang="en-US" sz="2000" b="1" dirty="0">
              <a:solidFill>
                <a:schemeClr val="tx1"/>
              </a:solidFill>
              <a:latin typeface="微软雅黑 Light" charset="-122"/>
              <a:ea typeface="微软雅黑 Light" charset="-122"/>
              <a:cs typeface="微软雅黑 Light" charset="-122"/>
            </a:rPr>
            <a:t>、</a:t>
          </a:r>
          <a:r>
            <a:rPr lang="zh-CN" altLang="en-US" sz="2000" b="1" dirty="0">
              <a:solidFill>
                <a:schemeClr val="tx1"/>
              </a:solidFill>
              <a:latin typeface="微软雅黑 Light" charset="-122"/>
              <a:ea typeface="微软雅黑 Light" charset="-122"/>
              <a:cs typeface="微软雅黑 Light" charset="-122"/>
              <a:sym typeface="+mn-ea"/>
            </a:rPr>
            <a:t>结果</a:t>
          </a:r>
          <a:r>
            <a:rPr lang="zh-CN" altLang="en-US" sz="2000" b="1" dirty="0">
              <a:solidFill>
                <a:schemeClr val="tx1"/>
              </a:solidFill>
              <a:latin typeface="微软雅黑 Light" charset="-122"/>
              <a:ea typeface="微软雅黑 Light" charset="-122"/>
              <a:cs typeface="微软雅黑 Light" charset="-122"/>
              <a:sym typeface="+mn-ea"/>
            </a:rPr>
            <a:t/>
          </a:r>
          <a:endParaRPr lang="zh-CN" altLang="en-US" sz="2000" b="1" dirty="0">
            <a:solidFill>
              <a:schemeClr val="tx1"/>
            </a:solidFill>
            <a:latin typeface="微软雅黑 Light" charset="-122"/>
            <a:ea typeface="微软雅黑 Light" charset="-122"/>
            <a:cs typeface="微软雅黑 Light" charset="-122"/>
            <a:sym typeface="+mn-ea"/>
          </a:endParaRPr>
        </a:p>
      </dgm:t>
    </dgm:pt>
    <dgm:pt modelId="{3C0F8636-A73B-4611-AE14-23DB23CEE30D}" cxnId="{616B76C1-8D56-42CD-9DDB-0D595BDC7137}" type="parTrans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DAB8BF4B-7C15-4F98-8AB3-B12D2DD669D7}" cxnId="{616B76C1-8D56-42CD-9DDB-0D595BDC7137}" type="sibTrans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</dgm:t>
    </dgm:pt>
    <dgm:pt modelId="{192C6106-25DD-4F70-AE6F-F64B19EC334E}" type="pres">
      <dgm:prSet presAssocID="{79B1AC58-044D-49A6-895E-49D00CBFD57A}" presName="linear" presStyleCnt="0">
        <dgm:presLayoutVars>
          <dgm:animLvl val="lvl"/>
          <dgm:resizeHandles val="exact"/>
        </dgm:presLayoutVars>
      </dgm:prSet>
      <dgm:spPr/>
    </dgm:pt>
    <dgm:pt modelId="{518C89CD-40FF-4BF8-860A-DE663C28DB41}" type="pres">
      <dgm:prSet presAssocID="{3B8847E1-D6CC-47AA-89AF-7B03D636A79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16B76C1-8D56-42CD-9DDB-0D595BDC7137}" srcId="{79B1AC58-044D-49A6-895E-49D00CBFD57A}" destId="{3B8847E1-D6CC-47AA-89AF-7B03D636A79B}" srcOrd="0" destOrd="0" parTransId="{3C0F8636-A73B-4611-AE14-23DB23CEE30D}" sibTransId="{DAB8BF4B-7C15-4F98-8AB3-B12D2DD669D7}"/>
    <dgm:cxn modelId="{AD5E6B77-B6AE-4BBE-B97E-1362C2691771}" type="presOf" srcId="{79B1AC58-044D-49A6-895E-49D00CBFD57A}" destId="{192C6106-25DD-4F70-AE6F-F64B19EC334E}" srcOrd="0" destOrd="0" presId="urn:microsoft.com/office/officeart/2005/8/layout/vList2#1"/>
    <dgm:cxn modelId="{5857B9A1-50A8-4946-B664-D2672ACC68D2}" type="presParOf" srcId="{192C6106-25DD-4F70-AE6F-F64B19EC334E}" destId="{518C89CD-40FF-4BF8-860A-DE663C28DB41}" srcOrd="0" destOrd="0" presId="urn:microsoft.com/office/officeart/2005/8/layout/vList2#1"/>
    <dgm:cxn modelId="{4EAF31F6-7D2E-4BDD-BB2F-B317C8E7B010}" type="presOf" srcId="{3B8847E1-D6CC-47AA-89AF-7B03D636A79B}" destId="{518C89CD-40FF-4BF8-860A-DE663C28DB41}" srcOrd="0" destOrd="0" presId="urn:microsoft.com/office/officeart/2005/8/layout/vList2#1"/>
  </dgm:cxnLst>
  <dgm:bg>
    <a:noFill/>
  </dgm:bg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808855" cy="2112645"/>
        <a:chOff x="0" y="0"/>
        <a:chExt cx="4808855" cy="2112645"/>
      </a:xfrm>
    </dsp:grpSpPr>
    <dsp:sp modelId="{70210E35-656D-43CA-B29E-DBBCFF89D48F}">
      <dsp:nvSpPr>
        <dsp:cNvPr id="3" name="圆角矩形 2"/>
        <dsp:cNvSpPr/>
      </dsp:nvSpPr>
      <dsp:spPr bwMode="white">
        <a:xfrm>
          <a:off x="0" y="3682"/>
          <a:ext cx="4808855" cy="6364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l">
            <a:defRPr sz="34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rPr>
            <a:t>一、</a:t>
          </a:r>
          <a:r>
            <a:rPr lang="zh-CN" altLang="en-US" sz="2000" b="1" dirty="0">
              <a:solidFill>
                <a:schemeClr val="tx1"/>
              </a:solidFill>
              <a:latin typeface="+mn-ea"/>
              <a:cs typeface="微软雅黑 Light" panose="020B0502040204020203" charset="-122"/>
            </a:rPr>
            <a:t>任务</a:t>
          </a:r>
          <a:r>
            <a:rPr lang="zh-CN" altLang="en-US" sz="2000" b="1" dirty="0">
              <a:solidFill>
                <a:schemeClr val="tx1"/>
              </a:solidFill>
              <a:latin typeface="+mn-ea"/>
              <a:cs typeface="微软雅黑 Light" panose="020B0502040204020203" charset="-122"/>
            </a:rPr>
            <a:t>简介</a:t>
          </a:r>
          <a:endParaRPr lang="zh-CN" altLang="en-US" sz="2000" b="1" dirty="0">
            <a:solidFill>
              <a:schemeClr val="tx1"/>
            </a:solidFill>
            <a:latin typeface="+mn-ea"/>
            <a:cs typeface="微软雅黑 Light" panose="020B0502040204020203" charset="-122"/>
          </a:endParaRPr>
        </a:p>
      </dsp:txBody>
      <dsp:txXfrm>
        <a:off x="0" y="3682"/>
        <a:ext cx="4808855" cy="636480"/>
      </dsp:txXfrm>
    </dsp:sp>
    <dsp:sp modelId="{518C89CD-40FF-4BF8-860A-DE663C28DB41}">
      <dsp:nvSpPr>
        <dsp:cNvPr id="4" name="圆角矩形 3"/>
        <dsp:cNvSpPr/>
      </dsp:nvSpPr>
      <dsp:spPr bwMode="white">
        <a:xfrm>
          <a:off x="0" y="738083"/>
          <a:ext cx="4808855" cy="6364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l">
            <a:defRPr sz="34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 Light" panose="020B0502040204020203" charset="-122"/>
            </a:rPr>
            <a:t>二、方法</a:t>
          </a:r>
          <a:endParaRPr lang="zh-CN" altLang="en-US" sz="2000" b="1" dirty="0">
            <a:solidFill>
              <a:schemeClr val="tx1"/>
            </a:solidFill>
            <a:latin typeface="宋体" panose="02010600030101010101" pitchFamily="2" charset="-122"/>
            <a:ea typeface="宋体" panose="02010600030101010101" pitchFamily="2" charset="-122"/>
            <a:cs typeface="微软雅黑 Light" panose="020B0502040204020203" charset="-122"/>
          </a:endParaRPr>
        </a:p>
      </dsp:txBody>
      <dsp:txXfrm>
        <a:off x="0" y="738083"/>
        <a:ext cx="4808855" cy="636480"/>
      </dsp:txXfrm>
    </dsp:sp>
    <dsp:sp modelId="{FC869095-4732-4F59-B3F9-01D8CA83D96D}">
      <dsp:nvSpPr>
        <dsp:cNvPr id="5" name="圆角矩形 4"/>
        <dsp:cNvSpPr/>
      </dsp:nvSpPr>
      <dsp:spPr bwMode="white">
        <a:xfrm>
          <a:off x="0" y="1472483"/>
          <a:ext cx="4808855" cy="6364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l">
            <a:defRPr sz="34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 Light" panose="020B0502040204020203" charset="-122"/>
              <a:sym typeface="+mn-ea"/>
            </a:rPr>
            <a:t>三</a:t>
          </a:r>
          <a:r>
            <a: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 Light" panose="020B0502040204020203" charset="-122"/>
              <a:sym typeface="+mn-ea"/>
            </a:rPr>
            <a:t>、</a:t>
          </a:r>
          <a:r>
            <a: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微软雅黑 Light" panose="020B0502040204020203" charset="-122"/>
              <a:sym typeface="+mn-ea"/>
            </a:rPr>
            <a:t>结果</a:t>
          </a:r>
          <a:endParaRPr lang="zh-CN" altLang="en-US" sz="2000" b="1" dirty="0">
            <a:solidFill>
              <a:schemeClr val="tx1"/>
            </a:solidFill>
            <a:latin typeface="宋体" panose="02010600030101010101" pitchFamily="2" charset="-122"/>
            <a:ea typeface="宋体" panose="02010600030101010101" pitchFamily="2" charset="-122"/>
            <a:cs typeface="微软雅黑 Light" panose="020B0502040204020203" charset="-122"/>
            <a:sym typeface="+mn-ea"/>
          </a:endParaRPr>
        </a:p>
      </dsp:txBody>
      <dsp:txXfrm>
        <a:off x="0" y="1472483"/>
        <a:ext cx="4808855" cy="63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653663" cy="2907426"/>
        <a:chOff x="0" y="0"/>
        <a:chExt cx="5653663" cy="2907426"/>
      </a:xfrm>
    </dsp:grpSpPr>
    <dsp:sp modelId="{70210E35-656D-43CA-B29E-DBBCFF89D48F}">
      <dsp:nvSpPr>
        <dsp:cNvPr id="3" name="圆角矩形 2"/>
        <dsp:cNvSpPr/>
      </dsp:nvSpPr>
      <dsp:spPr bwMode="white">
        <a:xfrm>
          <a:off x="0" y="845313"/>
          <a:ext cx="5653663" cy="12168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rPr>
            <a:t>一、</a:t>
          </a:r>
          <a:r>
            <a:rPr lang="zh-CN" altLang="en-US" sz="2000" b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rPr>
            <a:t>任务</a:t>
          </a:r>
          <a:r>
            <a:rPr lang="zh-CN" altLang="en-US" sz="2000" b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rPr>
            <a:t>简介</a:t>
          </a:r>
          <a:endParaRPr lang="zh-CN" altLang="en-US" sz="2000" b="1" dirty="0">
            <a:solidFill>
              <a:schemeClr val="tx1"/>
            </a:solidFill>
            <a:latin typeface="微软雅黑 Light" panose="020B0502040204020203" charset="-122"/>
            <a:ea typeface="微软雅黑 Light" panose="020B0502040204020203" charset="-122"/>
            <a:cs typeface="微软雅黑 Light" panose="020B0502040204020203" charset="-122"/>
          </a:endParaRPr>
        </a:p>
      </dsp:txBody>
      <dsp:txXfrm>
        <a:off x="0" y="845313"/>
        <a:ext cx="5653663" cy="1216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653663" cy="2907426"/>
        <a:chOff x="0" y="0"/>
        <a:chExt cx="5653663" cy="2907426"/>
      </a:xfrm>
    </dsp:grpSpPr>
    <dsp:sp modelId="{518C89CD-40FF-4BF8-860A-DE663C28DB41}">
      <dsp:nvSpPr>
        <dsp:cNvPr id="3" name="圆角矩形 2"/>
        <dsp:cNvSpPr/>
      </dsp:nvSpPr>
      <dsp:spPr bwMode="white">
        <a:xfrm>
          <a:off x="0" y="845313"/>
          <a:ext cx="5653663" cy="12168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rPr>
            <a:t>二、</a:t>
          </a:r>
          <a:r>
            <a:rPr lang="zh-CN" altLang="en-US" sz="2000" b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rPr>
            <a:t>方法</a:t>
          </a:r>
          <a:endParaRPr lang="zh-CN" altLang="en-US" sz="2000" b="1" dirty="0">
            <a:solidFill>
              <a:schemeClr val="tx1"/>
            </a:solidFill>
            <a:latin typeface="微软雅黑 Light" panose="020B0502040204020203" charset="-122"/>
            <a:ea typeface="微软雅黑 Light" panose="020B0502040204020203" charset="-122"/>
            <a:cs typeface="微软雅黑 Light" panose="020B0502040204020203" charset="-122"/>
            <a:sym typeface="+mn-ea"/>
          </a:endParaRPr>
        </a:p>
      </dsp:txBody>
      <dsp:txXfrm>
        <a:off x="0" y="845313"/>
        <a:ext cx="5653663" cy="1216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653663" cy="2907426"/>
        <a:chOff x="0" y="0"/>
        <a:chExt cx="5653663" cy="2907426"/>
      </a:xfrm>
    </dsp:grpSpPr>
    <dsp:sp modelId="{518C89CD-40FF-4BF8-860A-DE663C28DB41}">
      <dsp:nvSpPr>
        <dsp:cNvPr id="3" name="圆角矩形 2"/>
        <dsp:cNvSpPr/>
      </dsp:nvSpPr>
      <dsp:spPr bwMode="white">
        <a:xfrm>
          <a:off x="0" y="845313"/>
          <a:ext cx="5653663" cy="12168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76200" tIns="76200" rIns="76200" bIns="7620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rPr>
            <a:t>三</a:t>
          </a:r>
          <a:r>
            <a:rPr lang="zh-CN" altLang="en-US" sz="2000" b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rPr>
            <a:t>、</a:t>
          </a:r>
          <a:r>
            <a:rPr lang="zh-CN" altLang="en-US" sz="2000" b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rPr>
            <a:t>结果</a:t>
          </a:r>
          <a:endParaRPr lang="zh-CN" altLang="en-US" sz="2000" b="1" dirty="0">
            <a:solidFill>
              <a:schemeClr val="tx1"/>
            </a:solidFill>
            <a:latin typeface="微软雅黑 Light" panose="020B0502040204020203" charset="-122"/>
            <a:ea typeface="微软雅黑 Light" panose="020B0502040204020203" charset="-122"/>
            <a:cs typeface="微软雅黑 Light" panose="020B0502040204020203" charset="-122"/>
            <a:sym typeface="+mn-ea"/>
          </a:endParaRPr>
        </a:p>
      </dsp:txBody>
      <dsp:txXfrm>
        <a:off x="0" y="845313"/>
        <a:ext cx="5653663" cy="121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eaLnBrk="1" hangingPunct="1">
              <a:buFont typeface="Arial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/>
          <a:lstStyle>
            <a:lvl1pPr algn="r" eaLnBrk="1" hangingPunct="1">
              <a:buFont typeface="Arial" charset="0"/>
              <a:buNone/>
              <a:defRPr noProof="1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50617816-CBE3-4E19-879F-9995618DAB46}" type="datetime1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331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+mn-ea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+mn-ea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+mn-ea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+mn-ea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  <a:sym typeface="+mn-ea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  <a:sym typeface="+mn-ea"/>
            </a:endParaRP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b"/>
          <a:lstStyle>
            <a:lvl1pPr eaLnBrk="1" hangingPunct="1">
              <a:buFont typeface="Arial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b"/>
          <a:lstStyle>
            <a:lvl1pPr algn="r" eaLnBrk="1" hangingPunct="1">
              <a:buFont typeface="Arial" charset="0"/>
              <a:buNone/>
              <a:defRPr noProof="1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3DE8B6D0-4C3F-4D26-88C9-78BE706249F7}" type="slidenum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</a:defRPr>
    </a:lvl1pPr>
    <a:lvl2pPr lvl="1" algn="l" defTabSz="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</a:defRPr>
    </a:lvl2pPr>
    <a:lvl3pPr lvl="2" algn="l" defTabSz="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</a:defRPr>
    </a:lvl3pPr>
    <a:lvl4pPr lvl="3" algn="l" defTabSz="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</a:defRPr>
    </a:lvl4pPr>
    <a:lvl5pPr lvl="4" algn="l" defTabSz="0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</a:defRPr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  <a:sym typeface="+mn-ea"/>
              </a:rPr>
              <a:t>Inf.tweaks 是推理阶段两个超参数的调整</a:t>
            </a:r>
            <a:r>
              <a:rPr lang="zh-CN">
                <a:latin typeface="Times New Roman" pitchFamily="18" charset="0"/>
                <a:cs typeface="Times New Roman" pitchFamily="18" charset="0"/>
                <a:sym typeface="+mn-ea"/>
              </a:rPr>
              <a:t>，并不能带来集成模型的提升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  <a:sym typeface="+mn-ea"/>
              </a:rPr>
              <a:t>Inf.tweaks 是推理阶段两个超参数的调整</a:t>
            </a:r>
            <a:r>
              <a:rPr lang="zh-CN">
                <a:latin typeface="Times New Roman" pitchFamily="18" charset="0"/>
                <a:cs typeface="Times New Roman" pitchFamily="18" charset="0"/>
                <a:sym typeface="+mn-ea"/>
              </a:rPr>
              <a:t>，并不能带来集成模型的提升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  <a:sym typeface="+mn-ea"/>
              </a:rPr>
              <a:t>Inf.tweaks 是推理阶段两个超参数的调整</a:t>
            </a:r>
            <a:r>
              <a:rPr lang="zh-CN">
                <a:latin typeface="Times New Roman" pitchFamily="18" charset="0"/>
                <a:cs typeface="Times New Roman" pitchFamily="18" charset="0"/>
                <a:sym typeface="+mn-ea"/>
              </a:rPr>
              <a:t>，并不能带来集成模型的提升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  <a:sym typeface="+mn-ea"/>
              </a:rPr>
              <a:t>Inf.tweaks 是推理阶段两个超参数的调整</a:t>
            </a:r>
            <a:r>
              <a:rPr lang="zh-CN">
                <a:latin typeface="Times New Roman" pitchFamily="18" charset="0"/>
                <a:cs typeface="Times New Roman" pitchFamily="18" charset="0"/>
                <a:sym typeface="+mn-ea"/>
              </a:rPr>
              <a:t>，并不能带来集成模型的提升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构造数据的方法多种多样，难以评判谁的方法比较好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构造数据的方法多种多样，难以评判谁的方法比较好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BA313552-C7FD-4CD8-AA75-58D27778270C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Arial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ea"/>
              <a:sym typeface="Arial" charset="0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cs"/>
              <a:sym typeface="Arial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43A6EE61-D36D-4A85-AB8D-9B6F4B476F9B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宋体" charset="-122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ea"/>
              <a:sym typeface="宋体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486396BD-12E8-4F25-A00C-4C4F50AA6ED9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Arial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ea"/>
              <a:sym typeface="Arial" charset="0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cs"/>
              <a:sym typeface="Arial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E23CB3FC-275A-44D8-A4CC-4B53BA9F5CD5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宋体" charset="-122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ea"/>
              <a:sym typeface="宋体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B2F92D9F-AFEA-49C5-A445-64E8F6DCCB44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Arial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ea"/>
              <a:sym typeface="Arial" charset="0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cs"/>
              <a:sym typeface="Arial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7662216A-289B-4F58-8134-C9A7534171B0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宋体" charset="-122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ea"/>
              <a:sym typeface="宋体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36" y="662071"/>
            <a:ext cx="8280000" cy="33387"/>
          </a:xfrm>
          <a:prstGeom prst="rect">
            <a:avLst/>
          </a:prstGeom>
        </p:spPr>
      </p:pic>
      <p:sp>
        <p:nvSpPr>
          <p:cNvPr id="11" name="内容占位符 15"/>
          <p:cNvSpPr>
            <a:spLocks noGrp="1"/>
          </p:cNvSpPr>
          <p:nvPr>
            <p:ph sz="quarter" idx="10" hasCustomPrompt="1"/>
          </p:nvPr>
        </p:nvSpPr>
        <p:spPr>
          <a:xfrm>
            <a:off x="428936" y="1009650"/>
            <a:ext cx="8263712" cy="3695700"/>
          </a:xfrm>
        </p:spPr>
        <p:txBody>
          <a:bodyPr anchor="t" anchorCtr="0"/>
          <a:lstStyle>
            <a:lvl1pPr algn="l">
              <a:lnSpc>
                <a:spcPct val="125000"/>
              </a:lnSpc>
              <a:defRPr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 algn="l">
              <a:lnSpc>
                <a:spcPct val="125000"/>
              </a:lnSpc>
              <a:defRPr sz="2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2pPr>
            <a:lvl3pPr algn="l">
              <a:lnSpc>
                <a:spcPct val="125000"/>
              </a:lnSpc>
              <a:defRPr sz="2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3pPr>
            <a:lvl4pPr marL="1028700" indent="0">
              <a:lnSpc>
                <a:spcPct val="125000"/>
              </a:lnSpc>
              <a:buNone/>
              <a:defRPr sz="1800"/>
            </a:lvl4pPr>
            <a:lvl5pPr marL="1371600" indent="0">
              <a:lnSpc>
                <a:spcPct val="125000"/>
              </a:lnSpc>
              <a:buNone/>
              <a:defRPr sz="1600"/>
            </a:lvl5pPr>
          </a:lstStyle>
          <a:p>
            <a:pPr lvl="0"/>
            <a:r>
              <a:rPr lang="zh-CN" altLang="en-US" dirty="0"/>
              <a:t>微软雅黑，</a:t>
            </a:r>
            <a:r>
              <a:rPr lang="en-US" altLang="zh-CN" dirty="0"/>
              <a:t>28</a:t>
            </a:r>
            <a:r>
              <a:rPr lang="zh-CN" altLang="en-US" dirty="0"/>
              <a:t>号，行距</a:t>
            </a:r>
            <a:r>
              <a:rPr lang="en-US" altLang="zh-CN" dirty="0"/>
              <a:t>1.25</a:t>
            </a:r>
            <a:endParaRPr lang="en-US" altLang="zh-CN" dirty="0"/>
          </a:p>
          <a:p>
            <a:pPr lvl="0"/>
            <a:r>
              <a:rPr lang="zh-CN" altLang="en-US" dirty="0"/>
              <a:t>正文第一级，</a:t>
            </a:r>
            <a:r>
              <a:rPr lang="en-US" altLang="zh-CN" dirty="0"/>
              <a:t>28</a:t>
            </a:r>
            <a:r>
              <a:rPr lang="zh-CN" altLang="en-US" dirty="0"/>
              <a:t>号</a:t>
            </a:r>
            <a:endParaRPr lang="en-US" altLang="zh-CN" dirty="0"/>
          </a:p>
          <a:p>
            <a:pPr lvl="1"/>
            <a:r>
              <a:rPr lang="zh-CN" altLang="en-US" dirty="0"/>
              <a:t>正文第二级，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  <a:p>
            <a:pPr lvl="2"/>
            <a:r>
              <a:rPr lang="zh-CN" altLang="en-US" dirty="0"/>
              <a:t>正文第三级，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pic>
        <p:nvPicPr>
          <p:cNvPr id="7" name="Picture 4" descr="C:\Users\yyyy\Desktop\0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037" y="236457"/>
            <a:ext cx="788377" cy="33868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8935" y="151200"/>
            <a:ext cx="7171200" cy="525600"/>
          </a:xfrm>
        </p:spPr>
        <p:txBody>
          <a:bodyPr>
            <a:noAutofit/>
          </a:bodyPr>
          <a:lstStyle>
            <a:lvl1pPr>
              <a:defRPr sz="3200" b="1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标题，</a:t>
            </a:r>
            <a:r>
              <a:rPr lang="en-US" altLang="zh-CN" dirty="0"/>
              <a:t>32</a:t>
            </a:r>
            <a:r>
              <a:rPr lang="zh-CN" altLang="en-US" dirty="0"/>
              <a:t>号，微软雅黑粗体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DD450175-15AF-4287-9D6C-5E1EB9E98997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Arial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ea"/>
              <a:sym typeface="Arial" charset="0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cs"/>
              <a:sym typeface="Arial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CD2EAF71-572F-4C82-9CA3-4C0397BA67E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宋体" charset="-122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ea"/>
              <a:sym typeface="宋体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CA325EEF-EFEF-4893-9BD0-25CC079B718E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Arial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ea"/>
              <a:sym typeface="Arial" charset="0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cs"/>
              <a:sym typeface="Arial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6908A366-54A5-40D0-832D-FFC099860251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宋体" charset="-122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ea"/>
              <a:sym typeface="宋体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E03D45B3-AB6D-448D-A1E2-A99EB8DA464C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Arial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ea"/>
              <a:sym typeface="Arial" charset="0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cs"/>
              <a:sym typeface="Arial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2095F3D6-9D6A-44CA-8B97-AACE0C2F4E1B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宋体" charset="-122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ea"/>
              <a:sym typeface="宋体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74213568-8ADD-4CF7-A003-BC23DB124BC9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Arial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ea"/>
              <a:sym typeface="Arial" charset="0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cs"/>
              <a:sym typeface="Arial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0248FCC1-FC4B-4698-BA9F-890EDFBCD528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宋体" charset="-122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ea"/>
              <a:sym typeface="宋体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32F82AA7-FF07-4CE5-8239-DA89AB9A1B0C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Arial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ea"/>
              <a:sym typeface="Arial" charset="0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cs"/>
              <a:sym typeface="Arial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02DD18FE-3EBB-4338-BF96-6AF4B3672228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宋体" charset="-122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ea"/>
              <a:sym typeface="宋体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9E96EB23-E3ED-45AB-ABB2-9BB532BB0A74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Arial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ea"/>
              <a:sym typeface="Arial" charset="0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cs"/>
              <a:sym typeface="Arial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95B65CF2-62EC-4920-9795-CF69B6BE278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宋体" charset="-122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ea"/>
              <a:sym typeface="宋体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8303F326-86ED-43C4-BD37-9B5986B2F506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Arial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ea"/>
              <a:sym typeface="Arial" charset="0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cs"/>
              <a:sym typeface="Arial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82719B37-F777-4232-9B71-28C7D84D6DE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宋体" charset="-122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ea"/>
              <a:sym typeface="宋体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4ADEAA7B-0EA7-48F0-A0B1-8596BEFD0A98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Arial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ea"/>
              <a:sym typeface="Arial" charset="0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cs"/>
              <a:sym typeface="Arial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C2F50237-6486-4A8E-86E5-18988EFDBECD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宋体" charset="-122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ea"/>
              <a:sym typeface="宋体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eaLnBrk="1" hangingPunct="1">
              <a:buFont typeface="Arial" charset="0"/>
              <a:defRPr sz="1200" noProof="1">
                <a:solidFill>
                  <a:srgbClr val="898989"/>
                </a:solidFill>
                <a:latin typeface="Arial" charset="0"/>
                <a:cs typeface="+mn-ea"/>
                <a:sym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A1289968-E8F6-409E-BE46-A3AC17DE2566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Arial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cs"/>
              <a:sym typeface="Arial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algn="ctr" eaLnBrk="1" hangingPunct="1">
              <a:buFont typeface="Arial" charset="0"/>
              <a:defRPr sz="1200" noProof="1">
                <a:solidFill>
                  <a:srgbClr val="898989"/>
                </a:solidFill>
                <a:latin typeface="Arial" charset="0"/>
                <a:sym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cs"/>
              <a:sym typeface="Arial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algn="r" eaLnBrk="1" fontAlgn="base" hangingPunct="1">
              <a:buFont typeface="Arial" charset="0"/>
              <a:buNone/>
              <a:defRPr sz="1200" noProof="1">
                <a:solidFill>
                  <a:srgbClr val="898989"/>
                </a:solidFill>
                <a:latin typeface="Arial" charset="0"/>
                <a:ea typeface="宋体" charset="-122"/>
                <a:cs typeface="+mn-ea"/>
                <a:sym typeface="宋体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defRPr/>
            </a:pPr>
            <a:fld id="{8A1645BD-DA7A-4E4A-832A-56610477E89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charset="0"/>
                <a:ea typeface="宋体" charset="-122"/>
                <a:cs typeface="+mn-ea"/>
                <a:sym typeface="宋体" charset="-122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charset="0"/>
              <a:ea typeface="宋体" charset="-122"/>
              <a:cs typeface="+mn-cs"/>
              <a:sym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  <a:sym typeface="Calibri" pitchFamily="34" charset="0"/>
        </a:defRPr>
      </a:lvl2pPr>
      <a:lvl3pPr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  <a:sym typeface="Calibri" pitchFamily="34" charset="0"/>
        </a:defRPr>
      </a:lvl3pPr>
      <a:lvl4pPr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  <a:sym typeface="Calibri" pitchFamily="34" charset="0"/>
        </a:defRPr>
      </a:lvl4pPr>
      <a:lvl5pPr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  <a:sym typeface="Calibri" pitchFamily="34" charset="0"/>
        </a:defRPr>
      </a:lvl5pPr>
      <a:lvl6pPr marL="4572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  <a:sym typeface="Calibri" pitchFamily="34" charset="0"/>
        </a:defRPr>
      </a:lvl6pPr>
      <a:lvl7pPr marL="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  <a:sym typeface="Calibri" pitchFamily="34" charset="0"/>
        </a:defRPr>
      </a:lvl7pPr>
      <a:lvl8pPr marL="13716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  <a:sym typeface="Calibri" pitchFamily="34" charset="0"/>
        </a:defRPr>
      </a:lvl8pPr>
      <a:lvl9pPr marL="18288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  <a:sym typeface="Calibri" pitchFamily="34" charset="0"/>
        </a:defRPr>
      </a:lvl9pPr>
    </p:titleStyle>
    <p:bodyStyle>
      <a:lvl1pPr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lvl="1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lvl="2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lvl="3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lvl="4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lvl="5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6pPr>
      <a:lvl7pPr marL="2971800" lvl="6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7pPr>
      <a:lvl8pPr marL="3429000" lvl="7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8pPr>
      <a:lvl9pPr marL="3886200" lvl="8" indent="-228600" algn="l" defTabSz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3" Type="http://schemas.openxmlformats.org/officeDocument/2006/relationships/diagramData" Target="../diagrams/data4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3" Type="http://schemas.openxmlformats.org/officeDocument/2006/relationships/diagramData" Target="../diagrams/data2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3" Type="http://schemas.openxmlformats.org/officeDocument/2006/relationships/diagramData" Target="../diagrams/data3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3" descr="C:\Users\yyyy\Desktop\辅助图形2.png"/>
          <p:cNvPicPr>
            <a:picLocks noChangeAspect="1"/>
          </p:cNvPicPr>
          <p:nvPr/>
        </p:nvPicPr>
        <p:blipFill>
          <a:blip r:embed="rId1"/>
          <a:srcRect l="-2089" t="-4311" r="37743" b="52155"/>
          <a:stretch>
            <a:fillRect/>
          </a:stretch>
        </p:blipFill>
        <p:spPr>
          <a:xfrm>
            <a:off x="4370388" y="3357563"/>
            <a:ext cx="4773612" cy="1785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8" name="Picture 4" descr="C:\Users\yyyy\Desktop\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0" y="723900"/>
            <a:ext cx="900113" cy="349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39" name="Picture 3" descr="C:\Users\yyyy\Desktop\辅助图形2.png"/>
          <p:cNvPicPr>
            <a:picLocks noChangeAspect="1"/>
          </p:cNvPicPr>
          <p:nvPr/>
        </p:nvPicPr>
        <p:blipFill>
          <a:blip r:embed="rId1"/>
          <a:srcRect l="-2089" t="-4311" r="37743" b="52155"/>
          <a:stretch>
            <a:fillRect/>
          </a:stretch>
        </p:blipFill>
        <p:spPr>
          <a:xfrm>
            <a:off x="4370388" y="3357563"/>
            <a:ext cx="4773612" cy="1785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0" name="Picture 4" descr="C:\Users\yyyy\Desktop\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0" y="723900"/>
            <a:ext cx="900113" cy="349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1" name="文本占位符 2"/>
          <p:cNvSpPr>
            <a:spLocks noGrp="1"/>
          </p:cNvSpPr>
          <p:nvPr>
            <p:ph sz="quarter" idx="4294967295"/>
          </p:nvPr>
        </p:nvSpPr>
        <p:spPr>
          <a:xfrm>
            <a:off x="1331595" y="1567180"/>
            <a:ext cx="6720840" cy="2077085"/>
          </a:xfrm>
        </p:spPr>
        <p:txBody>
          <a:bodyPr vert="horz" wrap="square" lIns="91440" tIns="45720" rIns="91440" bIns="45720" anchor="t"/>
          <a:lstStyle>
            <a:lvl1pPr lvl="0">
              <a:buClrTx/>
              <a:buSzTx/>
              <a:buFont typeface="Arial" charset="0"/>
              <a:defRPr sz="2400"/>
            </a:lvl1pPr>
            <a:lvl2pPr lvl="1">
              <a:buClrTx/>
              <a:buSzTx/>
              <a:buFont typeface="Arial" charset="0"/>
              <a:defRPr sz="2000"/>
            </a:lvl2pPr>
            <a:lvl3pPr lvl="2">
              <a:buClrTx/>
              <a:buSzTx/>
              <a:buFont typeface="Arial" charset="0"/>
              <a:defRPr sz="1800"/>
            </a:lvl3pPr>
            <a:lvl4pPr lvl="3">
              <a:buClrTx/>
              <a:buSzTx/>
              <a:buFont typeface="Arial" charset="0"/>
              <a:defRPr sz="1600"/>
            </a:lvl4pPr>
            <a:lvl5pPr lvl="4">
              <a:buClrTx/>
              <a:buSzTx/>
              <a:buFont typeface="Arial" charset="0"/>
              <a:defRPr sz="1600"/>
            </a:lvl5pPr>
          </a:lstStyle>
          <a:p>
            <a:pPr lvl="0" algn="ctr" eaLnBrk="1" hangingPunct="1">
              <a:buNone/>
            </a:pPr>
            <a:r>
              <a:rPr lang="zh-CN" altLang="en-US" sz="28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中文语法纠错任务的预训练和模型集成</a:t>
            </a:r>
            <a:endParaRPr lang="zh-CN" altLang="en-US" sz="28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微软雅黑" pitchFamily="34" charset="-122"/>
            </a:endParaRPr>
          </a:p>
          <a:p>
            <a:pPr lvl="0" algn="ctr" eaLnBrk="1" hangingPunct="1">
              <a:buClrTx/>
              <a:buSzTx/>
              <a:buNone/>
            </a:pPr>
            <a:endParaRPr lang="en-US" altLang="zh-CN" sz="2400" b="1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微软雅黑" pitchFamily="34" charset="-122"/>
            </a:endParaRPr>
          </a:p>
          <a:p>
            <a:pPr lvl="1" algn="ctr" eaLnBrk="1" hangingPunct="1">
              <a:buClrTx/>
              <a:buSzTx/>
              <a:buNone/>
            </a:pPr>
            <a:r>
              <a:rPr lang="zh-CN" altLang="en-US" sz="20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                                            </a:t>
            </a:r>
            <a:r>
              <a:rPr lang="en-US" altLang="zh-CN" sz="20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 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  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刘旺旺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微软雅黑" pitchFamily="34" charset="-122"/>
            </a:endParaRPr>
          </a:p>
          <a:p>
            <a:pPr lvl="1" algn="ctr" eaLnBrk="1" hangingPunct="1">
              <a:buClrTx/>
              <a:buSzTx/>
              <a:buNone/>
            </a:pP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                                                                       2022.10.29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微软雅黑" pitchFamily="34" charset="-122"/>
            </a:endParaRPr>
          </a:p>
        </p:txBody>
      </p:sp>
    </p:spTree>
    <p:custDataLst>
      <p:tags r:id="rId3"/>
    </p:custDataLst>
  </p:cSld>
  <p:clrMapOvr>
    <a:masterClrMapping/>
  </p:clrMapOvr>
  <p:transition advTm="323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000" dirty="0">
                <a:latin typeface="Times New Roman" pitchFamily="18" charset="0"/>
                <a:ea typeface="微软雅黑" pitchFamily="34" charset="-122"/>
                <a:sym typeface="微软雅黑" pitchFamily="34" charset="-122"/>
              </a:rPr>
              <a:t>模型结构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sym typeface="微软雅黑" pitchFamily="34" charset="-122"/>
              </a:rPr>
              <a:t>-seq2seq</a:t>
            </a:r>
            <a:endParaRPr lang="en-US" altLang="zh-CN" sz="2000" dirty="0">
              <a:latin typeface="Times New Roman" pitchFamily="18" charset="0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1165" y="4304030"/>
            <a:ext cx="8380730" cy="407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600">
                <a:latin typeface="Times New Roman" pitchFamily="18" charset="0"/>
                <a:cs typeface="Times New Roman" pitchFamily="18" charset="0"/>
              </a:rPr>
              <a:t>基于BART预训练模型，</a:t>
            </a:r>
            <a:r>
              <a:rPr lang="zh-CN" altLang="en-US" sz="1600"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纠错任务看做翻译任务</a:t>
            </a:r>
            <a:r>
              <a:rPr sz="1600">
                <a:latin typeface="Times New Roman" pitchFamily="18" charset="0"/>
                <a:cs typeface="Times New Roman" pitchFamily="18" charset="0"/>
              </a:rPr>
              <a:t>，输入为错误句子，输出为正确句子。 </a:t>
            </a: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1347470"/>
            <a:ext cx="738822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369570" y="151130"/>
            <a:ext cx="7230110" cy="525780"/>
          </a:xfrm>
        </p:spPr>
        <p:txBody>
          <a:bodyPr/>
          <a:lstStyle/>
          <a:p>
            <a:pPr algn="l"/>
            <a:r>
              <a:rPr lang="zh-CN" altLang="en-US" sz="2000" dirty="0">
                <a:latin typeface="Times New Roman" pitchFamily="18" charset="0"/>
                <a:ea typeface="微软雅黑" pitchFamily="34" charset="-122"/>
                <a:sym typeface="微软雅黑" pitchFamily="34" charset="-122"/>
              </a:rPr>
              <a:t>模型预训练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  <a:sym typeface="微软雅黑" pitchFamily="34" charset="-122"/>
              </a:rPr>
              <a:t>数据</a:t>
            </a:r>
            <a:endParaRPr lang="zh-CN" altLang="en-US" sz="2000" dirty="0">
              <a:latin typeface="Times New Roman" pitchFamily="18" charset="0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265" y="1779905"/>
            <a:ext cx="3094990" cy="25152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9750" y="915670"/>
            <a:ext cx="78867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/>
              <a:t>使用了所有收集到的文本纠错数据，</a:t>
            </a:r>
            <a:r>
              <a:rPr sz="1600"/>
              <a:t>经过去重处理，并且仅仅包含有错误句子对，也严格按照比赛要求进行剔除处理，各数据集统计如下</a:t>
            </a:r>
            <a:r>
              <a:rPr lang="zh-CN" sz="1600"/>
              <a:t>：</a:t>
            </a:r>
            <a:endParaRPr lang="zh-CN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000" dirty="0">
                <a:latin typeface="Times New Roman" pitchFamily="18" charset="0"/>
                <a:ea typeface="微软雅黑" pitchFamily="34" charset="-122"/>
                <a:sym typeface="微软雅黑" pitchFamily="34" charset="-122"/>
              </a:rPr>
              <a:t>模型微调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sym typeface="微软雅黑" pitchFamily="34" charset="-122"/>
              </a:rPr>
              <a:t>-</a:t>
            </a:r>
            <a:r>
              <a:rPr lang="zh-CN" altLang="en-US" sz="2000" dirty="0">
                <a:latin typeface="Times New Roman" pitchFamily="18" charset="0"/>
                <a:ea typeface="微软雅黑" pitchFamily="34" charset="-122"/>
                <a:sym typeface="微软雅黑" pitchFamily="34" charset="-122"/>
              </a:rPr>
              <a:t>数据</a:t>
            </a:r>
            <a:endParaRPr lang="zh-CN" altLang="en-US" sz="2000" dirty="0">
              <a:latin typeface="Times New Roman" pitchFamily="18" charset="0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9260" y="1010285"/>
            <a:ext cx="78867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Times New Roman" pitchFamily="18" charset="0"/>
                <a:cs typeface="Times New Roman" pitchFamily="18" charset="0"/>
              </a:rPr>
              <a:t>在预训练模型的基础上，使用</a:t>
            </a: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cged+hsk</a:t>
            </a:r>
            <a:r>
              <a:rPr lang="zh-CN" altLang="en-US" sz="1600">
                <a:latin typeface="Times New Roman" pitchFamily="18" charset="0"/>
                <a:cs typeface="Times New Roman" pitchFamily="18" charset="0"/>
              </a:rPr>
              <a:t>数据进行微调，并且cged重采样两份，</a:t>
            </a:r>
            <a:r>
              <a:rPr lang="en-US" altLang="zh-CN" sz="1600">
                <a:latin typeface="Times New Roman" pitchFamily="18" charset="0"/>
                <a:cs typeface="Times New Roman" pitchFamily="18" charset="0"/>
              </a:rPr>
              <a:t>因为</a:t>
            </a:r>
            <a:r>
              <a:rPr lang="zh-CN" altLang="en-US" sz="1600">
                <a:latin typeface="Times New Roman" pitchFamily="18" charset="0"/>
                <a:cs typeface="Times New Roman" pitchFamily="18" charset="0"/>
              </a:rPr>
              <a:t>测试集数据中</a:t>
            </a:r>
            <a:r>
              <a:rPr lang="zh-CN" altLang="en-US" sz="1600">
                <a:latin typeface="Times New Roman" pitchFamily="18" charset="0"/>
                <a:cs typeface="Times New Roman" pitchFamily="18" charset="0"/>
                <a:sym typeface="+mn-ea"/>
              </a:rPr>
              <a:t>cged占比较多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165" y="1851660"/>
            <a:ext cx="3037205" cy="24688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72410" y="2427605"/>
            <a:ext cx="3088640" cy="50990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000" dirty="0">
                <a:latin typeface="Times New Roman" pitchFamily="18" charset="0"/>
                <a:ea typeface="微软雅黑" pitchFamily="34" charset="-122"/>
                <a:sym typeface="微软雅黑" pitchFamily="34" charset="-122"/>
              </a:rPr>
              <a:t>模型的集成</a:t>
            </a:r>
            <a:endParaRPr lang="zh-CN" altLang="en-US" sz="2000" dirty="0">
              <a:latin typeface="Times New Roman" pitchFamily="18" charset="0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5595" y="816610"/>
            <a:ext cx="8593455" cy="2294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400">
                <a:latin typeface="Times New Roman" pitchFamily="18" charset="0"/>
                <a:cs typeface="Times New Roman" pitchFamily="18" charset="0"/>
              </a:rPr>
              <a:t>将多个seq2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edit</a:t>
            </a:r>
            <a:r>
              <a:rPr sz="1400">
                <a:latin typeface="Times New Roman" pitchFamily="18" charset="0"/>
                <a:cs typeface="Times New Roman" pitchFamily="18" charset="0"/>
              </a:rPr>
              <a:t>模型与多个seq2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seq</a:t>
            </a:r>
            <a:r>
              <a:rPr sz="1400">
                <a:latin typeface="Times New Roman" pitchFamily="18" charset="0"/>
                <a:cs typeface="Times New Roman" pitchFamily="18" charset="0"/>
              </a:rPr>
              <a:t>模型进行投票集成</a:t>
            </a:r>
            <a:r>
              <a:rPr lang="zh-CN" sz="1400">
                <a:latin typeface="Times New Roman" pitchFamily="18" charset="0"/>
                <a:cs typeface="Times New Roman" pitchFamily="18" charset="0"/>
              </a:rPr>
              <a:t>：</a:t>
            </a:r>
            <a:endParaRPr sz="1400">
              <a:latin typeface="Times New Roman" pitchFamily="18" charset="0"/>
              <a:cs typeface="Times New Roman" pitchFamily="18" charset="0"/>
            </a:endParaRPr>
          </a:p>
          <a:p>
            <a:r>
              <a:rPr lang="zh-CN" sz="140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4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sz="140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1400">
                <a:latin typeface="Times New Roman" pitchFamily="18" charset="0"/>
                <a:cs typeface="Times New Roman" pitchFamily="18" charset="0"/>
              </a:rPr>
              <a:t>对于某个句子</a:t>
            </a:r>
            <a:r>
              <a:rPr lang="zh-CN" altLang="en-US" sz="1400">
                <a:latin typeface="Times New Roman" pitchFamily="18" charset="0"/>
                <a:cs typeface="Times New Roman" pitchFamily="18" charset="0"/>
              </a:rPr>
              <a:t>，</a:t>
            </a:r>
            <a:r>
              <a:rPr sz="1400">
                <a:latin typeface="Times New Roman" pitchFamily="18" charset="0"/>
                <a:cs typeface="Times New Roman" pitchFamily="18" charset="0"/>
              </a:rPr>
              <a:t>先使用ChERRANT，获得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每个模型</a:t>
            </a:r>
            <a:r>
              <a:rPr sz="1400">
                <a:latin typeface="Times New Roman" pitchFamily="18" charset="0"/>
                <a:cs typeface="Times New Roman" pitchFamily="18" charset="0"/>
              </a:rPr>
              <a:t>对应的修改</a:t>
            </a:r>
            <a:r>
              <a:rPr lang="zh-CN" sz="1400">
                <a:latin typeface="Times New Roman" pitchFamily="18" charset="0"/>
                <a:cs typeface="Times New Roman" pitchFamily="18" charset="0"/>
              </a:rPr>
              <a:t>。</a:t>
            </a:r>
            <a:endParaRPr sz="1400">
              <a:latin typeface="Times New Roman" pitchFamily="18" charset="0"/>
              <a:cs typeface="Times New Roman" pitchFamily="18" charset="0"/>
            </a:endParaRPr>
          </a:p>
          <a:p>
            <a:r>
              <a:rPr lang="zh-CN" sz="140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4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sz="140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1400">
                <a:latin typeface="Times New Roman" pitchFamily="18" charset="0"/>
                <a:cs typeface="Times New Roman" pitchFamily="18" charset="0"/>
              </a:rPr>
              <a:t>统计每个修改</a:t>
            </a:r>
            <a:r>
              <a:rPr lang="zh-CN" altLang="en-US" sz="140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1400">
                <a:latin typeface="Times New Roman" pitchFamily="18" charset="0"/>
                <a:cs typeface="Times New Roman" pitchFamily="18" charset="0"/>
              </a:rPr>
              <a:t>次数</a:t>
            </a:r>
            <a:r>
              <a:rPr lang="zh-CN" altLang="en-US" sz="1400">
                <a:latin typeface="Times New Roman" pitchFamily="18" charset="0"/>
                <a:cs typeface="Times New Roman" pitchFamily="18" charset="0"/>
              </a:rPr>
              <a:t>，</a:t>
            </a:r>
            <a:r>
              <a:rPr sz="1400">
                <a:latin typeface="Times New Roman" pitchFamily="18" charset="0"/>
                <a:cs typeface="Times New Roman" pitchFamily="18" charset="0"/>
              </a:rPr>
              <a:t>若超过模型总数的一半，则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保留</a:t>
            </a:r>
            <a:r>
              <a:rPr lang="zh-CN" altLang="en-US" sz="1400">
                <a:latin typeface="Times New Roman" pitchFamily="18" charset="0"/>
                <a:cs typeface="Times New Roman" pitchFamily="18" charset="0"/>
              </a:rPr>
              <a:t>该</a:t>
            </a:r>
            <a:r>
              <a:rPr lang="en-US" altLang="zh-CN" sz="1400">
                <a:latin typeface="Times New Roman" pitchFamily="18" charset="0"/>
                <a:cs typeface="Times New Roman" pitchFamily="18" charset="0"/>
              </a:rPr>
              <a:t>修改</a:t>
            </a:r>
            <a:r>
              <a:rPr lang="zh-CN" sz="1400">
                <a:latin typeface="Times New Roman" pitchFamily="18" charset="0"/>
                <a:cs typeface="Times New Roman" pitchFamily="18" charset="0"/>
              </a:rPr>
              <a:t>，</a:t>
            </a:r>
            <a:r>
              <a:rPr sz="1400">
                <a:latin typeface="Times New Roman" pitchFamily="18" charset="0"/>
                <a:cs typeface="Times New Roman" pitchFamily="18" charset="0"/>
              </a:rPr>
              <a:t>反之，则忽略</a:t>
            </a:r>
            <a:r>
              <a:rPr sz="1600">
                <a:latin typeface="Times New Roman" pitchFamily="18" charset="0"/>
                <a:cs typeface="Times New Roman" pitchFamily="18" charset="0"/>
              </a:rPr>
              <a:t>。</a:t>
            </a:r>
            <a:endParaRPr sz="1600">
              <a:latin typeface="Times New Roman" pitchFamily="18" charset="0"/>
              <a:cs typeface="Times New Roman" pitchFamily="18" charset="0"/>
            </a:endParaRPr>
          </a:p>
          <a:p>
            <a:endParaRPr sz="1600">
              <a:latin typeface="Times New Roman" pitchFamily="18" charset="0"/>
              <a:cs typeface="Times New Roman" pitchFamily="18" charset="0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6240" y="4588510"/>
            <a:ext cx="796417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>
                <a:latin typeface="Times New Roman" pitchFamily="18" charset="0"/>
                <a:cs typeface="Times New Roman" pitchFamily="18" charset="0"/>
                <a:sym typeface="+mn-ea"/>
              </a:rPr>
              <a:t>使用</a:t>
            </a:r>
            <a:r>
              <a:rPr sz="1400">
                <a:latin typeface="Times New Roman" pitchFamily="18" charset="0"/>
                <a:cs typeface="Times New Roman" pitchFamily="18" charset="0"/>
                <a:sym typeface="+mn-ea"/>
              </a:rPr>
              <a:t>ChERRANT获得修改，可以是字级别，也可以是词级别</a:t>
            </a:r>
            <a:endParaRPr lang="zh-CN" altLang="en-US" sz="14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930" y="1635760"/>
            <a:ext cx="3960495" cy="26644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416235" y="151200"/>
            <a:ext cx="7171200" cy="525600"/>
          </a:xfrm>
        </p:spPr>
        <p:txBody>
          <a:bodyPr/>
          <a:lstStyle/>
          <a:p>
            <a:pPr algn="l"/>
            <a:r>
              <a:rPr lang="zh-CN" altLang="en-US" sz="2000" dirty="0">
                <a:latin typeface="Times New Roman" pitchFamily="18" charset="0"/>
                <a:ea typeface="微软雅黑" pitchFamily="34" charset="-122"/>
                <a:sym typeface="微软雅黑" pitchFamily="34" charset="-122"/>
              </a:rPr>
              <a:t>结果后处理</a:t>
            </a:r>
            <a:endParaRPr lang="zh-CN" altLang="en-US" sz="2000" dirty="0">
              <a:latin typeface="Times New Roman" pitchFamily="18" charset="0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950" y="1131570"/>
            <a:ext cx="84201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增加拼写纠错后处理，并通过统计语言模型来</a:t>
            </a:r>
            <a:r>
              <a:rPr lang="en-US" altLang="zh-CN"/>
              <a:t>判断</a:t>
            </a:r>
            <a:r>
              <a:rPr lang="zh-CN" altLang="en-US"/>
              <a:t>是否保留某个字符的拼写纠正结果。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3"/>
          <p:cNvGrpSpPr>
            <a:grpSpLocks noChangeAspect="1"/>
          </p:cNvGrpSpPr>
          <p:nvPr/>
        </p:nvGrpSpPr>
        <p:grpSpPr>
          <a:xfrm>
            <a:off x="396875" y="468313"/>
            <a:ext cx="8278813" cy="417512"/>
            <a:chOff x="0" y="0"/>
            <a:chExt cx="8280000" cy="418605"/>
          </a:xfrm>
        </p:grpSpPr>
        <p:pic>
          <p:nvPicPr>
            <p:cNvPr id="15362" name="Picture 4" descr="C:\Users\yyyy\Desktop\00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618498" y="0"/>
              <a:ext cx="648000" cy="27838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63" name="Picture 3" descr="C:\Users\yyyy\Desktop\辅助1.jpg"/>
            <p:cNvPicPr>
              <a:picLocks noChangeAspect="1"/>
            </p:cNvPicPr>
            <p:nvPr/>
          </p:nvPicPr>
          <p:blipFill>
            <a:blip r:embed="rId2"/>
            <a:srcRect t="67499"/>
            <a:stretch>
              <a:fillRect/>
            </a:stretch>
          </p:blipFill>
          <p:spPr>
            <a:xfrm>
              <a:off x="0" y="400605"/>
              <a:ext cx="8280000" cy="18000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9" name="图示 8"/>
          <p:cNvGraphicFramePr/>
          <p:nvPr/>
        </p:nvGraphicFramePr>
        <p:xfrm>
          <a:off x="1629438" y="1388804"/>
          <a:ext cx="5653663" cy="2907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354965" y="151130"/>
            <a:ext cx="7244715" cy="525780"/>
          </a:xfrm>
        </p:spPr>
        <p:txBody>
          <a:bodyPr/>
          <a:lstStyle/>
          <a:p>
            <a:pPr algn="l"/>
            <a:r>
              <a:rPr lang="zh-CN" altLang="en-US" sz="2000" dirty="0">
                <a:latin typeface="Times New Roman" pitchFamily="18" charset="0"/>
                <a:ea typeface="微软雅黑" pitchFamily="34" charset="-122"/>
                <a:sym typeface="微软雅黑" pitchFamily="34" charset="-122"/>
              </a:rPr>
              <a:t>单模型与集成模型验证集结果</a:t>
            </a:r>
            <a:endParaRPr lang="zh-CN" altLang="en-US" sz="2000" dirty="0">
              <a:latin typeface="Times New Roman" pitchFamily="18" charset="0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995" y="3723640"/>
            <a:ext cx="8856980" cy="1183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  <a:sym typeface="+mn-ea"/>
              </a:rPr>
              <a:t>1. </a:t>
            </a:r>
            <a:r>
              <a:rPr sz="1800">
                <a:latin typeface="Times New Roman" pitchFamily="18" charset="0"/>
                <a:cs typeface="Times New Roman" pitchFamily="18" charset="0"/>
                <a:sym typeface="+mn-ea"/>
              </a:rPr>
              <a:t>seq2edit模型在验证集上的效果：structbert</a:t>
            </a:r>
            <a:r>
              <a:rPr lang="en-US" sz="1800">
                <a:latin typeface="Times New Roman" pitchFamily="18" charset="0"/>
                <a:cs typeface="Times New Roman" pitchFamily="18" charset="0"/>
                <a:sym typeface="+mn-ea"/>
              </a:rPr>
              <a:t> &gt;</a:t>
            </a:r>
            <a:r>
              <a:rPr sz="1800">
                <a:latin typeface="Times New Roman" pitchFamily="18" charset="0"/>
                <a:cs typeface="Times New Roman" pitchFamily="18" charset="0"/>
                <a:sym typeface="+mn-ea"/>
              </a:rPr>
              <a:t> roberta </a:t>
            </a:r>
            <a:r>
              <a:rPr lang="en-US" sz="1800">
                <a:latin typeface="Times New Roman" pitchFamily="18" charset="0"/>
                <a:cs typeface="Times New Roman" pitchFamily="18" charset="0"/>
                <a:sym typeface="+mn-ea"/>
              </a:rPr>
              <a:t>&gt;</a:t>
            </a:r>
            <a:r>
              <a:rPr sz="1800">
                <a:latin typeface="Times New Roman" pitchFamily="18" charset="0"/>
                <a:cs typeface="Times New Roman" pitchFamily="18" charset="0"/>
                <a:sym typeface="+mn-ea"/>
              </a:rPr>
              <a:t>macbert.</a:t>
            </a:r>
            <a:endParaRPr sz="180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  <a:sym typeface="+mn-ea"/>
              </a:rPr>
              <a:t>2. seq2seq模型的结果</a:t>
            </a:r>
            <a:r>
              <a:rPr lang="zh-CN" altLang="en-US" sz="1800">
                <a:latin typeface="Times New Roman" pitchFamily="18" charset="0"/>
                <a:cs typeface="Times New Roman" pitchFamily="18" charset="0"/>
                <a:sym typeface="+mn-ea"/>
              </a:rPr>
              <a:t>比</a:t>
            </a:r>
            <a:r>
              <a:rPr lang="en-US" sz="1800">
                <a:latin typeface="Times New Roman" pitchFamily="18" charset="0"/>
                <a:cs typeface="Times New Roman" pitchFamily="18" charset="0"/>
                <a:sym typeface="+mn-ea"/>
              </a:rPr>
              <a:t>roberta，macbert略好。</a:t>
            </a:r>
            <a:endParaRPr lang="en-US" sz="180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800">
                <a:latin typeface="Times New Roman" pitchFamily="18" charset="0"/>
                <a:cs typeface="Times New Roman" pitchFamily="18" charset="0"/>
                <a:sym typeface="+mn-ea"/>
              </a:rPr>
              <a:t>3. </a:t>
            </a:r>
            <a:r>
              <a:rPr lang="zh-CN" altLang="en-US" sz="1800">
                <a:latin typeface="Times New Roman" pitchFamily="18" charset="0"/>
                <a:cs typeface="Times New Roman" pitchFamily="18" charset="0"/>
                <a:sym typeface="+mn-ea"/>
              </a:rPr>
              <a:t>集成</a:t>
            </a:r>
            <a:r>
              <a:rPr lang="en-US" sz="1800">
                <a:latin typeface="Times New Roman" pitchFamily="18" charset="0"/>
                <a:cs typeface="Times New Roman" pitchFamily="18" charset="0"/>
                <a:sym typeface="+mn-ea"/>
              </a:rPr>
              <a:t>模型的P值大大提高，R值略有下降。基于字的集成模型比基于词的结果更好。</a:t>
            </a:r>
            <a:endParaRPr lang="en-US" sz="180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endParaRPr lang="zh-CN" sz="1800"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8005" y="771525"/>
            <a:ext cx="5507990" cy="30156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354965" y="151130"/>
            <a:ext cx="7244715" cy="525780"/>
          </a:xfrm>
        </p:spPr>
        <p:txBody>
          <a:bodyPr/>
          <a:lstStyle/>
          <a:p>
            <a:pPr algn="l"/>
            <a:r>
              <a:rPr lang="zh-CN" altLang="en-US" sz="2000" dirty="0">
                <a:latin typeface="Times New Roman" pitchFamily="18" charset="0"/>
                <a:ea typeface="微软雅黑" pitchFamily="34" charset="-122"/>
                <a:sym typeface="微软雅黑" pitchFamily="34" charset="-122"/>
              </a:rPr>
              <a:t>错误样例分析</a:t>
            </a:r>
            <a:endParaRPr lang="zh-CN" altLang="en-US" sz="2000" dirty="0">
              <a:latin typeface="Times New Roman" pitchFamily="18" charset="0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1419860"/>
            <a:ext cx="6977380" cy="22237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9305" y="972820"/>
            <a:ext cx="33508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1.标注不正确</a:t>
            </a:r>
            <a:endParaRPr lang="en-US" altLang="zh-CN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354965" y="151130"/>
            <a:ext cx="7244715" cy="525780"/>
          </a:xfrm>
        </p:spPr>
        <p:txBody>
          <a:bodyPr/>
          <a:lstStyle/>
          <a:p>
            <a:pPr algn="l"/>
            <a:r>
              <a:rPr lang="zh-CN" altLang="en-US" sz="2000" dirty="0">
                <a:latin typeface="Times New Roman" pitchFamily="18" charset="0"/>
                <a:ea typeface="微软雅黑" pitchFamily="34" charset="-122"/>
                <a:sym typeface="微软雅黑" pitchFamily="34" charset="-122"/>
              </a:rPr>
              <a:t>错误样例分析</a:t>
            </a:r>
            <a:endParaRPr lang="zh-CN" altLang="en-US" sz="2000" dirty="0">
              <a:latin typeface="Times New Roman" pitchFamily="18" charset="0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285" y="1203960"/>
            <a:ext cx="6323330" cy="36880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6285" y="771525"/>
            <a:ext cx="4084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2.修改与标注不同，但也是正确的</a:t>
            </a:r>
            <a:endParaRPr lang="en-US" altLang="zh-CN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354965" y="151130"/>
            <a:ext cx="7244715" cy="525780"/>
          </a:xfrm>
        </p:spPr>
        <p:txBody>
          <a:bodyPr/>
          <a:lstStyle/>
          <a:p>
            <a:pPr algn="l"/>
            <a:r>
              <a:rPr lang="zh-CN" altLang="en-US" sz="2000" dirty="0">
                <a:latin typeface="Times New Roman" pitchFamily="18" charset="0"/>
                <a:ea typeface="微软雅黑" pitchFamily="34" charset="-122"/>
                <a:sym typeface="微软雅黑" pitchFamily="34" charset="-122"/>
              </a:rPr>
              <a:t>错误样例分析</a:t>
            </a:r>
            <a:endParaRPr lang="zh-CN" altLang="en-US" sz="2000" dirty="0">
              <a:latin typeface="Times New Roman" pitchFamily="18" charset="0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851660"/>
            <a:ext cx="7158990" cy="1155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56285" y="771525"/>
            <a:ext cx="4084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3.</a:t>
            </a:r>
            <a:r>
              <a:rPr lang="zh-CN" altLang="en-US" sz="1600"/>
              <a:t>模型修改错误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853440" y="3435985"/>
            <a:ext cx="6845300" cy="687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除此之外，还存在长难句修改不好，缺失内容太多修改不好，连续错误修改不好，拼写错误修改不好等问题。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3"/>
          <p:cNvGrpSpPr>
            <a:grpSpLocks noChangeAspect="1"/>
          </p:cNvGrpSpPr>
          <p:nvPr/>
        </p:nvGrpSpPr>
        <p:grpSpPr>
          <a:xfrm>
            <a:off x="396875" y="468313"/>
            <a:ext cx="8278813" cy="417512"/>
            <a:chOff x="0" y="0"/>
            <a:chExt cx="8280000" cy="418605"/>
          </a:xfrm>
        </p:grpSpPr>
        <p:pic>
          <p:nvPicPr>
            <p:cNvPr id="15362" name="Picture 4" descr="C:\Users\yyyy\Desktop\00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618498" y="0"/>
              <a:ext cx="648000" cy="27838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63" name="Picture 3" descr="C:\Users\yyyy\Desktop\辅助1.jpg"/>
            <p:cNvPicPr>
              <a:picLocks noChangeAspect="1"/>
            </p:cNvPicPr>
            <p:nvPr/>
          </p:nvPicPr>
          <p:blipFill>
            <a:blip r:embed="rId2"/>
            <a:srcRect t="67499"/>
            <a:stretch>
              <a:fillRect/>
            </a:stretch>
          </p:blipFill>
          <p:spPr>
            <a:xfrm>
              <a:off x="0" y="400605"/>
              <a:ext cx="8280000" cy="18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5364" name="标题 1"/>
          <p:cNvSpPr>
            <a:spLocks noGrp="1"/>
          </p:cNvSpPr>
          <p:nvPr>
            <p:ph type="ctrTitle"/>
          </p:nvPr>
        </p:nvSpPr>
        <p:spPr>
          <a:xfrm>
            <a:off x="209550" y="443865"/>
            <a:ext cx="6451600" cy="410845"/>
          </a:xfrm>
        </p:spPr>
        <p:txBody>
          <a:bodyPr vert="horz" wrap="square" lIns="91440" tIns="45720" rIns="91440" bIns="45720" anchor="ctr"/>
          <a:lstStyle/>
          <a:p>
            <a:pPr algn="l" defTabSz="0" eaLnBrk="1" hangingPunct="1">
              <a:buClrTx/>
              <a:buSzTx/>
              <a:buFontTx/>
            </a:pPr>
            <a:r>
              <a:rPr lang="zh-CN" altLang="en-US" sz="3600" kern="1200" dirty="0">
                <a:latin typeface="+mj-lt"/>
                <a:ea typeface="+mj-ea"/>
                <a:cs typeface="+mj-cs"/>
                <a:sym typeface="Calibri" pitchFamily="34" charset="0"/>
              </a:rPr>
              <a:t>目录</a:t>
            </a:r>
            <a:endParaRPr lang="zh-CN" altLang="en-US" sz="3600" kern="1200" dirty="0">
              <a:latin typeface="+mj-lt"/>
              <a:ea typeface="+mj-ea"/>
              <a:cs typeface="+mj-cs"/>
              <a:sym typeface="Calibri" pitchFamily="34" charset="0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1629410" y="1388745"/>
          <a:ext cx="4808855" cy="2112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354965" y="151130"/>
            <a:ext cx="7244715" cy="525780"/>
          </a:xfrm>
        </p:spPr>
        <p:txBody>
          <a:bodyPr/>
          <a:lstStyle/>
          <a:p>
            <a:pPr algn="l"/>
            <a:r>
              <a:rPr lang="zh-CN" altLang="en-US" sz="2000" dirty="0">
                <a:latin typeface="Times New Roman" pitchFamily="18" charset="0"/>
                <a:ea typeface="微软雅黑" pitchFamily="34" charset="-122"/>
                <a:sym typeface="微软雅黑" pitchFamily="34" charset="-122"/>
              </a:rPr>
              <a:t>最终测试集的结果</a:t>
            </a:r>
            <a:endParaRPr lang="zh-CN" altLang="en-US" sz="2000" dirty="0">
              <a:latin typeface="Times New Roman" pitchFamily="18" charset="0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175" y="987425"/>
            <a:ext cx="4556760" cy="1216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2427605"/>
            <a:ext cx="4237990" cy="24644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958590" y="2456180"/>
            <a:ext cx="1714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Q&amp;A</a:t>
            </a:r>
            <a:endParaRPr lang="en-US" altLang="zh-CN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3"/>
          <p:cNvGrpSpPr>
            <a:grpSpLocks noChangeAspect="1"/>
          </p:cNvGrpSpPr>
          <p:nvPr/>
        </p:nvGrpSpPr>
        <p:grpSpPr>
          <a:xfrm>
            <a:off x="396875" y="468313"/>
            <a:ext cx="8278813" cy="417512"/>
            <a:chOff x="0" y="0"/>
            <a:chExt cx="8280000" cy="418605"/>
          </a:xfrm>
        </p:grpSpPr>
        <p:pic>
          <p:nvPicPr>
            <p:cNvPr id="15362" name="Picture 4" descr="C:\Users\yyyy\Desktop\00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618498" y="0"/>
              <a:ext cx="648000" cy="27838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63" name="Picture 3" descr="C:\Users\yyyy\Desktop\辅助1.jpg"/>
            <p:cNvPicPr>
              <a:picLocks noChangeAspect="1"/>
            </p:cNvPicPr>
            <p:nvPr/>
          </p:nvPicPr>
          <p:blipFill>
            <a:blip r:embed="rId2"/>
            <a:srcRect t="67499"/>
            <a:stretch>
              <a:fillRect/>
            </a:stretch>
          </p:blipFill>
          <p:spPr>
            <a:xfrm>
              <a:off x="0" y="400605"/>
              <a:ext cx="8280000" cy="18000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9" name="图示 8"/>
          <p:cNvGraphicFramePr/>
          <p:nvPr/>
        </p:nvGraphicFramePr>
        <p:xfrm>
          <a:off x="1629438" y="1388804"/>
          <a:ext cx="5653663" cy="2907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3"/>
          <p:cNvGrpSpPr>
            <a:grpSpLocks noChangeAspect="1"/>
          </p:cNvGrpSpPr>
          <p:nvPr/>
        </p:nvGrpSpPr>
        <p:grpSpPr>
          <a:xfrm>
            <a:off x="396875" y="468313"/>
            <a:ext cx="8278813" cy="417512"/>
            <a:chOff x="0" y="0"/>
            <a:chExt cx="8280000" cy="418605"/>
          </a:xfrm>
        </p:grpSpPr>
        <p:pic>
          <p:nvPicPr>
            <p:cNvPr id="22530" name="Picture 4" descr="C:\Users\yyyy\Desktop\00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618498" y="0"/>
              <a:ext cx="648000" cy="27838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31" name="Picture 3" descr="C:\Users\yyyy\Desktop\辅助1.jpg"/>
            <p:cNvPicPr>
              <a:picLocks noChangeAspect="1"/>
            </p:cNvPicPr>
            <p:nvPr/>
          </p:nvPicPr>
          <p:blipFill>
            <a:blip r:embed="rId2"/>
            <a:srcRect t="67499"/>
            <a:stretch>
              <a:fillRect/>
            </a:stretch>
          </p:blipFill>
          <p:spPr>
            <a:xfrm>
              <a:off x="0" y="400605"/>
              <a:ext cx="8280000" cy="18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2532" name="标题 1"/>
          <p:cNvSpPr>
            <a:spLocks noGrp="1"/>
          </p:cNvSpPr>
          <p:nvPr>
            <p:ph type="ctrTitle"/>
          </p:nvPr>
        </p:nvSpPr>
        <p:spPr>
          <a:xfrm>
            <a:off x="395605" y="468630"/>
            <a:ext cx="7713980" cy="410845"/>
          </a:xfrm>
        </p:spPr>
        <p:txBody>
          <a:bodyPr vert="horz" wrap="square" lIns="91440" tIns="45720" rIns="91440" bIns="45720" anchor="ctr"/>
          <a:lstStyle/>
          <a:p>
            <a:pPr algn="l" defTabSz="0" eaLnBrk="1" hangingPunct="1">
              <a:buClrTx/>
              <a:buSzTx/>
              <a:buFontTx/>
              <a:buNone/>
            </a:pPr>
            <a:r>
              <a:rPr lang="zh-CN" altLang="en-US" sz="20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任务示例</a:t>
            </a:r>
            <a:endParaRPr lang="zh-CN" altLang="en-US" sz="2000" b="1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3715" y="1082040"/>
            <a:ext cx="81622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针对汉语学习者所产生的文本错误进行检测并纠正。</a:t>
            </a:r>
            <a:endParaRPr lang="zh-CN" altLang="en-US" sz="1600"/>
          </a:p>
          <a:p>
            <a:r>
              <a:rPr lang="zh-CN" altLang="en-US" sz="1600"/>
              <a:t>测试集包含三个不同来源的文本，其蕴含的错误类型存在一定的差异。</a:t>
            </a:r>
            <a:endParaRPr lang="zh-CN" altLang="en-US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230" y="2001520"/>
            <a:ext cx="4408170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3"/>
          <p:cNvGrpSpPr>
            <a:grpSpLocks noChangeAspect="1"/>
          </p:cNvGrpSpPr>
          <p:nvPr/>
        </p:nvGrpSpPr>
        <p:grpSpPr>
          <a:xfrm>
            <a:off x="396875" y="468313"/>
            <a:ext cx="8278813" cy="417512"/>
            <a:chOff x="0" y="0"/>
            <a:chExt cx="8280000" cy="418605"/>
          </a:xfrm>
        </p:grpSpPr>
        <p:pic>
          <p:nvPicPr>
            <p:cNvPr id="22530" name="Picture 4" descr="C:\Users\yyyy\Desktop\00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618498" y="0"/>
              <a:ext cx="648000" cy="27838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31" name="Picture 3" descr="C:\Users\yyyy\Desktop\辅助1.jpg"/>
            <p:cNvPicPr>
              <a:picLocks noChangeAspect="1"/>
            </p:cNvPicPr>
            <p:nvPr/>
          </p:nvPicPr>
          <p:blipFill>
            <a:blip r:embed="rId2"/>
            <a:srcRect t="67499"/>
            <a:stretch>
              <a:fillRect/>
            </a:stretch>
          </p:blipFill>
          <p:spPr>
            <a:xfrm>
              <a:off x="0" y="400605"/>
              <a:ext cx="8280000" cy="18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2532" name="标题 1"/>
          <p:cNvSpPr>
            <a:spLocks noGrp="1"/>
          </p:cNvSpPr>
          <p:nvPr>
            <p:ph type="ctrTitle"/>
          </p:nvPr>
        </p:nvSpPr>
        <p:spPr>
          <a:xfrm>
            <a:off x="395605" y="468630"/>
            <a:ext cx="7713980" cy="410845"/>
          </a:xfrm>
        </p:spPr>
        <p:txBody>
          <a:bodyPr vert="horz" wrap="square" lIns="91440" tIns="45720" rIns="91440" bIns="45720" anchor="ctr"/>
          <a:lstStyle/>
          <a:p>
            <a:pPr algn="l" defTabSz="0" eaLnBrk="1" hangingPunct="1">
              <a:buClrTx/>
              <a:buSzTx/>
              <a:buFontTx/>
              <a:buNone/>
            </a:pPr>
            <a:r>
              <a:rPr lang="zh-CN" altLang="en-US" sz="20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验证集分布</a:t>
            </a:r>
            <a:endParaRPr lang="zh-CN" altLang="en-US" sz="2000" b="1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微软雅黑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6235" y="1195705"/>
            <a:ext cx="8148320" cy="509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latin typeface="Times New Roman" pitchFamily="18" charset="0"/>
                <a:cs typeface="Times New Roman" pitchFamily="18" charset="0"/>
              </a:rPr>
              <a:t>比赛分别给出了1137句验证集以及6000句测试集。数据来源于lang8，hsk与cged并进行了重新标注，给出多个参考修改。</a:t>
            </a:r>
            <a:endParaRPr lang="zh-CN" altLang="en-US" sz="1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520" y="2139950"/>
            <a:ext cx="2914650" cy="2392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3"/>
          <p:cNvGrpSpPr>
            <a:grpSpLocks noChangeAspect="1"/>
          </p:cNvGrpSpPr>
          <p:nvPr/>
        </p:nvGrpSpPr>
        <p:grpSpPr>
          <a:xfrm>
            <a:off x="396875" y="468313"/>
            <a:ext cx="8278813" cy="417512"/>
            <a:chOff x="0" y="0"/>
            <a:chExt cx="8280000" cy="418605"/>
          </a:xfrm>
        </p:grpSpPr>
        <p:pic>
          <p:nvPicPr>
            <p:cNvPr id="22530" name="Picture 4" descr="C:\Users\yyyy\Desktop\00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618498" y="0"/>
              <a:ext cx="648000" cy="27838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31" name="Picture 3" descr="C:\Users\yyyy\Desktop\辅助1.jpg"/>
            <p:cNvPicPr>
              <a:picLocks noChangeAspect="1"/>
            </p:cNvPicPr>
            <p:nvPr/>
          </p:nvPicPr>
          <p:blipFill>
            <a:blip r:embed="rId2"/>
            <a:srcRect t="67499"/>
            <a:stretch>
              <a:fillRect/>
            </a:stretch>
          </p:blipFill>
          <p:spPr>
            <a:xfrm>
              <a:off x="0" y="400605"/>
              <a:ext cx="8280000" cy="18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2532" name="标题 1"/>
          <p:cNvSpPr>
            <a:spLocks noGrp="1"/>
          </p:cNvSpPr>
          <p:nvPr>
            <p:ph type="ctrTitle"/>
          </p:nvPr>
        </p:nvSpPr>
        <p:spPr>
          <a:xfrm>
            <a:off x="395605" y="468630"/>
            <a:ext cx="7713980" cy="410845"/>
          </a:xfrm>
        </p:spPr>
        <p:txBody>
          <a:bodyPr vert="horz" wrap="square" lIns="91440" tIns="45720" rIns="91440" bIns="45720" anchor="ctr"/>
          <a:lstStyle/>
          <a:p>
            <a:pPr algn="l" defTabSz="0" eaLnBrk="1" hangingPunct="1">
              <a:buClrTx/>
              <a:buSzTx/>
              <a:buFontTx/>
              <a:buNone/>
            </a:pPr>
            <a:r>
              <a:rPr lang="zh-CN" altLang="en-US" sz="2000" b="1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验证集分布</a:t>
            </a:r>
            <a:endParaRPr lang="zh-CN" altLang="en-US" sz="2000" b="1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275715"/>
            <a:ext cx="4020185" cy="28994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490" y="1347470"/>
            <a:ext cx="4050665" cy="29457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3"/>
          <p:cNvGrpSpPr>
            <a:grpSpLocks noChangeAspect="1"/>
          </p:cNvGrpSpPr>
          <p:nvPr/>
        </p:nvGrpSpPr>
        <p:grpSpPr>
          <a:xfrm>
            <a:off x="396875" y="468313"/>
            <a:ext cx="8278813" cy="417512"/>
            <a:chOff x="0" y="0"/>
            <a:chExt cx="8280000" cy="418605"/>
          </a:xfrm>
        </p:grpSpPr>
        <p:pic>
          <p:nvPicPr>
            <p:cNvPr id="15362" name="Picture 4" descr="C:\Users\yyyy\Desktop\00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618498" y="0"/>
              <a:ext cx="648000" cy="27838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63" name="Picture 3" descr="C:\Users\yyyy\Desktop\辅助1.jpg"/>
            <p:cNvPicPr>
              <a:picLocks noChangeAspect="1"/>
            </p:cNvPicPr>
            <p:nvPr/>
          </p:nvPicPr>
          <p:blipFill>
            <a:blip r:embed="rId2"/>
            <a:srcRect t="67499"/>
            <a:stretch>
              <a:fillRect/>
            </a:stretch>
          </p:blipFill>
          <p:spPr>
            <a:xfrm>
              <a:off x="0" y="400605"/>
              <a:ext cx="8280000" cy="18000"/>
            </a:xfrm>
            <a:prstGeom prst="rect">
              <a:avLst/>
            </a:prstGeom>
            <a:noFill/>
            <a:ln w="9525">
              <a:noFill/>
            </a:ln>
          </p:spPr>
        </p:pic>
      </p:grpSp>
      <p:graphicFrame>
        <p:nvGraphicFramePr>
          <p:cNvPr id="9" name="图示 8"/>
          <p:cNvGraphicFramePr/>
          <p:nvPr/>
        </p:nvGraphicFramePr>
        <p:xfrm>
          <a:off x="1629438" y="1388804"/>
          <a:ext cx="5653663" cy="2907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377825" y="252095"/>
            <a:ext cx="7221855" cy="424815"/>
          </a:xfrm>
        </p:spPr>
        <p:txBody>
          <a:bodyPr/>
          <a:lstStyle/>
          <a:p>
            <a:pPr algn="l"/>
            <a:r>
              <a:rPr lang="zh-CN" altLang="en-US" sz="200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微软雅黑" pitchFamily="34" charset="-122"/>
              </a:rPr>
              <a:t>处理流程</a:t>
            </a:r>
            <a:endParaRPr lang="zh-CN" altLang="en-US" sz="2000" dirty="0">
              <a:latin typeface="Times New Roman" pitchFamily="18" charset="0"/>
              <a:ea typeface="微软雅黑" pitchFamily="34" charset="-122"/>
              <a:cs typeface="Times New Roman" pitchFamily="18" charset="0"/>
              <a:sym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82295" y="2263140"/>
            <a:ext cx="7918450" cy="891540"/>
            <a:chOff x="1217" y="4044"/>
            <a:chExt cx="12470" cy="1404"/>
          </a:xfrm>
        </p:grpSpPr>
        <p:sp>
          <p:nvSpPr>
            <p:cNvPr id="3" name="矩形 2"/>
            <p:cNvSpPr/>
            <p:nvPr/>
          </p:nvSpPr>
          <p:spPr>
            <a:xfrm>
              <a:off x="1217" y="4044"/>
              <a:ext cx="2227" cy="1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模型预训练</a:t>
              </a: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508" y="4044"/>
              <a:ext cx="2187" cy="1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模型微调</a:t>
              </a: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904" y="4044"/>
              <a:ext cx="2287" cy="1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模型集成</a:t>
              </a: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401" y="4044"/>
              <a:ext cx="2287" cy="1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结果后处理</a:t>
              </a:r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>
            <a:xfrm>
              <a:off x="3487" y="4576"/>
              <a:ext cx="1021" cy="3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右箭头 10"/>
            <p:cNvSpPr/>
            <p:nvPr/>
          </p:nvSpPr>
          <p:spPr>
            <a:xfrm>
              <a:off x="6695" y="4556"/>
              <a:ext cx="1210" cy="3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右箭头 11"/>
            <p:cNvSpPr/>
            <p:nvPr/>
          </p:nvSpPr>
          <p:spPr>
            <a:xfrm>
              <a:off x="10191" y="4576"/>
              <a:ext cx="1210" cy="3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26"/>
          <p:cNvSpPr>
            <a:spLocks noGrp="1"/>
          </p:cNvSpPr>
          <p:nvPr>
            <p:ph type="title"/>
          </p:nvPr>
        </p:nvSpPr>
        <p:spPr>
          <a:xfrm>
            <a:off x="354965" y="151130"/>
            <a:ext cx="7244715" cy="525780"/>
          </a:xfrm>
        </p:spPr>
        <p:txBody>
          <a:bodyPr/>
          <a:lstStyle/>
          <a:p>
            <a:pPr algn="l"/>
            <a:r>
              <a:rPr lang="zh-CN" altLang="en-US" sz="2000" dirty="0">
                <a:latin typeface="Times New Roman" pitchFamily="18" charset="0"/>
                <a:ea typeface="微软雅黑" pitchFamily="34" charset="-122"/>
                <a:sym typeface="微软雅黑" pitchFamily="34" charset="-122"/>
              </a:rPr>
              <a:t>模型结构</a:t>
            </a:r>
            <a:r>
              <a:rPr lang="en-US" altLang="zh-CN" sz="2000" dirty="0">
                <a:latin typeface="Times New Roman" pitchFamily="18" charset="0"/>
                <a:ea typeface="微软雅黑" pitchFamily="34" charset="-122"/>
                <a:sym typeface="微软雅黑" pitchFamily="34" charset="-122"/>
              </a:rPr>
              <a:t>-seq2edit</a:t>
            </a:r>
            <a:endParaRPr lang="en-US" altLang="zh-CN" sz="2000" dirty="0">
              <a:latin typeface="Times New Roman" pitchFamily="18" charset="0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4030" y="4300220"/>
            <a:ext cx="7195185" cy="351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latin typeface="Times New Roman" pitchFamily="18" charset="0"/>
                <a:cs typeface="Times New Roman" pitchFamily="18" charset="0"/>
              </a:rPr>
              <a:t>以</a:t>
            </a:r>
            <a:r>
              <a:rPr sz="1600">
                <a:latin typeface="Times New Roman" pitchFamily="18" charset="0"/>
                <a:cs typeface="Times New Roman" pitchFamily="18" charset="0"/>
              </a:rPr>
              <a:t>bert系列的预训练模型作为编码器，训练gector</a:t>
            </a:r>
            <a:r>
              <a:rPr lang="zh-CN" sz="1600">
                <a:latin typeface="Times New Roman" pitchFamily="18" charset="0"/>
                <a:cs typeface="Times New Roman" pitchFamily="18" charset="0"/>
              </a:rPr>
              <a:t>模型</a:t>
            </a:r>
            <a:r>
              <a:rPr sz="1600">
                <a:latin typeface="Times New Roman" pitchFamily="18" charset="0"/>
                <a:cs typeface="Times New Roman" pitchFamily="18" charset="0"/>
              </a:rPr>
              <a:t> </a:t>
            </a:r>
            <a:endParaRPr sz="16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95830" y="1131570"/>
            <a:ext cx="3678555" cy="26993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KSO_WM_UNIT_PLACING_PICTURE_USER_VIEWPORT" val="{&quot;height&quot;:4749,&quot;width&quot;:6471}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全屏显示(16:9)</PresentationFormat>
  <Paragraphs>91</Paragraphs>
  <Slides>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Times New Roman</vt:lpstr>
      <vt:lpstr>微软雅黑</vt:lpstr>
      <vt:lpstr>微软雅黑 Light</vt:lpstr>
      <vt:lpstr>Office 主题</vt:lpstr>
      <vt:lpstr>PowerPoint 演示文稿</vt:lpstr>
      <vt:lpstr>目录</vt:lpstr>
      <vt:lpstr>PowerPoint 演示文稿</vt:lpstr>
      <vt:lpstr>任务示例</vt:lpstr>
      <vt:lpstr>验证集分布</vt:lpstr>
      <vt:lpstr>验证集分布</vt:lpstr>
      <vt:lpstr>PowerPoint 演示文稿</vt:lpstr>
      <vt:lpstr>处理流程</vt:lpstr>
      <vt:lpstr>模型结构-seq2edit</vt:lpstr>
      <vt:lpstr>模型结构-seq2seq</vt:lpstr>
      <vt:lpstr>模型预训练-数据</vt:lpstr>
      <vt:lpstr>模型微调-数据</vt:lpstr>
      <vt:lpstr>模型的集成</vt:lpstr>
      <vt:lpstr>结果后处理</vt:lpstr>
      <vt:lpstr>PowerPoint 演示文稿</vt:lpstr>
      <vt:lpstr>单模型与集成模型验证集结果</vt:lpstr>
      <vt:lpstr>错误样例分析</vt:lpstr>
      <vt:lpstr>错误样例分析</vt:lpstr>
      <vt:lpstr>错误样例分析</vt:lpstr>
      <vt:lpstr>最终测试集的结果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刘旺旺的 iPad</cp:lastModifiedBy>
  <cp:revision>783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2052-11.5.0</vt:lpwstr>
  </property>
  <property fmtid="{D5CDD505-2E9C-101B-9397-08002B2CF9AE}" pid="3" name="KSORubyTemplateID">
    <vt:lpwstr>2</vt:lpwstr>
  </property>
  <property fmtid="{D5CDD505-2E9C-101B-9397-08002B2CF9AE}" pid="4" name="ICV">
    <vt:lpwstr>630F76FEA8594291A8307F1976141451</vt:lpwstr>
  </property>
</Properties>
</file>