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6"/>
  </p:handoutMasterIdLst>
  <p:sldIdLst>
    <p:sldId id="257" r:id="rId3"/>
    <p:sldId id="258" r:id="rId4"/>
    <p:sldId id="259" r:id="rId5"/>
    <p:sldId id="277" r:id="rId6"/>
    <p:sldId id="260" r:id="rId7"/>
    <p:sldId id="265" r:id="rId8"/>
    <p:sldId id="266" r:id="rId10"/>
    <p:sldId id="269" r:id="rId11"/>
    <p:sldId id="271" r:id="rId12"/>
    <p:sldId id="272" r:id="rId13"/>
    <p:sldId id="274" r:id="rId14"/>
    <p:sldId id="261" r:id="rId15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>
            <a:spLocks noChangeArrowheads="1"/>
          </p:cNvSpPr>
          <p:nvPr userDrawn="1"/>
        </p:nvSpPr>
        <p:spPr bwMode="auto">
          <a:xfrm>
            <a:off x="1193800" y="-3657600"/>
            <a:ext cx="309880" cy="37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x-none" sz="1865" smtClean="0"/>
          </a:p>
        </p:txBody>
      </p:sp>
      <p:sp>
        <p:nvSpPr>
          <p:cNvPr id="6" name="Rechteck 5"/>
          <p:cNvSpPr>
            <a:spLocks noChangeArrowheads="1"/>
          </p:cNvSpPr>
          <p:nvPr userDrawn="1"/>
        </p:nvSpPr>
        <p:spPr bwMode="auto">
          <a:xfrm>
            <a:off x="9095317" y="5363633"/>
            <a:ext cx="2637367" cy="28702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de-DE" altLang="de-DE" sz="1865" smtClean="0"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20192" y="3102092"/>
            <a:ext cx="8575040" cy="574516"/>
          </a:xfrm>
          <a:prstGeom prst="rect">
            <a:avLst/>
          </a:prstGeom>
        </p:spPr>
        <p:txBody>
          <a:bodyPr vert="horz" wrap="square" lIns="90000" tIns="0" bIns="0" anchor="ctr">
            <a:sp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735" dirty="0" smtClean="0">
                <a:solidFill>
                  <a:schemeClr val="bg1"/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 panose="020B0503030403020204"/>
                <a:cs typeface="Myriad Pro" panose="020B0503030403020204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20192" y="4100712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 panose="020B0503030403020204"/>
                <a:cs typeface="Myriad Pro" panose="020B0503030403020204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7833" y="5483860"/>
            <a:ext cx="4596553" cy="1098973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12192000" cy="684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89525" y="3271425"/>
            <a:ext cx="8575040" cy="574516"/>
          </a:xfrm>
          <a:prstGeom prst="rect">
            <a:avLst/>
          </a:prstGeom>
        </p:spPr>
        <p:txBody>
          <a:bodyPr vert="horz" wrap="square" lIns="90000" tIns="0" bIns="0" anchor="ctr">
            <a:sp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735" dirty="0" smtClean="0">
                <a:solidFill>
                  <a:schemeClr val="bg1"/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 panose="020B0503030403020204"/>
                <a:cs typeface="Myriad Pro" panose="020B0503030403020204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89525" y="4270045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 panose="020B0503030403020204"/>
                <a:cs typeface="Myriad Pro" panose="020B0503030403020204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4"/>
          <a:srcRect l="9649" t="15015" r="9649" b="16016"/>
          <a:stretch>
            <a:fillRect/>
          </a:stretch>
        </p:blipFill>
        <p:spPr>
          <a:xfrm>
            <a:off x="8064500" y="5130800"/>
            <a:ext cx="4013200" cy="150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rgbClr val="261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812800" y="381000"/>
            <a:ext cx="6430536" cy="990600"/>
          </a:xfrm>
          <a:prstGeom prst="rect">
            <a:avLst/>
          </a:prstGeom>
        </p:spPr>
        <p:txBody>
          <a:bodyPr vert="horz"/>
          <a:lstStyle>
            <a:lvl1pPr>
              <a:defRPr lang="en-US" altLang="zh-CN" sz="3735" dirty="0" smtClean="0">
                <a:solidFill>
                  <a:schemeClr val="bg2">
                    <a:lumMod val="50000"/>
                  </a:schemeClr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85157"/>
            <a:ext cx="6432551" cy="3428999"/>
          </a:xfrm>
          <a:prstGeom prst="rect">
            <a:avLst/>
          </a:prstGeom>
        </p:spPr>
        <p:txBody>
          <a:bodyPr/>
          <a:lstStyle>
            <a:lvl1pPr marL="0">
              <a:buFont typeface="Arial" panose="020B0604020202020204"/>
              <a:buNone/>
              <a:defRPr lang="en-US" altLang="zh-CN" sz="2135" dirty="0">
                <a:solidFill>
                  <a:srgbClr val="173E81"/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0" indent="-457200">
              <a:buFont typeface="Arial" panose="020B0604020202020204"/>
              <a:buNone/>
              <a:defRPr sz="2135">
                <a:solidFill>
                  <a:srgbClr val="173E81"/>
                </a:solidFill>
                <a:latin typeface="Myriad Pro" panose="020B0503030403020204"/>
                <a:cs typeface="Myriad Pro" panose="020B0503030403020204"/>
              </a:defRPr>
            </a:lvl2pPr>
            <a:lvl3pPr marL="154305" indent="-457200">
              <a:buFont typeface="Arial" panose="020B0604020202020204"/>
              <a:buNone/>
              <a:defRPr sz="2135">
                <a:solidFill>
                  <a:srgbClr val="173E81"/>
                </a:solidFill>
                <a:latin typeface="Myriad Pro" panose="020B0503030403020204"/>
                <a:cs typeface="Myriad Pro" panose="020B0503030403020204"/>
              </a:defRPr>
            </a:lvl3pPr>
            <a:lvl4pPr marL="149860" indent="-457200">
              <a:buFont typeface="Arial" panose="020B0604020202020204"/>
              <a:buNone/>
              <a:defRPr sz="2135">
                <a:solidFill>
                  <a:srgbClr val="173E81"/>
                </a:solidFill>
                <a:latin typeface="Myriad Pro" panose="020B0503030403020204"/>
                <a:cs typeface="Myriad Pro" panose="020B0503030403020204"/>
              </a:defRPr>
            </a:lvl4pPr>
            <a:lvl5pPr marL="149860" indent="-457200">
              <a:buFont typeface="Arial" panose="020B0604020202020204"/>
              <a:buNone/>
              <a:defRPr sz="2135">
                <a:solidFill>
                  <a:srgbClr val="173E81"/>
                </a:solidFill>
                <a:latin typeface="Myriad Pro" panose="020B0503030403020204"/>
                <a:cs typeface="Myriad Pro" panose="020B0503030403020204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  <p:pic>
        <p:nvPicPr>
          <p:cNvPr id="3" name="图片 2" descr="未标题2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600" y="-342900"/>
            <a:ext cx="13411200" cy="7543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lack_line copy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8300" y="6074833"/>
            <a:ext cx="11512551" cy="8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34433" y="6514889"/>
            <a:ext cx="673100" cy="2057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420C6EEC-CAF1-AB4C-B6A3-32693A2EA4C2}" type="slidenum">
              <a:rPr lang="zh-CN" altLang="en-US" sz="1335" smtClean="0">
                <a:solidFill>
                  <a:srgbClr val="5A5A5A"/>
                </a:solidFill>
                <a:latin typeface="Myriad Pro" panose="020B0503030403020204" charset="0"/>
                <a:ea typeface="黑体" panose="02010609060101010101" charset="-122"/>
              </a:rPr>
            </a:fld>
            <a:endParaRPr lang="en-US" altLang="zh-CN" sz="1335" smtClean="0">
              <a:solidFill>
                <a:srgbClr val="5A5A5A"/>
              </a:solidFill>
              <a:latin typeface="Myriad Pro" panose="020B0503030403020204" charset="0"/>
              <a:ea typeface="黑体" panose="02010609060101010101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424" y="373516"/>
            <a:ext cx="10465163" cy="998085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3735" b="0" kern="1200" noProof="0" dirty="0">
                <a:solidFill>
                  <a:srgbClr val="173E81"/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013" y="1483360"/>
            <a:ext cx="10464800" cy="4480560"/>
          </a:xfrm>
          <a:prstGeom prst="rect">
            <a:avLst/>
          </a:prstGeom>
          <a:noFill/>
        </p:spPr>
        <p:txBody>
          <a:bodyPr/>
          <a:lstStyle>
            <a:lvl1pPr marL="0">
              <a:defRPr sz="2665" b="0" i="0">
                <a:solidFill>
                  <a:srgbClr val="404040"/>
                </a:solidFill>
                <a:latin typeface="Myriad Pro Light" panose="020B0603030403020204"/>
                <a:ea typeface="方正细黑一简体" panose="02010601030101010101" charset="-122"/>
                <a:cs typeface="Myriad Pro Light" panose="020B0603030403020204"/>
              </a:defRPr>
            </a:lvl1pPr>
            <a:lvl2pPr marL="0">
              <a:buFont typeface="Arial" panose="020B0604020202020204"/>
              <a:buChar char="•"/>
              <a:defRPr sz="2665" b="0" i="0">
                <a:solidFill>
                  <a:schemeClr val="bg1">
                    <a:lumMod val="25000"/>
                  </a:schemeClr>
                </a:solidFill>
                <a:latin typeface="Myriad Pro Light" panose="020B0603030403020204"/>
                <a:ea typeface="方正细黑一简体" panose="02010601030101010101" charset="-122"/>
                <a:cs typeface="Myriad Pro Light" panose="020B0603030403020204"/>
              </a:defRPr>
            </a:lvl2pPr>
            <a:lvl3pPr marL="0">
              <a:buFont typeface="Arial" panose="020B0604020202020204"/>
              <a:buChar char="•"/>
              <a:defRPr sz="2665" b="0" i="0">
                <a:solidFill>
                  <a:schemeClr val="bg1">
                    <a:lumMod val="25000"/>
                  </a:schemeClr>
                </a:solidFill>
                <a:latin typeface="Myriad Pro Light" panose="020B0603030403020204"/>
                <a:ea typeface="方正细黑一简体" panose="02010601030101010101" charset="-122"/>
                <a:cs typeface="Myriad Pro Light" panose="020B0603030403020204"/>
              </a:defRPr>
            </a:lvl3pPr>
            <a:lvl4pPr marL="0">
              <a:buFont typeface="Arial" panose="020B0604020202020204"/>
              <a:buChar char="•"/>
              <a:defRPr sz="2665" b="0" i="0">
                <a:solidFill>
                  <a:schemeClr val="bg1">
                    <a:lumMod val="25000"/>
                  </a:schemeClr>
                </a:solidFill>
                <a:latin typeface="Myriad Pro Light" panose="020B0603030403020204"/>
                <a:ea typeface="方正细黑一简体" panose="02010601030101010101" charset="-122"/>
                <a:cs typeface="Myriad Pro Light" panose="020B0603030403020204"/>
              </a:defRPr>
            </a:lvl4pPr>
            <a:lvl5pPr marL="0">
              <a:buFont typeface="Arial" panose="020B0604020202020204"/>
              <a:buChar char="•"/>
              <a:defRPr sz="2665" b="0" i="0">
                <a:solidFill>
                  <a:schemeClr val="bg1">
                    <a:lumMod val="25000"/>
                  </a:schemeClr>
                </a:solidFill>
                <a:latin typeface="Myriad Pro Light" panose="020B0603030403020204"/>
                <a:ea typeface="方正细黑一简体" panose="02010601030101010101" charset="-122"/>
                <a:cs typeface="Myriad Pro Light" panose="020B0603030403020204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/>
          <a:srcRect l="9649" t="15015" r="9649" b="16016"/>
          <a:stretch>
            <a:fillRect/>
          </a:stretch>
        </p:blipFill>
        <p:spPr>
          <a:xfrm>
            <a:off x="10458027" y="6211147"/>
            <a:ext cx="1589193" cy="5960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5799" y="1272304"/>
            <a:ext cx="1625600" cy="979152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 panose="020B0503030403020204"/>
                <a:cs typeface="Myriad Pro" panose="020B0503030403020204"/>
              </a:defRPr>
            </a:lvl2pPr>
          </a:lstStyle>
          <a:p>
            <a:pPr lvl="0"/>
            <a:r>
              <a:rPr lang="de-DE" altLang="zh-CN" dirty="0" smtClean="0"/>
              <a:t>Mastertextformat bearbeiten</a:t>
            </a:r>
            <a:endParaRPr lang="de-DE" altLang="zh-CN" dirty="0" smtClean="0"/>
          </a:p>
        </p:txBody>
      </p:sp>
      <p:pic>
        <p:nvPicPr>
          <p:cNvPr id="2" name="图片 1" descr="未标题4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400" y="-7620"/>
            <a:ext cx="12230947" cy="6880013"/>
          </a:xfrm>
          <a:prstGeom prst="rect">
            <a:avLst/>
          </a:prstGeom>
        </p:spPr>
      </p:pic>
      <p:pic>
        <p:nvPicPr>
          <p:cNvPr id="3" name="图片 2" descr="背景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400" y="-7620"/>
            <a:ext cx="13411200" cy="7539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>
            <a:spLocks noGrp="1"/>
          </p:cNvSpPr>
          <p:nvPr>
            <p:ph type="body" sz="quarter" idx="10"/>
          </p:nvPr>
        </p:nvSpPr>
        <p:spPr bwMode="auto">
          <a:xfrm>
            <a:off x="166370" y="3188970"/>
            <a:ext cx="10913745" cy="6661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91440" numCol="1" anchorCtr="0" compatLnSpc="1"/>
          <a:lstStyle/>
          <a:p>
            <a:r>
              <a:rPr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CLTC赛道五：语法纠错质量评估</a:t>
            </a:r>
            <a:endParaRPr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Textplatzhalter 2"/>
          <p:cNvSpPr>
            <a:spLocks noGrp="1"/>
          </p:cNvSpPr>
          <p:nvPr/>
        </p:nvSpPr>
        <p:spPr bwMode="auto">
          <a:xfrm>
            <a:off x="542925" y="4218305"/>
            <a:ext cx="6096000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1800">
                <a:solidFill>
                  <a:schemeClr val="bg1"/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0" indent="-227330" algn="l" rtl="0" eaLnBrk="0" fontAlgn="base" hangingPunct="0">
              <a:spcBef>
                <a:spcPct val="35000"/>
              </a:spcBef>
              <a:spcAft>
                <a:spcPct val="0"/>
              </a:spcAft>
              <a:buFontTx/>
              <a:buNone/>
              <a:defRPr sz="1400">
                <a:solidFill>
                  <a:schemeClr val="bg1"/>
                </a:solidFill>
                <a:latin typeface="Myriad Pro" panose="020B0503030403020204"/>
                <a:ea typeface="+mn-ea"/>
                <a:cs typeface="Myriad Pro" panose="020B0503030403020204"/>
              </a:defRPr>
            </a:lvl2pPr>
            <a:lvl3pPr marL="682625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30505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505" indent="-230505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0705" indent="-230505" algn="l" rtl="0" fontAlgn="base">
              <a:spcBef>
                <a:spcPct val="5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7905" indent="-230505" algn="l" rtl="0" fontAlgn="base">
              <a:spcBef>
                <a:spcPct val="5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5105" indent="-230505" algn="l" rtl="0" fontAlgn="base">
              <a:spcBef>
                <a:spcPct val="5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2305" indent="-230505" algn="l" rtl="0" fontAlgn="base">
              <a:spcBef>
                <a:spcPct val="5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CPIC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2022.10.30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97835" y="164147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/>
        </p:nvSpPr>
        <p:spPr bwMode="auto">
          <a:xfrm>
            <a:off x="292735" y="257175"/>
            <a:ext cx="879856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lvl1pPr marL="457200" indent="-457200" algn="l" rtl="0" eaLnBrk="0" fontAlgn="base" hangingPunct="0">
              <a:spcBef>
                <a:spcPts val="330"/>
              </a:spcBef>
              <a:spcAft>
                <a:spcPct val="0"/>
              </a:spcAft>
              <a:defRPr lang="en-US" altLang="zh-CN" sz="3735" dirty="0" smtClean="0">
                <a:solidFill>
                  <a:schemeClr val="bg2">
                    <a:lumMod val="50000"/>
                  </a:schemeClr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455295" indent="-302895" algn="l" rtl="0" eaLnBrk="0" fontAlgn="base" hangingPunct="0">
              <a:spcBef>
                <a:spcPts val="23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955" indent="-302895" algn="l" rtl="0" eaLnBrk="0" fontAlgn="base" hangingPunct="0">
              <a:spcBef>
                <a:spcPts val="1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07340" algn="l" rtl="0" eaLnBrk="0" fontAlgn="base" hangingPunct="0">
              <a:spcBef>
                <a:spcPct val="1300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1340" indent="-307340" algn="l" rtl="0" eaLnBrk="0" fontAlgn="base" hangingPunct="0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9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05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01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97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实验</a:t>
            </a:r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endParaRPr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5670" y="1185545"/>
          <a:ext cx="10360660" cy="290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165"/>
                <a:gridCol w="2590165"/>
                <a:gridCol w="2590165"/>
                <a:gridCol w="2590165"/>
              </a:tblGrid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PTM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Fluency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Minimal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AVG</a:t>
                      </a:r>
                      <a:endParaRPr lang="en-US" altLang="zh-CN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BERT-base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27.42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47.93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37.675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MacBERT-base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49.51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38.675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ERNIE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28.45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38.54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RoFormer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26.45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35.94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NEZHA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49.68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38.89</a:t>
                      </a:r>
                      <a:endParaRPr lang="en-US" altLang="zh-CN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ELECTRA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27.76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52.16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39.96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" y="4538980"/>
          <a:ext cx="10363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  <a:gridCol w="2590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对抗训练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Fluency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Minimal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AVG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FGM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28.45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38.54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EMA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27.76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52.4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40.08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FGM+EMA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28.45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52.16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40.305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/>
        </p:nvSpPr>
        <p:spPr bwMode="auto">
          <a:xfrm>
            <a:off x="292735" y="257175"/>
            <a:ext cx="879856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lvl1pPr marL="457200" indent="-457200" algn="l" rtl="0" eaLnBrk="0" fontAlgn="base" hangingPunct="0">
              <a:spcBef>
                <a:spcPts val="330"/>
              </a:spcBef>
              <a:spcAft>
                <a:spcPct val="0"/>
              </a:spcAft>
              <a:defRPr lang="en-US" altLang="zh-CN" sz="3735" dirty="0" smtClean="0">
                <a:solidFill>
                  <a:schemeClr val="bg2">
                    <a:lumMod val="50000"/>
                  </a:schemeClr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455295" indent="-302895" algn="l" rtl="0" eaLnBrk="0" fontAlgn="base" hangingPunct="0">
              <a:spcBef>
                <a:spcPts val="23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955" indent="-302895" algn="l" rtl="0" eaLnBrk="0" fontAlgn="base" hangingPunct="0">
              <a:spcBef>
                <a:spcPts val="1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07340" algn="l" rtl="0" eaLnBrk="0" fontAlgn="base" hangingPunct="0">
              <a:spcBef>
                <a:spcPct val="1300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1340" indent="-307340" algn="l" rtl="0" eaLnBrk="0" fontAlgn="base" hangingPunct="0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9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05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01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97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融合集成</a:t>
            </a:r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endParaRPr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1385570"/>
            <a:ext cx="1036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尝试了两种不同的融合策略，一种对所有修改句的F0.5求平均数，选出最高的作为修改质量最好的句子；另一种是先筛选出每个模型的原始句对应的最优修改句，再通过投票法得到每个原始句对应的最优修改句。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26135" y="3328035"/>
          <a:ext cx="1012698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745"/>
                <a:gridCol w="2531745"/>
                <a:gridCol w="2531745"/>
                <a:gridCol w="25317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Fluency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Minimal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AVG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Score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34.64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61.17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47.905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feld 1"/>
          <p:cNvSpPr txBox="1">
            <a:spLocks noChangeArrowheads="1"/>
          </p:cNvSpPr>
          <p:nvPr/>
        </p:nvSpPr>
        <p:spPr bwMode="auto">
          <a:xfrm>
            <a:off x="1639147" y="1030605"/>
            <a:ext cx="18802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6EBA"/>
                </a:solidFill>
              </a:rPr>
              <a:t>THANKS</a:t>
            </a:r>
            <a:endParaRPr lang="de-DE" altLang="de-DE" sz="3200">
              <a:solidFill>
                <a:srgbClr val="006E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24966" y="1053119"/>
            <a:ext cx="3059201" cy="2758215"/>
            <a:chOff x="3720691" y="2824413"/>
            <a:chExt cx="1341120" cy="1209172"/>
          </a:xfrm>
        </p:grpSpPr>
        <p:sp>
          <p:nvSpPr>
            <p:cNvPr id="5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22" tIns="45710" rIns="91422" bIns="4571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22" tIns="45710" rIns="91422" bIns="4571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rot="1855731">
            <a:off x="1867497" y="1258810"/>
            <a:ext cx="2602925" cy="23468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accent1"/>
            </a:solidFill>
            <a:prstDash val="sysDash"/>
            <a:miter lim="800000"/>
          </a:ln>
          <a:effectLst/>
        </p:spPr>
        <p:txBody>
          <a:bodyPr vert="horz" wrap="square" lIns="91422" tIns="45710" rIns="91422" bIns="45710" numCol="1" anchor="t" anchorCtr="0" compatLnSpc="1"/>
          <a:lstStyle/>
          <a:p>
            <a:endParaRPr lang="zh-CN" altLang="en-US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Freeform 127"/>
          <p:cNvSpPr/>
          <p:nvPr/>
        </p:nvSpPr>
        <p:spPr bwMode="auto">
          <a:xfrm>
            <a:off x="2467798" y="1430324"/>
            <a:ext cx="1401556" cy="1250183"/>
          </a:xfrm>
          <a:custGeom>
            <a:avLst/>
            <a:gdLst>
              <a:gd name="T0" fmla="*/ 129 w 250"/>
              <a:gd name="T1" fmla="*/ 0 h 223"/>
              <a:gd name="T2" fmla="*/ 136 w 250"/>
              <a:gd name="T3" fmla="*/ 5 h 223"/>
              <a:gd name="T4" fmla="*/ 247 w 250"/>
              <a:gd name="T5" fmla="*/ 116 h 223"/>
              <a:gd name="T6" fmla="*/ 249 w 250"/>
              <a:gd name="T7" fmla="*/ 120 h 223"/>
              <a:gd name="T8" fmla="*/ 250 w 250"/>
              <a:gd name="T9" fmla="*/ 122 h 223"/>
              <a:gd name="T10" fmla="*/ 250 w 250"/>
              <a:gd name="T11" fmla="*/ 123 h 223"/>
              <a:gd name="T12" fmla="*/ 249 w 250"/>
              <a:gd name="T13" fmla="*/ 126 h 223"/>
              <a:gd name="T14" fmla="*/ 246 w 250"/>
              <a:gd name="T15" fmla="*/ 127 h 223"/>
              <a:gd name="T16" fmla="*/ 242 w 250"/>
              <a:gd name="T17" fmla="*/ 127 h 223"/>
              <a:gd name="T18" fmla="*/ 219 w 250"/>
              <a:gd name="T19" fmla="*/ 127 h 223"/>
              <a:gd name="T20" fmla="*/ 219 w 250"/>
              <a:gd name="T21" fmla="*/ 213 h 223"/>
              <a:gd name="T22" fmla="*/ 219 w 250"/>
              <a:gd name="T23" fmla="*/ 216 h 223"/>
              <a:gd name="T24" fmla="*/ 219 w 250"/>
              <a:gd name="T25" fmla="*/ 218 h 223"/>
              <a:gd name="T26" fmla="*/ 218 w 250"/>
              <a:gd name="T27" fmla="*/ 221 h 223"/>
              <a:gd name="T28" fmla="*/ 217 w 250"/>
              <a:gd name="T29" fmla="*/ 222 h 223"/>
              <a:gd name="T30" fmla="*/ 214 w 250"/>
              <a:gd name="T31" fmla="*/ 223 h 223"/>
              <a:gd name="T32" fmla="*/ 210 w 250"/>
              <a:gd name="T33" fmla="*/ 223 h 223"/>
              <a:gd name="T34" fmla="*/ 154 w 250"/>
              <a:gd name="T35" fmla="*/ 223 h 223"/>
              <a:gd name="T36" fmla="*/ 154 w 250"/>
              <a:gd name="T37" fmla="*/ 137 h 223"/>
              <a:gd name="T38" fmla="*/ 97 w 250"/>
              <a:gd name="T39" fmla="*/ 137 h 223"/>
              <a:gd name="T40" fmla="*/ 97 w 250"/>
              <a:gd name="T41" fmla="*/ 223 h 223"/>
              <a:gd name="T42" fmla="*/ 43 w 250"/>
              <a:gd name="T43" fmla="*/ 223 h 223"/>
              <a:gd name="T44" fmla="*/ 38 w 250"/>
              <a:gd name="T45" fmla="*/ 223 h 223"/>
              <a:gd name="T46" fmla="*/ 36 w 250"/>
              <a:gd name="T47" fmla="*/ 222 h 223"/>
              <a:gd name="T48" fmla="*/ 33 w 250"/>
              <a:gd name="T49" fmla="*/ 221 h 223"/>
              <a:gd name="T50" fmla="*/ 32 w 250"/>
              <a:gd name="T51" fmla="*/ 219 h 223"/>
              <a:gd name="T52" fmla="*/ 32 w 250"/>
              <a:gd name="T53" fmla="*/ 217 h 223"/>
              <a:gd name="T54" fmla="*/ 32 w 250"/>
              <a:gd name="T55" fmla="*/ 216 h 223"/>
              <a:gd name="T56" fmla="*/ 32 w 250"/>
              <a:gd name="T57" fmla="*/ 213 h 223"/>
              <a:gd name="T58" fmla="*/ 32 w 250"/>
              <a:gd name="T59" fmla="*/ 127 h 223"/>
              <a:gd name="T60" fmla="*/ 9 w 250"/>
              <a:gd name="T61" fmla="*/ 127 h 223"/>
              <a:gd name="T62" fmla="*/ 5 w 250"/>
              <a:gd name="T63" fmla="*/ 127 h 223"/>
              <a:gd name="T64" fmla="*/ 2 w 250"/>
              <a:gd name="T65" fmla="*/ 126 h 223"/>
              <a:gd name="T66" fmla="*/ 1 w 250"/>
              <a:gd name="T67" fmla="*/ 123 h 223"/>
              <a:gd name="T68" fmla="*/ 0 w 250"/>
              <a:gd name="T69" fmla="*/ 122 h 223"/>
              <a:gd name="T70" fmla="*/ 1 w 250"/>
              <a:gd name="T71" fmla="*/ 120 h 223"/>
              <a:gd name="T72" fmla="*/ 4 w 250"/>
              <a:gd name="T73" fmla="*/ 116 h 223"/>
              <a:gd name="T74" fmla="*/ 115 w 250"/>
              <a:gd name="T75" fmla="*/ 5 h 223"/>
              <a:gd name="T76" fmla="*/ 122 w 250"/>
              <a:gd name="T77" fmla="*/ 0 h 223"/>
              <a:gd name="T78" fmla="*/ 129 w 250"/>
              <a:gd name="T79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" h="223">
                <a:moveTo>
                  <a:pt x="129" y="0"/>
                </a:moveTo>
                <a:lnTo>
                  <a:pt x="136" y="5"/>
                </a:lnTo>
                <a:lnTo>
                  <a:pt x="247" y="116"/>
                </a:lnTo>
                <a:lnTo>
                  <a:pt x="249" y="120"/>
                </a:lnTo>
                <a:lnTo>
                  <a:pt x="250" y="122"/>
                </a:lnTo>
                <a:lnTo>
                  <a:pt x="250" y="123"/>
                </a:lnTo>
                <a:lnTo>
                  <a:pt x="249" y="126"/>
                </a:lnTo>
                <a:lnTo>
                  <a:pt x="246" y="127"/>
                </a:lnTo>
                <a:lnTo>
                  <a:pt x="242" y="127"/>
                </a:lnTo>
                <a:lnTo>
                  <a:pt x="219" y="127"/>
                </a:lnTo>
                <a:lnTo>
                  <a:pt x="219" y="213"/>
                </a:lnTo>
                <a:lnTo>
                  <a:pt x="219" y="216"/>
                </a:lnTo>
                <a:lnTo>
                  <a:pt x="219" y="218"/>
                </a:lnTo>
                <a:lnTo>
                  <a:pt x="218" y="221"/>
                </a:lnTo>
                <a:lnTo>
                  <a:pt x="217" y="222"/>
                </a:lnTo>
                <a:lnTo>
                  <a:pt x="214" y="223"/>
                </a:lnTo>
                <a:lnTo>
                  <a:pt x="210" y="223"/>
                </a:lnTo>
                <a:lnTo>
                  <a:pt x="154" y="223"/>
                </a:lnTo>
                <a:lnTo>
                  <a:pt x="154" y="137"/>
                </a:lnTo>
                <a:lnTo>
                  <a:pt x="97" y="137"/>
                </a:lnTo>
                <a:lnTo>
                  <a:pt x="97" y="223"/>
                </a:lnTo>
                <a:lnTo>
                  <a:pt x="43" y="223"/>
                </a:lnTo>
                <a:lnTo>
                  <a:pt x="38" y="223"/>
                </a:lnTo>
                <a:lnTo>
                  <a:pt x="36" y="222"/>
                </a:lnTo>
                <a:lnTo>
                  <a:pt x="33" y="221"/>
                </a:lnTo>
                <a:lnTo>
                  <a:pt x="32" y="219"/>
                </a:lnTo>
                <a:lnTo>
                  <a:pt x="32" y="217"/>
                </a:lnTo>
                <a:lnTo>
                  <a:pt x="32" y="216"/>
                </a:lnTo>
                <a:lnTo>
                  <a:pt x="32" y="213"/>
                </a:lnTo>
                <a:lnTo>
                  <a:pt x="32" y="127"/>
                </a:lnTo>
                <a:lnTo>
                  <a:pt x="9" y="127"/>
                </a:lnTo>
                <a:lnTo>
                  <a:pt x="5" y="127"/>
                </a:lnTo>
                <a:lnTo>
                  <a:pt x="2" y="126"/>
                </a:lnTo>
                <a:lnTo>
                  <a:pt x="1" y="123"/>
                </a:lnTo>
                <a:lnTo>
                  <a:pt x="0" y="122"/>
                </a:lnTo>
                <a:lnTo>
                  <a:pt x="1" y="120"/>
                </a:lnTo>
                <a:lnTo>
                  <a:pt x="4" y="116"/>
                </a:lnTo>
                <a:lnTo>
                  <a:pt x="115" y="5"/>
                </a:lnTo>
                <a:lnTo>
                  <a:pt x="122" y="0"/>
                </a:lnTo>
                <a:lnTo>
                  <a:pt x="1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22" tIns="45710" rIns="91422" bIns="45710" numCol="1" anchor="t" anchorCtr="0" compatLnSpc="1"/>
          <a:lstStyle/>
          <a:p>
            <a:endParaRPr lang="zh-CN" altLang="en-US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TextBox 59"/>
          <p:cNvSpPr txBox="1"/>
          <p:nvPr/>
        </p:nvSpPr>
        <p:spPr>
          <a:xfrm>
            <a:off x="2261604" y="2681182"/>
            <a:ext cx="2811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Contents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TextBox 65"/>
          <p:cNvSpPr txBox="1"/>
          <p:nvPr/>
        </p:nvSpPr>
        <p:spPr>
          <a:xfrm>
            <a:off x="5462797" y="585600"/>
            <a:ext cx="3927459" cy="4523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514350" indent="-514350">
              <a:buAutoNum type="arabicPeriod"/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团队介绍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任务定义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方法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实验</a:t>
            </a:r>
            <a:endParaRPr lang="zh-CN" altLang="en-US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zh-CN" altLang="en-US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融合策略</a:t>
            </a:r>
            <a:endParaRPr lang="zh-CN" altLang="en-US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>
            <a:off x="601980" y="1356995"/>
            <a:ext cx="9701530" cy="4154804"/>
          </a:xfrm>
          <a:prstGeom prst="round1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2021年，获第二届人脸表情国际挑战赛“人脸表情动作单元检测”赛道亚军</a:t>
            </a: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2021年，获第二届人脸表情国际挑战赛“情绪识别”赛道亚军</a:t>
            </a: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2021年，获第十五届全国知识图谱与语义计算大会“知识增强的视频语义理解”任务赛道冠军、技术创新奖</a:t>
            </a: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2021年，获第十五届全国知识图谱与语义计算大会“网页文件中学者画像”任务赛道亚军</a:t>
            </a: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2022年，获中文语言理解测评基准(CLUE)“大规模中文知识图谱问答测评”(KgCLUE)榜单第一名</a:t>
            </a: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2022年，获自然语言处理和中文计算领域国际顶级会议(NLPCC)“基于知识模型的智能问答”榜单第一名、“多模态产品摘要”榜单第三名</a:t>
            </a: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2022年，获第三届农业视觉CVPR国际挑战赛“遥感数据农作物分类”任务赛道第三名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… …</a:t>
            </a:r>
            <a:endParaRPr lang="en-US" sz="1800" b="1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632" y="664054"/>
            <a:ext cx="8710799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l">
              <a:spcBef>
                <a:spcPts val="330"/>
              </a:spcBef>
              <a:buClrTx/>
              <a:buSzTx/>
              <a:buFontTx/>
            </a:pPr>
            <a:r>
              <a:rPr lang="zh-CN" altLang="en-US" sz="3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中国太保在国际国内AI竞赛多次获奖</a:t>
            </a:r>
            <a:endParaRPr lang="zh-CN" altLang="en-US" sz="36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Placeholder 4"/>
          <p:cNvSpPr>
            <a:spLocks noGrp="1"/>
          </p:cNvSpPr>
          <p:nvPr/>
        </p:nvSpPr>
        <p:spPr bwMode="auto">
          <a:xfrm>
            <a:off x="474148" y="42333"/>
            <a:ext cx="8054613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lvl1pPr marL="457200" indent="-457200" algn="l" rtl="0" eaLnBrk="0" fontAlgn="base" hangingPunct="0">
              <a:spcBef>
                <a:spcPts val="330"/>
              </a:spcBef>
              <a:spcAft>
                <a:spcPct val="0"/>
              </a:spcAft>
              <a:defRPr lang="en-US" altLang="zh-CN" sz="3735" dirty="0" smtClean="0">
                <a:solidFill>
                  <a:schemeClr val="bg2">
                    <a:lumMod val="50000"/>
                  </a:schemeClr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455295" indent="-302895" algn="l" rtl="0" eaLnBrk="0" fontAlgn="base" hangingPunct="0">
              <a:spcBef>
                <a:spcPts val="23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955" indent="-302895" algn="l" rtl="0" eaLnBrk="0" fontAlgn="base" hangingPunct="0">
              <a:spcBef>
                <a:spcPts val="1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07340" algn="l" rtl="0" eaLnBrk="0" fontAlgn="base" hangingPunct="0">
              <a:spcBef>
                <a:spcPct val="1300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1340" indent="-307340" algn="l" rtl="0" eaLnBrk="0" fontAlgn="base" hangingPunct="0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9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05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01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97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团队</a:t>
            </a:r>
            <a:r>
              <a:rPr lang="en-US" altLang="zh-CN" sz="3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: CPIC</a:t>
            </a:r>
            <a:endParaRPr lang="en-US" altLang="zh-CN" sz="36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/>
        </p:nvSpPr>
        <p:spPr bwMode="auto">
          <a:xfrm>
            <a:off x="292735" y="257175"/>
            <a:ext cx="501015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lvl1pPr marL="457200" indent="-457200" algn="l" rtl="0" eaLnBrk="0" fontAlgn="base" hangingPunct="0">
              <a:spcBef>
                <a:spcPts val="330"/>
              </a:spcBef>
              <a:spcAft>
                <a:spcPct val="0"/>
              </a:spcAft>
              <a:defRPr lang="en-US" altLang="zh-CN" sz="3735" dirty="0" smtClean="0">
                <a:solidFill>
                  <a:schemeClr val="bg2">
                    <a:lumMod val="50000"/>
                  </a:schemeClr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455295" indent="-302895" algn="l" rtl="0" eaLnBrk="0" fontAlgn="base" hangingPunct="0">
              <a:spcBef>
                <a:spcPts val="23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955" indent="-302895" algn="l" rtl="0" eaLnBrk="0" fontAlgn="base" hangingPunct="0">
              <a:spcBef>
                <a:spcPts val="1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07340" algn="l" rtl="0" eaLnBrk="0" fontAlgn="base" hangingPunct="0">
              <a:spcBef>
                <a:spcPct val="1300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1340" indent="-307340" algn="l" rtl="0" eaLnBrk="0" fontAlgn="base" hangingPunct="0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9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05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01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97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任务定义</a:t>
            </a:r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endParaRPr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 descr="fig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63080" y="825500"/>
            <a:ext cx="4582795" cy="5206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1490" y="1038860"/>
            <a:ext cx="59601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语法纠错质量评估任务通过预测每个语法纠错结果的质量评估分数，评估语法纠错模型修改结果的质量，分数通过句子级别和词级别的质量评估分数得到。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验证集提供流利提升（fluency）和最小改动（minimal）两个维度的数据，其中最小改动指尽量维持原句结构的情况下，尽量少地增删、替换句子里的词语使句子符合汉语语法规则；流利提升指进一步修改句子使其更加地道和流畅，符合汉语母语者的表述习惯。验证集的数据格式与训练集相同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1490" y="4237990"/>
            <a:ext cx="6245225" cy="144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/>
        </p:nvSpPr>
        <p:spPr bwMode="auto">
          <a:xfrm>
            <a:off x="292735" y="257175"/>
            <a:ext cx="501015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lvl1pPr marL="457200" indent="-457200" algn="l" rtl="0" eaLnBrk="0" fontAlgn="base" hangingPunct="0">
              <a:spcBef>
                <a:spcPts val="330"/>
              </a:spcBef>
              <a:spcAft>
                <a:spcPct val="0"/>
              </a:spcAft>
              <a:defRPr lang="en-US" altLang="zh-CN" sz="3735" dirty="0" smtClean="0">
                <a:solidFill>
                  <a:schemeClr val="bg2">
                    <a:lumMod val="50000"/>
                  </a:schemeClr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455295" indent="-302895" algn="l" rtl="0" eaLnBrk="0" fontAlgn="base" hangingPunct="0">
              <a:spcBef>
                <a:spcPts val="23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955" indent="-302895" algn="l" rtl="0" eaLnBrk="0" fontAlgn="base" hangingPunct="0">
              <a:spcBef>
                <a:spcPts val="1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07340" algn="l" rtl="0" eaLnBrk="0" fontAlgn="base" hangingPunct="0">
              <a:spcBef>
                <a:spcPct val="1300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1340" indent="-307340" algn="l" rtl="0" eaLnBrk="0" fontAlgn="base" hangingPunct="0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9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05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01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97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Baseline 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原始句</a:t>
            </a:r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修改句</a:t>
            </a:r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endParaRPr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0" y="1852295"/>
            <a:ext cx="7531735" cy="39935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9270" y="996315"/>
            <a:ext cx="10673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使用了BERT预训练模型，将原句和修改句分别配对输入模型，通过sigmoid函数计算改正句的质量评估分数，并使用MSE作为损失函数。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/>
        </p:nvSpPr>
        <p:spPr bwMode="auto">
          <a:xfrm>
            <a:off x="292735" y="257175"/>
            <a:ext cx="879856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lvl1pPr marL="457200" indent="-457200" algn="l" rtl="0" eaLnBrk="0" fontAlgn="base" hangingPunct="0">
              <a:spcBef>
                <a:spcPts val="330"/>
              </a:spcBef>
              <a:spcAft>
                <a:spcPct val="0"/>
              </a:spcAft>
              <a:defRPr lang="en-US" altLang="zh-CN" sz="3735" dirty="0" smtClean="0">
                <a:solidFill>
                  <a:schemeClr val="bg2">
                    <a:lumMod val="50000"/>
                  </a:schemeClr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455295" indent="-302895" algn="l" rtl="0" eaLnBrk="0" fontAlgn="base" hangingPunct="0">
              <a:spcBef>
                <a:spcPts val="23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955" indent="-302895" algn="l" rtl="0" eaLnBrk="0" fontAlgn="base" hangingPunct="0">
              <a:spcBef>
                <a:spcPts val="1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07340" algn="l" rtl="0" eaLnBrk="0" fontAlgn="base" hangingPunct="0">
              <a:spcBef>
                <a:spcPct val="1300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1340" indent="-307340" algn="l" rtl="0" eaLnBrk="0" fontAlgn="base" hangingPunct="0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9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05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01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97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原始句</a:t>
            </a:r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修改句</a:t>
            </a:r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，标签=0/1</a:t>
            </a:r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endParaRPr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 descr="fi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565" y="2591435"/>
            <a:ext cx="10058400" cy="2884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165" y="1099820"/>
            <a:ext cx="10821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我们对每个原句对应的修改句分数进行处理，选择原句对应修改句分数最高的为1，其余分数为0，用BCE作为损失函数。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/>
        </p:nvSpPr>
        <p:spPr bwMode="auto">
          <a:xfrm>
            <a:off x="292735" y="257175"/>
            <a:ext cx="879856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lvl1pPr marL="457200" indent="-457200" algn="l" rtl="0" eaLnBrk="0" fontAlgn="base" hangingPunct="0">
              <a:spcBef>
                <a:spcPts val="330"/>
              </a:spcBef>
              <a:spcAft>
                <a:spcPct val="0"/>
              </a:spcAft>
              <a:defRPr lang="en-US" altLang="zh-CN" sz="3735" dirty="0" smtClean="0">
                <a:solidFill>
                  <a:schemeClr val="bg2">
                    <a:lumMod val="50000"/>
                  </a:schemeClr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455295" indent="-302895" algn="l" rtl="0" eaLnBrk="0" fontAlgn="base" hangingPunct="0">
              <a:spcBef>
                <a:spcPts val="23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955" indent="-302895" algn="l" rtl="0" eaLnBrk="0" fontAlgn="base" hangingPunct="0">
              <a:spcBef>
                <a:spcPts val="1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07340" algn="l" rtl="0" eaLnBrk="0" fontAlgn="base" hangingPunct="0">
              <a:spcBef>
                <a:spcPct val="1300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1340" indent="-307340" algn="l" rtl="0" eaLnBrk="0" fontAlgn="base" hangingPunct="0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9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05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01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97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“原文+全部修改句”，标签=f05 </a:t>
            </a:r>
            <a:endParaRPr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 descr="fig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4205" y="1910080"/>
            <a:ext cx="7724140" cy="4239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1995" y="988060"/>
            <a:ext cx="10333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之前的方案都只是单独计算了修改句的评估分数，因此我们打算将同一个原句的修改句之间的关系考虑在内。为方便计算，对于少于10句修改句的原句，用分数最低的修改句补齐到10句，继而输入到模型用softmax计算分数，并用交叉熵作为损失函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/>
        </p:nvSpPr>
        <p:spPr bwMode="auto">
          <a:xfrm>
            <a:off x="292735" y="257175"/>
            <a:ext cx="879856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lvl1pPr marL="457200" indent="-457200" algn="l" rtl="0" eaLnBrk="0" fontAlgn="base" hangingPunct="0">
              <a:spcBef>
                <a:spcPts val="330"/>
              </a:spcBef>
              <a:spcAft>
                <a:spcPct val="0"/>
              </a:spcAft>
              <a:defRPr lang="en-US" altLang="zh-CN" sz="3735" dirty="0" smtClean="0">
                <a:solidFill>
                  <a:schemeClr val="bg2">
                    <a:lumMod val="50000"/>
                  </a:schemeClr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455295" indent="-302895" algn="l" rtl="0" eaLnBrk="0" fontAlgn="base" hangingPunct="0">
              <a:spcBef>
                <a:spcPts val="23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955" indent="-302895" algn="l" rtl="0" eaLnBrk="0" fontAlgn="base" hangingPunct="0">
              <a:spcBef>
                <a:spcPts val="1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07340" algn="l" rtl="0" eaLnBrk="0" fontAlgn="base" hangingPunct="0">
              <a:spcBef>
                <a:spcPct val="1300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1340" indent="-307340" algn="l" rtl="0" eaLnBrk="0" fontAlgn="base" hangingPunct="0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9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05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01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97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原句二分类模型 </a:t>
            </a:r>
            <a:endParaRPr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 descr="fig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2039620"/>
            <a:ext cx="7318375" cy="3975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7545" y="1076960"/>
            <a:ext cx="10216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根据对数据集的观察和梳理，我们发现有部分原句本身就是正确的，其修改句的最高f05为1，且与原句完全相同，因此我们将原句正确的数据标签设置为1，其余则为0，训练一个二分类模型判断原句是否正确。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/>
        </p:nvSpPr>
        <p:spPr bwMode="auto">
          <a:xfrm>
            <a:off x="292735" y="257175"/>
            <a:ext cx="879856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lvl1pPr marL="457200" indent="-457200" algn="l" rtl="0" eaLnBrk="0" fontAlgn="base" hangingPunct="0">
              <a:spcBef>
                <a:spcPts val="330"/>
              </a:spcBef>
              <a:spcAft>
                <a:spcPct val="0"/>
              </a:spcAft>
              <a:defRPr lang="en-US" altLang="zh-CN" sz="3735" dirty="0" smtClean="0">
                <a:solidFill>
                  <a:schemeClr val="bg2">
                    <a:lumMod val="50000"/>
                  </a:schemeClr>
                </a:solidFill>
                <a:latin typeface="Myriad Pro" panose="020B0503030403020204"/>
                <a:ea typeface="黑体" panose="02010609060101010101" charset="-122"/>
                <a:cs typeface="Myriad Pro" panose="020B0503030403020204"/>
              </a:defRPr>
            </a:lvl1pPr>
            <a:lvl2pPr marL="455295" indent="-302895" algn="l" rtl="0" eaLnBrk="0" fontAlgn="base" hangingPunct="0">
              <a:spcBef>
                <a:spcPts val="23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955" indent="-302895" algn="l" rtl="0" eaLnBrk="0" fontAlgn="base" hangingPunct="0">
              <a:spcBef>
                <a:spcPts val="1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07340" algn="l" rtl="0" eaLnBrk="0" fontAlgn="base" hangingPunct="0">
              <a:spcBef>
                <a:spcPct val="13000"/>
              </a:spcBef>
              <a:spcAft>
                <a:spcPct val="0"/>
              </a:spcAft>
              <a:buChar char="•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1340" indent="-307340" algn="l" rtl="0" eaLnBrk="0" fontAlgn="base" hangingPunct="0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9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05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01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9740" indent="-307340" algn="l" rtl="0" fontAlgn="base">
              <a:spcBef>
                <a:spcPts val="30"/>
              </a:spcBef>
              <a:spcAft>
                <a:spcPct val="0"/>
              </a:spcAft>
              <a:buChar char="–"/>
              <a:defRPr sz="186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数据后处理 </a:t>
            </a:r>
            <a:endParaRPr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 descr="fig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3269615"/>
            <a:ext cx="9782175" cy="2352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9280" y="1061720"/>
            <a:ext cx="10363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原句中有逗号“，”无顿号“、”且选项中有顿号出现的情况，如果选项中仅有一个出现顿号，则赋予该选项最高分，很可能是将两个词语“A，B”改为“A、B”的情况。而对于出现多个顿号的选项，需要判断顿号的数量，如果大于1，则选择有“和”的选项，这种情况通常为多个词语并列，按照汉语母语者的表述习惯，最后会以“和”结束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199,&quot;width&quot;:7217}"/>
</p:tagLst>
</file>

<file path=ppt/tags/tag2.xml><?xml version="1.0" encoding="utf-8"?>
<p:tagLst xmlns:p="http://schemas.openxmlformats.org/presentationml/2006/main">
  <p:tag name="KSO_WM_UNIT_PLACING_PICTURE_USER_VIEWPORT" val="{&quot;height&quot;:2676,&quot;width&quot;:11592}"/>
</p:tagLst>
</file>

<file path=ppt/tags/tag3.xml><?xml version="1.0" encoding="utf-8"?>
<p:tagLst xmlns:p="http://schemas.openxmlformats.org/presentationml/2006/main">
  <p:tag name="KSO_WPP_MARK_KEY" val="1d0fb5f1-0823-46b4-856e-5ccf7f1ebdbc"/>
  <p:tag name="COMMONDATA" val="eyJoZGlkIjoiMWZiZmM5ODc0NzE4YzhiNmUyODg4N2ZkM2MwYmFjOG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WPS 演示</Application>
  <PresentationFormat>宽屏</PresentationFormat>
  <Paragraphs>165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Verdana</vt:lpstr>
      <vt:lpstr>MS PGothic</vt:lpstr>
      <vt:lpstr>Myriad Pro</vt:lpstr>
      <vt:lpstr>NumberOnly</vt:lpstr>
      <vt:lpstr>黑体</vt:lpstr>
      <vt:lpstr>Arial</vt:lpstr>
      <vt:lpstr>Myriad Pro</vt:lpstr>
      <vt:lpstr>Myriad Pro Light</vt:lpstr>
      <vt:lpstr>Segoe Print</vt:lpstr>
      <vt:lpstr>方正细黑一简体</vt:lpstr>
      <vt:lpstr>Times New Roman</vt:lpstr>
      <vt:lpstr>微软雅黑</vt:lpstr>
      <vt:lpstr>Arial Unicode MS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songruilin</dc:creator>
  <cp:lastModifiedBy>Baby Song</cp:lastModifiedBy>
  <cp:revision>19</cp:revision>
  <dcterms:created xsi:type="dcterms:W3CDTF">2019-09-19T02:01:00Z</dcterms:created>
  <dcterms:modified xsi:type="dcterms:W3CDTF">2022-10-26T12:14:40Z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882989EEB9E848AF909C62FD261223B4</vt:lpwstr>
  </property>
</Properties>
</file>