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9"/>
    <p:restoredTop sz="93376"/>
  </p:normalViewPr>
  <p:slideViewPr>
    <p:cSldViewPr>
      <p:cViewPr>
        <p:scale>
          <a:sx n="101" d="100"/>
          <a:sy n="101" d="100"/>
        </p:scale>
        <p:origin x="6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73D-F2B3-4EF2-BDD9-828248CCBCE4}" type="datetimeFigureOut">
              <a:rPr lang="zh-TW" altLang="en-US" smtClean="0"/>
              <a:t>2017/4/1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2257-D8F5-45C0-A694-F73087DD3B7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瑩婷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The reason CIFAR-10 was selected was that it is complex enough to exercise much of </a:t>
            </a:r>
            <a:r>
              <a:rPr lang="en-US" altLang="zh-TW" dirty="0" err="1"/>
              <a:t>TensorFlow’s</a:t>
            </a:r>
            <a:r>
              <a:rPr lang="en-US" altLang="zh-TW" dirty="0"/>
              <a:t> ability to scale to large models.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牧民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CIFAR-10 classification </a:t>
            </a:r>
            <a:r>
              <a:rPr lang="en-US" altLang="zh-TW" dirty="0">
                <a:solidFill>
                  <a:srgbClr val="FF0000"/>
                </a:solidFill>
              </a:rPr>
              <a:t>was selected </a:t>
            </a:r>
            <a:r>
              <a:rPr lang="en-US" altLang="zh-TW" dirty="0" smtClean="0"/>
              <a:t>because it </a:t>
            </a:r>
            <a:r>
              <a:rPr lang="en-US" altLang="zh-TW" dirty="0"/>
              <a:t>is complex enough to exercise much of </a:t>
            </a:r>
            <a:r>
              <a:rPr lang="en-US" altLang="zh-TW" dirty="0" err="1"/>
              <a:t>TensorFlow’s</a:t>
            </a:r>
            <a:r>
              <a:rPr lang="en-US" altLang="zh-TW" dirty="0"/>
              <a:t> ability to scale to large models.</a:t>
            </a:r>
            <a:endParaRPr lang="zh-TW" altLang="en-US" dirty="0"/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0" y="4117328"/>
            <a:ext cx="9143999" cy="2740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CC"/>
                </a:solidFill>
              </a:rPr>
              <a:t>推測原因：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00CC"/>
                </a:solidFill>
              </a:rPr>
              <a:t>盡可能簡化敘述句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QA</a:t>
            </a:r>
          </a:p>
          <a:p>
            <a:pPr marL="457200" indent="-457200">
              <a:buAutoNum type="arabicPeriod"/>
            </a:pPr>
            <a:endParaRPr lang="en-US" altLang="zh-TW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Abstract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瑩婷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And the model is small enough to train fast, which is ideal for trying out new ideas and experimenting with new techniques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牧民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model is relatively small and is ideal </a:t>
            </a:r>
            <a:r>
              <a:rPr lang="en-US" altLang="zh-TW" dirty="0" smtClean="0"/>
              <a:t>for trying out new ideas and experimenting with new techniques.</a:t>
            </a:r>
            <a:endParaRPr lang="zh-TW" altLang="en-US" dirty="0"/>
          </a:p>
        </p:txBody>
      </p:sp>
      <p:sp>
        <p:nvSpPr>
          <p:cNvPr id="7" name="內容版面配置區 3"/>
          <p:cNvSpPr txBox="1">
            <a:spLocks/>
          </p:cNvSpPr>
          <p:nvPr/>
        </p:nvSpPr>
        <p:spPr>
          <a:xfrm>
            <a:off x="0" y="4117328"/>
            <a:ext cx="9143999" cy="27406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CC"/>
                </a:solidFill>
              </a:rPr>
              <a:t>推測原因：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00CC"/>
                </a:solidFill>
              </a:rPr>
              <a:t>第一句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the model is small enough to train fast</a:t>
            </a:r>
            <a:r>
              <a:rPr lang="zh-TW" altLang="en-US" dirty="0" smtClean="0">
                <a:solidFill>
                  <a:srgbClr val="0000CC"/>
                </a:solidFill>
              </a:rPr>
              <a:t>，與第二句</a:t>
            </a:r>
            <a:r>
              <a:rPr lang="en-US" altLang="zh-TW" dirty="0" smtClean="0">
                <a:solidFill>
                  <a:srgbClr val="0000CC"/>
                </a:solidFill>
              </a:rPr>
              <a:t> which…</a:t>
            </a:r>
            <a:r>
              <a:rPr lang="zh-TW" altLang="en-US" dirty="0" smtClean="0">
                <a:solidFill>
                  <a:srgbClr val="0000CC"/>
                </a:solidFill>
              </a:rPr>
              <a:t> 之後其實描述的是同一件事，所以可以寫在一起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endParaRPr lang="en-US" altLang="zh-TW" dirty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0000CC"/>
                </a:solidFill>
              </a:rPr>
              <a:t>QA</a:t>
            </a:r>
          </a:p>
          <a:p>
            <a:pPr marL="457200" indent="-457200">
              <a:buAutoNum type="arabicPeriod"/>
            </a:pPr>
            <a:r>
              <a:rPr lang="zh-TW" altLang="en-US" dirty="0" smtClean="0">
                <a:solidFill>
                  <a:srgbClr val="0000CC"/>
                </a:solidFill>
              </a:rPr>
              <a:t>為何拿掉 </a:t>
            </a:r>
            <a:r>
              <a:rPr lang="en-US" altLang="zh-TW" dirty="0" smtClean="0">
                <a:solidFill>
                  <a:srgbClr val="0000CC"/>
                </a:solidFill>
              </a:rPr>
              <a:t>“train fast</a:t>
            </a:r>
            <a:r>
              <a:rPr lang="en-US" altLang="zh-TW" dirty="0" smtClean="0">
                <a:solidFill>
                  <a:srgbClr val="0000CC"/>
                </a:solidFill>
              </a:rPr>
              <a:t>”? =&gt; </a:t>
            </a:r>
            <a:r>
              <a:rPr lang="zh-TW" altLang="en-US" dirty="0" smtClean="0">
                <a:solidFill>
                  <a:srgbClr val="0000CC"/>
                </a:solidFill>
              </a:rPr>
              <a:t>除非更多描述</a:t>
            </a:r>
            <a:r>
              <a:rPr lang="en-US" altLang="zh-TW" dirty="0" smtClean="0">
                <a:solidFill>
                  <a:srgbClr val="0000CC"/>
                </a:solidFill>
              </a:rPr>
              <a:t>”train fast”</a:t>
            </a:r>
            <a:r>
              <a:rPr lang="zh-TW" altLang="en-US" dirty="0" smtClean="0">
                <a:solidFill>
                  <a:srgbClr val="0000CC"/>
                </a:solidFill>
              </a:rPr>
              <a:t>，例如舉例比較其他</a:t>
            </a:r>
            <a:r>
              <a:rPr lang="en-US" altLang="zh-TW" dirty="0" smtClean="0">
                <a:solidFill>
                  <a:srgbClr val="0000CC"/>
                </a:solidFill>
              </a:rPr>
              <a:t>image set</a:t>
            </a:r>
            <a:r>
              <a:rPr lang="zh-TW" altLang="en-US" dirty="0" smtClean="0">
                <a:solidFill>
                  <a:srgbClr val="0000CC"/>
                </a:solidFill>
              </a:rPr>
              <a:t>，不然就是多餘的</a:t>
            </a:r>
            <a:endParaRPr lang="en-US" altLang="zh-TW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Fig7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瑩婷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First</a:t>
            </a:r>
            <a:r>
              <a:rPr lang="en-US" altLang="zh-TW" dirty="0"/>
              <a:t>, in the </a:t>
            </a:r>
            <a:r>
              <a:rPr lang="en-US" altLang="zh-TW" b="1" dirty="0"/>
              <a:t>Model Inputs</a:t>
            </a:r>
            <a:r>
              <a:rPr lang="en-US" altLang="zh-TW" dirty="0"/>
              <a:t> module, inputs( ) function load images into this program from CIFAR-10 images, then </a:t>
            </a:r>
            <a:r>
              <a:rPr lang="en-US" altLang="zh-TW" dirty="0" err="1"/>
              <a:t>distorted_inputs</a:t>
            </a:r>
            <a:r>
              <a:rPr lang="en-US" altLang="zh-TW" dirty="0"/>
              <a:t>( ) function preprocess images by (1) crop image from 32x32 to 24x24 pixels, centrally for evaluation or randomly for </a:t>
            </a:r>
            <a:r>
              <a:rPr lang="en-US" altLang="zh-TW" dirty="0" smtClean="0"/>
              <a:t>training, (2) whitened to make the model insensitive to dynamic range.</a:t>
            </a:r>
            <a:endParaRPr lang="zh-TW" altLang="en-US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牧民</a:t>
            </a:r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inputs () function, in the model inputs, load images into this program from CIFAR-10 images.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Then</a:t>
            </a:r>
            <a:r>
              <a:rPr lang="en-US" altLang="zh-TW" b="1" dirty="0" smtClean="0">
                <a:solidFill>
                  <a:srgbClr val="FF0000"/>
                </a:solidFill>
              </a:rPr>
              <a:t>, distorted inputs() function preprocess images . The image is cropped from 32x32 to 24x24 pixels, centrally for evaluation or randomly for training.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The image may be whitened to make the model insensitive to dynamic range.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87824" y="62373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請試畫紅粗體字所示意的概念圖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304256"/>
            <a:ext cx="4040188" cy="155679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The inputs () function, in the model inputs, load images into this program from CIFAR-10 images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4716016" y="2492896"/>
            <a:ext cx="3672409" cy="1368152"/>
            <a:chOff x="5207987" y="2702441"/>
            <a:chExt cx="2452865" cy="937260"/>
          </a:xfrm>
        </p:grpSpPr>
        <p:sp>
          <p:nvSpPr>
            <p:cNvPr id="8" name="流程圖: 磁碟 7"/>
            <p:cNvSpPr/>
            <p:nvPr/>
          </p:nvSpPr>
          <p:spPr>
            <a:xfrm>
              <a:off x="5207987" y="2702441"/>
              <a:ext cx="879475" cy="937260"/>
            </a:xfrm>
            <a:prstGeom prst="flowChartMagneticDisk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CIFAR</a:t>
              </a:r>
              <a:endParaRPr lang="zh-TW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images</a:t>
              </a:r>
              <a:endParaRPr lang="zh-TW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6087462" y="3211998"/>
              <a:ext cx="657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6723732" y="2875135"/>
              <a:ext cx="937120" cy="6375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Read</a:t>
              </a:r>
              <a:endParaRPr lang="zh-TW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2400" kern="100" dirty="0">
                  <a:effectLst/>
                  <a:ea typeface="新細明體" panose="02020500000000000000" pitchFamily="18" charset="-120"/>
                  <a:cs typeface="Times New Roman" panose="02020603050405020304" pitchFamily="18" charset="0"/>
                </a:rPr>
                <a:t>images</a:t>
              </a:r>
              <a:endParaRPr lang="zh-TW" sz="24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236296" y="2375652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inputs () 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29299" y="2903621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load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17990"/>
              </p:ext>
            </p:extLst>
          </p:nvPr>
        </p:nvGraphicFramePr>
        <p:xfrm>
          <a:off x="4497388" y="692696"/>
          <a:ext cx="196788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53240"/>
              </p:ext>
            </p:extLst>
          </p:nvPr>
        </p:nvGraphicFramePr>
        <p:xfrm>
          <a:off x="7452320" y="1058456"/>
          <a:ext cx="13119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向右箭號 22"/>
          <p:cNvSpPr/>
          <p:nvPr/>
        </p:nvSpPr>
        <p:spPr>
          <a:xfrm>
            <a:off x="6678716" y="1548936"/>
            <a:ext cx="613321" cy="482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90036" y="323364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32x32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44608" y="692696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24x24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78715" y="1168880"/>
            <a:ext cx="832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crop</a:t>
            </a:r>
          </a:p>
        </p:txBody>
      </p:sp>
      <p:sp>
        <p:nvSpPr>
          <p:cNvPr id="27" name="矩形 26"/>
          <p:cNvSpPr/>
          <p:nvPr/>
        </p:nvSpPr>
        <p:spPr>
          <a:xfrm>
            <a:off x="4230444" y="2900700"/>
            <a:ext cx="489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Crop </a:t>
            </a:r>
            <a:r>
              <a:rPr lang="en-US" altLang="zh-TW" dirty="0" smtClean="0">
                <a:solidFill>
                  <a:srgbClr val="FFC000"/>
                </a:solidFill>
              </a:rPr>
              <a:t>centrally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for </a:t>
            </a:r>
            <a:r>
              <a:rPr lang="en-US" altLang="zh-TW" b="1" i="1" dirty="0" smtClean="0">
                <a:solidFill>
                  <a:srgbClr val="0000CC"/>
                </a:solidFill>
              </a:rPr>
              <a:t>evaluation</a:t>
            </a:r>
            <a:r>
              <a:rPr lang="en-US" altLang="zh-TW" dirty="0" smtClean="0">
                <a:solidFill>
                  <a:srgbClr val="0000CC"/>
                </a:solidFill>
              </a:rPr>
              <a:t> from 32x32 to 24x24</a:t>
            </a:r>
            <a:endParaRPr lang="zh-TW" altLang="en-US" dirty="0">
              <a:solidFill>
                <a:srgbClr val="0000CC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59097"/>
              </p:ext>
            </p:extLst>
          </p:nvPr>
        </p:nvGraphicFramePr>
        <p:xfrm>
          <a:off x="4497388" y="3614766"/>
          <a:ext cx="196788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19140"/>
              </p:ext>
            </p:extLst>
          </p:nvPr>
        </p:nvGraphicFramePr>
        <p:xfrm>
          <a:off x="7452320" y="3980526"/>
          <a:ext cx="13119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向右箭號 29"/>
          <p:cNvSpPr/>
          <p:nvPr/>
        </p:nvSpPr>
        <p:spPr>
          <a:xfrm>
            <a:off x="6678716" y="4471006"/>
            <a:ext cx="613321" cy="4820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090036" y="3245434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32x32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44608" y="3614766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24x24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78716" y="4097110"/>
            <a:ext cx="842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crop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30444" y="5822770"/>
            <a:ext cx="4896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Crop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randomly</a:t>
            </a:r>
            <a:r>
              <a:rPr lang="en-US" altLang="zh-TW" dirty="0" smtClean="0">
                <a:solidFill>
                  <a:srgbClr val="0000CC"/>
                </a:solidFill>
              </a:rPr>
              <a:t> for </a:t>
            </a:r>
            <a:r>
              <a:rPr lang="en-US" altLang="zh-TW" b="1" i="1" dirty="0" smtClean="0">
                <a:solidFill>
                  <a:srgbClr val="0000CC"/>
                </a:solidFill>
              </a:rPr>
              <a:t>training </a:t>
            </a:r>
            <a:r>
              <a:rPr lang="en-US" altLang="zh-TW" dirty="0" smtClean="0">
                <a:solidFill>
                  <a:srgbClr val="0000CC"/>
                </a:solidFill>
              </a:rPr>
              <a:t>from 32x32 to 24x24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35" name="內容版面配置區 34"/>
          <p:cNvSpPr>
            <a:spLocks noGrp="1"/>
          </p:cNvSpPr>
          <p:nvPr>
            <p:ph sz="half" idx="2"/>
          </p:nvPr>
        </p:nvSpPr>
        <p:spPr>
          <a:xfrm>
            <a:off x="160876" y="1664852"/>
            <a:ext cx="4040188" cy="267358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Then</a:t>
            </a:r>
            <a:r>
              <a:rPr lang="en-US" altLang="zh-TW" b="1" dirty="0">
                <a:solidFill>
                  <a:srgbClr val="FF0000"/>
                </a:solidFill>
              </a:rPr>
              <a:t>, distorted inputs() function preprocess images . The image is cropped from 32x32 to 24x24 pixels, centrally for evaluation or randomly for training.</a:t>
            </a:r>
          </a:p>
          <a:p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041495" y="-18810"/>
            <a:ext cx="188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Distorted inputs( )</a:t>
            </a:r>
          </a:p>
        </p:txBody>
      </p:sp>
    </p:spTree>
    <p:extLst>
      <p:ext uri="{BB962C8B-B14F-4D97-AF65-F5344CB8AC3E}">
        <p14:creationId xmlns:p14="http://schemas.microsoft.com/office/powerpoint/2010/main" val="325098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79512" y="2420888"/>
            <a:ext cx="4040188" cy="1584176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The image may be whitened to make the model insensitive to dynamic range.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38659"/>
              </p:ext>
            </p:extLst>
          </p:nvPr>
        </p:nvGraphicFramePr>
        <p:xfrm>
          <a:off x="4427984" y="1268760"/>
          <a:ext cx="13119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14289"/>
              </p:ext>
            </p:extLst>
          </p:nvPr>
        </p:nvGraphicFramePr>
        <p:xfrm>
          <a:off x="4433540" y="3501008"/>
          <a:ext cx="131192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80"/>
                <a:gridCol w="327980"/>
                <a:gridCol w="327980"/>
                <a:gridCol w="327980"/>
              </a:tblGrid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29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向下箭號 11"/>
          <p:cNvSpPr/>
          <p:nvPr/>
        </p:nvSpPr>
        <p:spPr>
          <a:xfrm>
            <a:off x="4853862" y="2864376"/>
            <a:ext cx="460164" cy="504056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23614" y="2926430"/>
            <a:ext cx="2344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whitened</a:t>
            </a:r>
          </a:p>
        </p:txBody>
      </p:sp>
    </p:spTree>
    <p:extLst>
      <p:ext uri="{BB962C8B-B14F-4D97-AF65-F5344CB8AC3E}">
        <p14:creationId xmlns:p14="http://schemas.microsoft.com/office/powerpoint/2010/main" val="158322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Second, in the </a:t>
            </a:r>
            <a:r>
              <a:rPr lang="en-US" altLang="zh-TW" b="1" dirty="0"/>
              <a:t>Model Prediction</a:t>
            </a:r>
            <a:r>
              <a:rPr lang="en-US" altLang="zh-TW" dirty="0"/>
              <a:t> module, inference( ) function computes the </a:t>
            </a:r>
            <a:r>
              <a:rPr lang="en-US" altLang="zh-TW" dirty="0" err="1"/>
              <a:t>logits</a:t>
            </a:r>
            <a:r>
              <a:rPr lang="en-US" altLang="zh-TW" dirty="0"/>
              <a:t> of the predictions. That part of the model is organized </a:t>
            </a:r>
            <a:r>
              <a:rPr lang="en-US" altLang="zh-TW" dirty="0" err="1"/>
              <a:t>Conv</a:t>
            </a:r>
            <a:r>
              <a:rPr lang="en-US" altLang="zh-TW" dirty="0"/>
              <a:t>, Pool, Norm and </a:t>
            </a:r>
            <a:r>
              <a:rPr lang="en-US" altLang="zh-TW" dirty="0" err="1"/>
              <a:t>softmax_linear</a:t>
            </a:r>
            <a:r>
              <a:rPr lang="en-US" altLang="zh-TW" dirty="0"/>
              <a:t> layers. </a:t>
            </a:r>
            <a:r>
              <a:rPr lang="en-US" altLang="zh-TW" dirty="0" err="1"/>
              <a:t>Conv</a:t>
            </a:r>
            <a:r>
              <a:rPr lang="en-US" altLang="zh-TW" dirty="0"/>
              <a:t> layer include convolution and rectified linear activation. Pool layer include max pooling. Norm layer include local response normalization. </a:t>
            </a:r>
            <a:r>
              <a:rPr lang="en-US" altLang="zh-TW" dirty="0" err="1"/>
              <a:t>Softmax_linear</a:t>
            </a:r>
            <a:r>
              <a:rPr lang="en-US" altLang="zh-TW" dirty="0"/>
              <a:t> layer include linear transformation to produce </a:t>
            </a:r>
            <a:r>
              <a:rPr lang="en-US" altLang="zh-TW" dirty="0" err="1"/>
              <a:t>logits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inference () function, in Model Prediction module, computes the </a:t>
            </a:r>
            <a:r>
              <a:rPr lang="en-US" altLang="zh-TW" dirty="0" err="1" smtClean="0">
                <a:solidFill>
                  <a:srgbClr val="FF0000"/>
                </a:solidFill>
              </a:rPr>
              <a:t>logits</a:t>
            </a:r>
            <a:r>
              <a:rPr lang="en-US" altLang="zh-TW" dirty="0" smtClean="0">
                <a:solidFill>
                  <a:srgbClr val="FF0000"/>
                </a:solidFill>
              </a:rPr>
              <a:t> of the predictions. </a:t>
            </a:r>
            <a:r>
              <a:rPr lang="en-US" altLang="zh-TW" dirty="0" smtClean="0"/>
              <a:t>That part of the model is organized </a:t>
            </a:r>
            <a:r>
              <a:rPr lang="en-US" altLang="zh-TW" dirty="0" err="1" smtClean="0"/>
              <a:t>Conv</a:t>
            </a:r>
            <a:r>
              <a:rPr lang="en-US" altLang="zh-TW" dirty="0" smtClean="0"/>
              <a:t>, Pool, Norm and </a:t>
            </a:r>
            <a:r>
              <a:rPr lang="en-US" altLang="zh-TW" dirty="0" err="1" smtClean="0"/>
              <a:t>softmax</a:t>
            </a:r>
            <a:r>
              <a:rPr lang="en-US" altLang="zh-TW" dirty="0" smtClean="0"/>
              <a:t> linear layers.</a:t>
            </a:r>
          </a:p>
          <a:p>
            <a:r>
              <a:rPr lang="en-US" altLang="zh-TW" dirty="0" err="1" smtClean="0"/>
              <a:t>Conv</a:t>
            </a:r>
            <a:r>
              <a:rPr lang="en-US" altLang="zh-TW" dirty="0" smtClean="0"/>
              <a:t> layer include convolution and rectified linear activation. Pool layer include max pooling. Norm layer include local response normalization. </a:t>
            </a:r>
            <a:r>
              <a:rPr lang="en-US" altLang="zh-TW" dirty="0" err="1" smtClean="0"/>
              <a:t>Softmax_linear</a:t>
            </a:r>
            <a:r>
              <a:rPr lang="en-US" altLang="zh-TW" dirty="0" smtClean="0"/>
              <a:t> layer include linear transformation to produce </a:t>
            </a:r>
            <a:r>
              <a:rPr lang="en-US" altLang="zh-TW" dirty="0" err="1" smtClean="0"/>
              <a:t>logits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/>
          <a:lstStyle/>
          <a:p>
            <a:r>
              <a:rPr lang="zh-TW" altLang="en-US" dirty="0" smtClean="0"/>
              <a:t>瑩婷</a:t>
            </a:r>
            <a:endParaRPr lang="zh-TW" altLang="en-US" dirty="0"/>
          </a:p>
        </p:txBody>
      </p:sp>
      <p:sp>
        <p:nvSpPr>
          <p:cNvPr id="8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716016" y="1772816"/>
            <a:ext cx="4041775" cy="639762"/>
          </a:xfrm>
        </p:spPr>
        <p:txBody>
          <a:bodyPr/>
          <a:lstStyle/>
          <a:p>
            <a:r>
              <a:rPr lang="zh-TW" altLang="en-US" dirty="0" smtClean="0"/>
              <a:t>牧民</a:t>
            </a:r>
          </a:p>
          <a:p>
            <a:endParaRPr lang="zh-TW" altLang="en-US" dirty="0"/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-19613" y="5733256"/>
            <a:ext cx="9143999" cy="103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solidFill>
                  <a:srgbClr val="0000CC"/>
                </a:solidFill>
              </a:rPr>
              <a:t>推測原因：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457200" indent="-457200">
              <a:buAutoNum type="arabicPeriod"/>
            </a:pPr>
            <a:r>
              <a:rPr lang="en-US" altLang="zh-TW" dirty="0" smtClean="0">
                <a:solidFill>
                  <a:srgbClr val="0000CC"/>
                </a:solidFill>
              </a:rPr>
              <a:t>“Inference( )” </a:t>
            </a:r>
            <a:r>
              <a:rPr lang="zh-TW" altLang="en-US" dirty="0" smtClean="0">
                <a:solidFill>
                  <a:srgbClr val="0000CC"/>
                </a:solidFill>
              </a:rPr>
              <a:t>的重要性高於 </a:t>
            </a:r>
            <a:r>
              <a:rPr lang="en-US" altLang="zh-TW" dirty="0" smtClean="0">
                <a:solidFill>
                  <a:srgbClr val="0000CC"/>
                </a:solidFill>
              </a:rPr>
              <a:t>“model prediction module” (what)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542</Words>
  <Application>Microsoft Macintosh PowerPoint</Application>
  <PresentationFormat>如螢幕大小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Calibri</vt:lpstr>
      <vt:lpstr>Times New Roman</vt:lpstr>
      <vt:lpstr>新細明體</vt:lpstr>
      <vt:lpstr>Arial</vt:lpstr>
      <vt:lpstr>Office 佈景主題</vt:lpstr>
      <vt:lpstr>Abstract</vt:lpstr>
      <vt:lpstr>Abstract</vt:lpstr>
      <vt:lpstr>Fig7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台灣大學</dc:creator>
  <cp:lastModifiedBy>Microsoft Office 使用者</cp:lastModifiedBy>
  <cp:revision>35</cp:revision>
  <dcterms:created xsi:type="dcterms:W3CDTF">2017-03-20T10:14:43Z</dcterms:created>
  <dcterms:modified xsi:type="dcterms:W3CDTF">2017-04-01T07:29:44Z</dcterms:modified>
</cp:coreProperties>
</file>