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5"/>
  </p:notesMasterIdLst>
  <p:sldIdLst>
    <p:sldId id="256" r:id="rId2"/>
    <p:sldId id="317" r:id="rId3"/>
    <p:sldId id="290" r:id="rId4"/>
    <p:sldId id="285" r:id="rId5"/>
    <p:sldId id="292" r:id="rId6"/>
    <p:sldId id="293" r:id="rId7"/>
    <p:sldId id="291" r:id="rId8"/>
    <p:sldId id="294" r:id="rId9"/>
    <p:sldId id="295" r:id="rId10"/>
    <p:sldId id="287" r:id="rId11"/>
    <p:sldId id="304" r:id="rId12"/>
    <p:sldId id="296" r:id="rId13"/>
    <p:sldId id="297" r:id="rId14"/>
    <p:sldId id="298" r:id="rId15"/>
    <p:sldId id="303" r:id="rId16"/>
    <p:sldId id="302" r:id="rId17"/>
    <p:sldId id="305" r:id="rId18"/>
    <p:sldId id="301" r:id="rId19"/>
    <p:sldId id="300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289" r:id="rId29"/>
    <p:sldId id="314" r:id="rId30"/>
    <p:sldId id="315" r:id="rId31"/>
    <p:sldId id="316" r:id="rId32"/>
    <p:sldId id="280" r:id="rId33"/>
    <p:sldId id="281" r:id="rId34"/>
  </p:sldIdLst>
  <p:sldSz cx="9144000" cy="5143500" type="screen16x9"/>
  <p:notesSz cx="6858000" cy="9144000"/>
  <p:embeddedFontLst>
    <p:embeddedFont>
      <p:font typeface="Lora" pitchFamily="2" charset="77"/>
      <p:regular r:id="rId36"/>
      <p:bold r:id="rId37"/>
      <p:italic r:id="rId38"/>
      <p:boldItalic r:id="rId39"/>
    </p:embeddedFont>
    <p:embeddedFont>
      <p:font typeface="Quattrocento Sans" panose="020B0502050000020003" pitchFamily="3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8DC89FB-F4F2-4100-AEF2-899073A7C57A}">
  <a:tblStyle styleId="{18DC89FB-F4F2-4100-AEF2-899073A7C57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92"/>
    <p:restoredTop sz="88216"/>
  </p:normalViewPr>
  <p:slideViewPr>
    <p:cSldViewPr snapToGrid="0" snapToObjects="1">
      <p:cViewPr varScale="1">
        <p:scale>
          <a:sx n="153" d="100"/>
          <a:sy n="153" d="100"/>
        </p:scale>
        <p:origin x="7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06038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5422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08354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28095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2891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78845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03076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05731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42796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9932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5789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72149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72851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60176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2246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46487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18588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81235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33826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72777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6953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45068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Shape 4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Shape 4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9508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9900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3728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4168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5007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8503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Shape 1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>
            <a:endParaRPr/>
          </a:p>
        </p:txBody>
      </p:sp>
      <p:cxnSp>
        <p:nvCxnSpPr>
          <p:cNvPr id="15" name="Shape 15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Shape 16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8" name="Shape 18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sz="2400" i="1">
                <a:latin typeface="Lora"/>
                <a:ea typeface="Lora"/>
                <a:cs typeface="Lora"/>
                <a:sym typeface="Lora"/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22" name="Shape 22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Shape 23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Shape 24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Lora"/>
                <a:ea typeface="Lora"/>
                <a:cs typeface="Lora"/>
                <a:sym typeface="Lora"/>
              </a:rPr>
              <a:t>“</a:t>
            </a:r>
            <a:endParaRPr sz="3600"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hape 2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Shape 2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Shape 31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37" name="Shape 3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Shape 3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Shape 39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2" name="Shape 5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Shape 53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Shape 54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ctrTitle"/>
          </p:nvPr>
        </p:nvSpPr>
        <p:spPr>
          <a:xfrm>
            <a:off x="996630" y="1605776"/>
            <a:ext cx="7194438" cy="15579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Deep Learning </a:t>
            </a:r>
            <a:br>
              <a:rPr lang="en-US" sz="3200" dirty="0"/>
            </a:br>
            <a:r>
              <a:rPr lang="en-US" sz="3200" dirty="0"/>
              <a:t>in Windows Malware Detection</a:t>
            </a:r>
            <a:endParaRPr sz="3200" dirty="0"/>
          </a:p>
        </p:txBody>
      </p:sp>
      <p:grpSp>
        <p:nvGrpSpPr>
          <p:cNvPr id="72" name="Shape 7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Shape 7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Shape 399">
            <a:extLst>
              <a:ext uri="{FF2B5EF4-FFF2-40B4-BE49-F238E27FC236}">
                <a16:creationId xmlns:a16="http://schemas.microsoft.com/office/drawing/2014/main" id="{737538D8-9C1B-9945-9815-0B3759AF535D}"/>
              </a:ext>
            </a:extLst>
          </p:cNvPr>
          <p:cNvSpPr txBox="1">
            <a:spLocks/>
          </p:cNvSpPr>
          <p:nvPr/>
        </p:nvSpPr>
        <p:spPr>
          <a:xfrm>
            <a:off x="2028417" y="206993"/>
            <a:ext cx="5130863" cy="10510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b="1" dirty="0">
                <a:latin typeface="Helvetica" pitchFamily="2" charset="0"/>
              </a:rPr>
              <a:t>VIETNAM NATIONAL UNIVERSITY HO CHI MINH CITY</a:t>
            </a:r>
          </a:p>
          <a:p>
            <a:pPr algn="ctr">
              <a:spcBef>
                <a:spcPts val="600"/>
              </a:spcBef>
            </a:pPr>
            <a:r>
              <a:rPr lang="en-US" b="1" dirty="0">
                <a:latin typeface="Helvetica" pitchFamily="2" charset="0"/>
              </a:rPr>
              <a:t>UNIVERSITY OF INFORMATION TECHNOLOGY</a:t>
            </a:r>
          </a:p>
          <a:p>
            <a:pPr algn="ctr">
              <a:spcBef>
                <a:spcPts val="600"/>
              </a:spcBef>
            </a:pPr>
            <a:r>
              <a:rPr lang="en-US" b="1" dirty="0">
                <a:latin typeface="Helvetica" pitchFamily="2" charset="0"/>
              </a:rPr>
              <a:t>FACULTY OF SOFTWARE ENGINEERING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C6AE08-6524-CA41-9A4E-6F1A4537F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081" y="249157"/>
            <a:ext cx="1236133" cy="9517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B9B80F-AE92-E449-A52D-58A023067E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280" y="199629"/>
            <a:ext cx="1056019" cy="1056019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12333C1-D27D-2E42-9D23-6C48055DF8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969654"/>
              </p:ext>
            </p:extLst>
          </p:nvPr>
        </p:nvGraphicFramePr>
        <p:xfrm>
          <a:off x="4326744" y="3853823"/>
          <a:ext cx="3864324" cy="741680"/>
        </p:xfrm>
        <a:graphic>
          <a:graphicData uri="http://schemas.openxmlformats.org/drawingml/2006/table">
            <a:tbl>
              <a:tblPr>
                <a:tableStyleId>{18DC89FB-F4F2-4100-AEF2-899073A7C57A}</a:tableStyleId>
              </a:tblPr>
              <a:tblGrid>
                <a:gridCol w="1112414">
                  <a:extLst>
                    <a:ext uri="{9D8B030D-6E8A-4147-A177-3AD203B41FA5}">
                      <a16:colId xmlns:a16="http://schemas.microsoft.com/office/drawing/2014/main" val="4141862857"/>
                    </a:ext>
                  </a:extLst>
                </a:gridCol>
                <a:gridCol w="2751910">
                  <a:extLst>
                    <a:ext uri="{9D8B030D-6E8A-4147-A177-3AD203B41FA5}">
                      <a16:colId xmlns:a16="http://schemas.microsoft.com/office/drawing/2014/main" val="20054962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Quattrocento Sans" panose="020B0502050000020003" pitchFamily="34" charset="0"/>
                        </a:rPr>
                        <a:t>Student:</a:t>
                      </a:r>
                      <a:endParaRPr lang="en-US" dirty="0"/>
                    </a:p>
                  </a:txBody>
                  <a:tcPr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Quattrocento Sans" panose="020B0502050000020003" pitchFamily="34" charset="0"/>
                        </a:rPr>
                        <a:t>Phạm Hữu Danh - 14520134</a:t>
                      </a:r>
                      <a:endParaRPr lang="en-US" b="1" dirty="0"/>
                    </a:p>
                  </a:txBody>
                  <a:tcPr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70237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Quattrocento Sans" panose="020B0502050000020003" pitchFamily="34" charset="0"/>
                        </a:rPr>
                        <a:t>Supervisor:</a:t>
                      </a:r>
                      <a:endParaRPr lang="en-US" dirty="0"/>
                    </a:p>
                  </a:txBody>
                  <a:tcPr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Quattrocento Sans" panose="020B0502050000020003" pitchFamily="34" charset="0"/>
                        </a:rPr>
                        <a:t>Assoc Prof. Dr. Vũ Thanh Nguyên</a:t>
                      </a:r>
                      <a:endParaRPr lang="en-US" b="1" dirty="0"/>
                    </a:p>
                  </a:txBody>
                  <a:tcPr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782543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Proposed Method</a:t>
            </a:r>
            <a:endParaRPr dirty="0"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12" name="Shape 112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4220687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1646885" y="2265432"/>
            <a:ext cx="585023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buNone/>
            </a:pPr>
            <a:r>
              <a:rPr lang="en-US" dirty="0"/>
              <a:t>Predictive accuracy, a popular choice for evaluating performance of a classifier, might not be appropriate when the data is imbalanced. - Nitesh V. Chawla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1048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Issues of using </a:t>
            </a:r>
            <a:br>
              <a:rPr lang="en-US" dirty="0"/>
            </a:br>
            <a:r>
              <a:rPr lang="en-US" dirty="0"/>
              <a:t>Imbalanced Datasets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0" name="Shape 112">
            <a:extLst>
              <a:ext uri="{FF2B5EF4-FFF2-40B4-BE49-F238E27FC236}">
                <a16:creationId xmlns:a16="http://schemas.microsoft.com/office/drawing/2014/main" id="{C9D0209D-CB5E-5E48-96C6-C7E354B93A3D}"/>
              </a:ext>
            </a:extLst>
          </p:cNvPr>
          <p:cNvSpPr txBox="1"/>
          <p:nvPr/>
        </p:nvSpPr>
        <p:spPr>
          <a:xfrm>
            <a:off x="753649" y="859368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2.1</a:t>
            </a:r>
            <a:endParaRPr sz="1800" dirty="0">
              <a:latin typeface="Lora"/>
              <a:ea typeface="Lora"/>
              <a:cs typeface="Lora"/>
              <a:sym typeface="Lora"/>
            </a:endParaRPr>
          </a:p>
        </p:txBody>
      </p:sp>
      <p:graphicFrame>
        <p:nvGraphicFramePr>
          <p:cNvPr id="13" name="Shape 263">
            <a:extLst>
              <a:ext uri="{FF2B5EF4-FFF2-40B4-BE49-F238E27FC236}">
                <a16:creationId xmlns:a16="http://schemas.microsoft.com/office/drawing/2014/main" id="{5A6B8D9F-3D0E-A045-95E4-AC57C3B25B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5841231"/>
              </p:ext>
            </p:extLst>
          </p:nvPr>
        </p:nvGraphicFramePr>
        <p:xfrm>
          <a:off x="2103484" y="1578398"/>
          <a:ext cx="4937406" cy="1450167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645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8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8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3389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12700" cmpd="sng">
                      <a:noFill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ym typeface="Lora"/>
                        </a:rPr>
                        <a:t>Malware</a:t>
                      </a:r>
                      <a:endParaRPr sz="1100" b="1" dirty="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ym typeface="Lora"/>
                        </a:rPr>
                        <a:t>Benign</a:t>
                      </a:r>
                      <a:endParaRPr sz="1100" b="1" dirty="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3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>
                          <a:sym typeface="Quattrocento Sans"/>
                        </a:rPr>
                        <a:t>Predicted Malware</a:t>
                      </a:r>
                      <a:endParaRPr sz="1200" b="1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12700" cmpd="sng">
                      <a:noFill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ym typeface="Quattrocento Sans"/>
                        </a:rPr>
                        <a:t>9600 (TP)</a:t>
                      </a:r>
                      <a:endParaRPr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ym typeface="Quattrocento Sans"/>
                        </a:rPr>
                        <a:t>300 (FP)</a:t>
                      </a:r>
                      <a:endParaRPr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389"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ym typeface="Quattrocento Sans"/>
                        </a:rPr>
                        <a:t>Predicted Benign</a:t>
                      </a:r>
                      <a:endParaRPr sz="1200" b="1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12700" cmpd="sng">
                      <a:noFill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ym typeface="Quattrocento Sans"/>
                        </a:rPr>
                        <a:t>0 (FN)</a:t>
                      </a:r>
                      <a:endParaRPr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ym typeface="Quattrocento Sans"/>
                        </a:rPr>
                        <a:t>0 (TN)</a:t>
                      </a:r>
                      <a:endParaRPr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F1E1181-E609-E44B-9313-C5671C92E6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716138"/>
              </p:ext>
            </p:extLst>
          </p:nvPr>
        </p:nvGraphicFramePr>
        <p:xfrm>
          <a:off x="1884556" y="3276775"/>
          <a:ext cx="5375263" cy="1366256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734130">
                  <a:extLst>
                    <a:ext uri="{9D8B030D-6E8A-4147-A177-3AD203B41FA5}">
                      <a16:colId xmlns:a16="http://schemas.microsoft.com/office/drawing/2014/main" val="3443216540"/>
                    </a:ext>
                  </a:extLst>
                </a:gridCol>
                <a:gridCol w="2609498">
                  <a:extLst>
                    <a:ext uri="{9D8B030D-6E8A-4147-A177-3AD203B41FA5}">
                      <a16:colId xmlns:a16="http://schemas.microsoft.com/office/drawing/2014/main" val="2529799786"/>
                    </a:ext>
                  </a:extLst>
                </a:gridCol>
                <a:gridCol w="1031635">
                  <a:extLst>
                    <a:ext uri="{9D8B030D-6E8A-4147-A177-3AD203B41FA5}">
                      <a16:colId xmlns:a16="http://schemas.microsoft.com/office/drawing/2014/main" val="3642786957"/>
                    </a:ext>
                  </a:extLst>
                </a:gridCol>
              </a:tblGrid>
              <a:tr h="3415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i="1" u="none" strike="noStrike" cap="none" dirty="0">
                          <a:effectLst/>
                          <a:sym typeface="Arial"/>
                        </a:rPr>
                        <a:t>ACC = (TP + TN) / (P + N)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96.97 %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428657"/>
                  </a:ext>
                </a:extLst>
              </a:tr>
              <a:tr h="3415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i="1" dirty="0"/>
                        <a:t>PPV = TP / (TP + FP)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96.97 %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695887"/>
                  </a:ext>
                </a:extLst>
              </a:tr>
              <a:tr h="341564">
                <a:tc>
                  <a:txBody>
                    <a:bodyPr/>
                    <a:lstStyle/>
                    <a:p>
                      <a:r>
                        <a:rPr lang="en-US" b="1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i="1" dirty="0"/>
                        <a:t>TPR = TP / (TP + FN)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100.00 %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736026"/>
                  </a:ext>
                </a:extLst>
              </a:tr>
              <a:tr h="341564">
                <a:tc>
                  <a:txBody>
                    <a:bodyPr/>
                    <a:lstStyle/>
                    <a:p>
                      <a:r>
                        <a:rPr lang="en-US" b="1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i="1" dirty="0"/>
                        <a:t>F1 = 2TP / (2TP + FP + FN)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0.9846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16538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61D4CAA-6D3F-CB49-8037-A53BA8698C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530556"/>
              </p:ext>
            </p:extLst>
          </p:nvPr>
        </p:nvGraphicFramePr>
        <p:xfrm>
          <a:off x="1884555" y="4643031"/>
          <a:ext cx="5375263" cy="341564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734130">
                  <a:extLst>
                    <a:ext uri="{9D8B030D-6E8A-4147-A177-3AD203B41FA5}">
                      <a16:colId xmlns:a16="http://schemas.microsoft.com/office/drawing/2014/main" val="3032670698"/>
                    </a:ext>
                  </a:extLst>
                </a:gridCol>
                <a:gridCol w="2609498">
                  <a:extLst>
                    <a:ext uri="{9D8B030D-6E8A-4147-A177-3AD203B41FA5}">
                      <a16:colId xmlns:a16="http://schemas.microsoft.com/office/drawing/2014/main" val="3782486264"/>
                    </a:ext>
                  </a:extLst>
                </a:gridCol>
                <a:gridCol w="1031635">
                  <a:extLst>
                    <a:ext uri="{9D8B030D-6E8A-4147-A177-3AD203B41FA5}">
                      <a16:colId xmlns:a16="http://schemas.microsoft.com/office/drawing/2014/main" val="282503691"/>
                    </a:ext>
                  </a:extLst>
                </a:gridCol>
              </a:tblGrid>
              <a:tr h="3415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/>
                        <a:t>False Alarm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FPR = FP / (FP + TN)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100 %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696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113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Issues of using </a:t>
            </a:r>
            <a:br>
              <a:rPr lang="en-US" dirty="0"/>
            </a:br>
            <a:r>
              <a:rPr lang="en-US" dirty="0"/>
              <a:t>Imbalanced Datasets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-US" b="1" dirty="0"/>
              <a:t>The number of malicious files is often much more larger than the number of benign files </a:t>
            </a:r>
            <a:r>
              <a:rPr lang="en-US" dirty="0"/>
              <a:t>because of copyright laws. </a:t>
            </a:r>
          </a:p>
          <a:p>
            <a:pPr marL="342900" indent="-342900"/>
            <a:r>
              <a:rPr lang="en-US" b="1" dirty="0"/>
              <a:t>The size of the dataset is often not large enough </a:t>
            </a:r>
            <a:r>
              <a:rPr lang="en-US" dirty="0"/>
              <a:t>because the malware analysis and data labeling are consuming processes.</a:t>
            </a:r>
          </a:p>
          <a:p>
            <a:pPr marL="342900" indent="-342900"/>
            <a:r>
              <a:rPr lang="en-US" b="1" dirty="0"/>
              <a:t>Many risks in publishing </a:t>
            </a:r>
            <a:r>
              <a:rPr lang="en-US" dirty="0"/>
              <a:t>a large dataset that includes malicious binaries.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0" name="Shape 112">
            <a:extLst>
              <a:ext uri="{FF2B5EF4-FFF2-40B4-BE49-F238E27FC236}">
                <a16:creationId xmlns:a16="http://schemas.microsoft.com/office/drawing/2014/main" id="{DABE0EE7-960D-8B4D-80BF-B62BF02912DB}"/>
              </a:ext>
            </a:extLst>
          </p:cNvPr>
          <p:cNvSpPr txBox="1"/>
          <p:nvPr/>
        </p:nvSpPr>
        <p:spPr>
          <a:xfrm>
            <a:off x="753649" y="859368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2.1</a:t>
            </a:r>
            <a:endParaRPr sz="18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773248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Feature Extraction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-US" b="1" dirty="0"/>
              <a:t>File-format agnostic feature groups </a:t>
            </a:r>
            <a:r>
              <a:rPr lang="en-US" dirty="0"/>
              <a:t>decrease privacy concerns.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dirty="0"/>
              <a:t>Byte-Entropy Histogram. 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dirty="0"/>
              <a:t>Byte Histogram.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dirty="0"/>
              <a:t>String Information.</a:t>
            </a:r>
          </a:p>
          <a:p>
            <a:pPr marL="342900" indent="-342900"/>
            <a:r>
              <a:rPr lang="en-US" b="1" dirty="0"/>
              <a:t>Parsed PE feature groups </a:t>
            </a:r>
            <a:r>
              <a:rPr lang="en-US" dirty="0"/>
              <a:t>encapsulates the information related to executable code.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0" name="Shape 112">
            <a:extLst>
              <a:ext uri="{FF2B5EF4-FFF2-40B4-BE49-F238E27FC236}">
                <a16:creationId xmlns:a16="http://schemas.microsoft.com/office/drawing/2014/main" id="{730F20AB-D043-EC42-AD52-AD5868748D2E}"/>
              </a:ext>
            </a:extLst>
          </p:cNvPr>
          <p:cNvSpPr txBox="1"/>
          <p:nvPr/>
        </p:nvSpPr>
        <p:spPr>
          <a:xfrm>
            <a:off x="753649" y="859368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2.2</a:t>
            </a:r>
            <a:endParaRPr sz="18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4011294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buNone/>
            </a:pPr>
            <a:r>
              <a:rPr lang="en-US" dirty="0"/>
              <a:t>The number of new malicious files processed by Kaspersky Lab’s in-lab detection technologies reached </a:t>
            </a:r>
            <a:r>
              <a:rPr lang="en-US" dirty="0">
                <a:highlight>
                  <a:srgbClr val="FFCD00"/>
                </a:highlight>
              </a:rPr>
              <a:t>360,000 a day</a:t>
            </a:r>
            <a:r>
              <a:rPr lang="en-US" dirty="0"/>
              <a:t> in 2017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3289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Gradient Boosting Decision Trees (GBDT)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lnSpc>
                <a:spcPct val="130000"/>
              </a:lnSpc>
            </a:pPr>
            <a:r>
              <a:rPr lang="en-US" b="1" dirty="0"/>
              <a:t>Scalability. </a:t>
            </a:r>
            <a:r>
              <a:rPr lang="en-US" dirty="0"/>
              <a:t>The massive number of features causes scalability issues for many machine learning algorithms. </a:t>
            </a:r>
          </a:p>
          <a:p>
            <a:pPr marL="342900" indent="-342900"/>
            <a:r>
              <a:rPr lang="en-US" b="1" dirty="0"/>
              <a:t>Training time</a:t>
            </a:r>
            <a:r>
              <a:rPr lang="en-US" dirty="0"/>
              <a:t>. For examples, </a:t>
            </a:r>
            <a:r>
              <a:rPr lang="en-US" dirty="0" err="1"/>
              <a:t>MalConv</a:t>
            </a:r>
            <a:r>
              <a:rPr lang="en-US" dirty="0"/>
              <a:t>, the end-to-end deep learning model, took 25 hours for each epoch in training with the binaries from EMBER dataset.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0" name="Shape 112">
            <a:extLst>
              <a:ext uri="{FF2B5EF4-FFF2-40B4-BE49-F238E27FC236}">
                <a16:creationId xmlns:a16="http://schemas.microsoft.com/office/drawing/2014/main" id="{730F20AB-D043-EC42-AD52-AD5868748D2E}"/>
              </a:ext>
            </a:extLst>
          </p:cNvPr>
          <p:cNvSpPr txBox="1"/>
          <p:nvPr/>
        </p:nvSpPr>
        <p:spPr>
          <a:xfrm>
            <a:off x="753649" y="859368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2.3</a:t>
            </a:r>
            <a:endParaRPr sz="18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511351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Gradient Boosting Decision Trees (GBDT)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dirty="0"/>
              <a:t>GBDT handles very well a large number of training samples in </a:t>
            </a:r>
            <a:r>
              <a:rPr lang="en-US" b="1" dirty="0"/>
              <a:t>moderate training times</a:t>
            </a:r>
            <a:r>
              <a:rPr lang="en-US" dirty="0"/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dirty="0"/>
              <a:t>GDBT is </a:t>
            </a:r>
            <a:r>
              <a:rPr lang="en-US" b="1" dirty="0"/>
              <a:t>widely-used</a:t>
            </a:r>
            <a:r>
              <a:rPr lang="en-US" dirty="0"/>
              <a:t> and achieves state-of-the-art performances in many tasks, such as ranking and click prediction. </a:t>
            </a:r>
          </a:p>
          <a:p>
            <a:pPr marL="342900" indent="-342900">
              <a:lnSpc>
                <a:spcPct val="150000"/>
              </a:lnSpc>
            </a:pPr>
            <a:endParaRPr lang="en-US" dirty="0"/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0" name="Shape 112">
            <a:extLst>
              <a:ext uri="{FF2B5EF4-FFF2-40B4-BE49-F238E27FC236}">
                <a16:creationId xmlns:a16="http://schemas.microsoft.com/office/drawing/2014/main" id="{730F20AB-D043-EC42-AD52-AD5868748D2E}"/>
              </a:ext>
            </a:extLst>
          </p:cNvPr>
          <p:cNvSpPr txBox="1"/>
          <p:nvPr/>
        </p:nvSpPr>
        <p:spPr>
          <a:xfrm>
            <a:off x="753649" y="859368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2.3</a:t>
            </a:r>
            <a:endParaRPr sz="18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953965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Gradient Boosting Decision Trees 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b="1" dirty="0"/>
              <a:t>400</a:t>
            </a:r>
            <a:r>
              <a:rPr lang="en-US" dirty="0"/>
              <a:t> iterations.</a:t>
            </a:r>
          </a:p>
          <a:p>
            <a:pPr marL="342900" indent="-342900">
              <a:lnSpc>
                <a:spcPct val="150000"/>
              </a:lnSpc>
            </a:pPr>
            <a:r>
              <a:rPr lang="en-US" b="1" dirty="0"/>
              <a:t>64</a:t>
            </a:r>
            <a:r>
              <a:rPr lang="en-US" dirty="0"/>
              <a:t> leaves in one tree. </a:t>
            </a:r>
          </a:p>
          <a:p>
            <a:pPr marL="342900" indent="-342900">
              <a:lnSpc>
                <a:spcPct val="150000"/>
              </a:lnSpc>
            </a:pPr>
            <a:r>
              <a:rPr lang="en-US" dirty="0"/>
              <a:t>At least </a:t>
            </a:r>
            <a:r>
              <a:rPr lang="en-US" b="1" dirty="0"/>
              <a:t>200</a:t>
            </a:r>
            <a:r>
              <a:rPr lang="en-US" dirty="0"/>
              <a:t> samples in one child.</a:t>
            </a:r>
          </a:p>
          <a:p>
            <a:pPr marL="342900" indent="-342900">
              <a:lnSpc>
                <a:spcPct val="150000"/>
              </a:lnSpc>
            </a:pPr>
            <a:r>
              <a:rPr lang="en-US" dirty="0"/>
              <a:t>Learning rate at </a:t>
            </a:r>
            <a:r>
              <a:rPr lang="en-US" b="1" dirty="0"/>
              <a:t>5%</a:t>
            </a:r>
            <a:r>
              <a:rPr lang="en-US" dirty="0"/>
              <a:t>. 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10" name="Shape 112">
            <a:extLst>
              <a:ext uri="{FF2B5EF4-FFF2-40B4-BE49-F238E27FC236}">
                <a16:creationId xmlns:a16="http://schemas.microsoft.com/office/drawing/2014/main" id="{730F20AB-D043-EC42-AD52-AD5868748D2E}"/>
              </a:ext>
            </a:extLst>
          </p:cNvPr>
          <p:cNvSpPr txBox="1"/>
          <p:nvPr/>
        </p:nvSpPr>
        <p:spPr>
          <a:xfrm>
            <a:off x="753649" y="859368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2.3</a:t>
            </a:r>
            <a:endParaRPr sz="18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112190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Experiment</a:t>
            </a:r>
            <a:endParaRPr dirty="0"/>
          </a:p>
        </p:txBody>
      </p:sp>
      <p:sp>
        <p:nvSpPr>
          <p:cNvPr id="112" name="Shape 112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04103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ctrTitle"/>
          </p:nvPr>
        </p:nvSpPr>
        <p:spPr>
          <a:xfrm>
            <a:off x="996630" y="1605776"/>
            <a:ext cx="7194438" cy="15579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800" dirty="0"/>
              <a:t>Malware Detection </a:t>
            </a:r>
            <a:br>
              <a:rPr lang="en-US" sz="2800" dirty="0"/>
            </a:br>
            <a:r>
              <a:rPr lang="en-US" sz="2800" dirty="0"/>
              <a:t>using Machine Learning in Windows OSs</a:t>
            </a:r>
            <a:endParaRPr sz="2800" dirty="0"/>
          </a:p>
        </p:txBody>
      </p:sp>
      <p:grpSp>
        <p:nvGrpSpPr>
          <p:cNvPr id="72" name="Shape 7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Shape 7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Shape 399">
            <a:extLst>
              <a:ext uri="{FF2B5EF4-FFF2-40B4-BE49-F238E27FC236}">
                <a16:creationId xmlns:a16="http://schemas.microsoft.com/office/drawing/2014/main" id="{737538D8-9C1B-9945-9815-0B3759AF535D}"/>
              </a:ext>
            </a:extLst>
          </p:cNvPr>
          <p:cNvSpPr txBox="1">
            <a:spLocks/>
          </p:cNvSpPr>
          <p:nvPr/>
        </p:nvSpPr>
        <p:spPr>
          <a:xfrm>
            <a:off x="2028417" y="206993"/>
            <a:ext cx="5130863" cy="10510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b="1" dirty="0">
                <a:latin typeface="Helvetica" pitchFamily="2" charset="0"/>
              </a:rPr>
              <a:t>VIETNAM NATIONAL UNIVERSITY HO CHI MINH CITY</a:t>
            </a:r>
          </a:p>
          <a:p>
            <a:pPr algn="ctr">
              <a:spcBef>
                <a:spcPts val="600"/>
              </a:spcBef>
            </a:pPr>
            <a:r>
              <a:rPr lang="en-US" b="1" dirty="0">
                <a:latin typeface="Helvetica" pitchFamily="2" charset="0"/>
              </a:rPr>
              <a:t>UNIVERSITY OF INFORMATION TECHNOLOGY</a:t>
            </a:r>
          </a:p>
          <a:p>
            <a:pPr algn="ctr">
              <a:spcBef>
                <a:spcPts val="600"/>
              </a:spcBef>
            </a:pPr>
            <a:r>
              <a:rPr lang="en-US" b="1" dirty="0">
                <a:latin typeface="Helvetica" pitchFamily="2" charset="0"/>
              </a:rPr>
              <a:t>FACULTY OF SOFTWARE ENGINEERING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C6AE08-6524-CA41-9A4E-6F1A4537F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081" y="249157"/>
            <a:ext cx="1236133" cy="9517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B9B80F-AE92-E449-A52D-58A023067E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280" y="199629"/>
            <a:ext cx="1056019" cy="1056019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12333C1-D27D-2E42-9D23-6C48055DF80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26744" y="3853823"/>
          <a:ext cx="3864324" cy="741680"/>
        </p:xfrm>
        <a:graphic>
          <a:graphicData uri="http://schemas.openxmlformats.org/drawingml/2006/table">
            <a:tbl>
              <a:tblPr>
                <a:tableStyleId>{18DC89FB-F4F2-4100-AEF2-899073A7C57A}</a:tableStyleId>
              </a:tblPr>
              <a:tblGrid>
                <a:gridCol w="1112414">
                  <a:extLst>
                    <a:ext uri="{9D8B030D-6E8A-4147-A177-3AD203B41FA5}">
                      <a16:colId xmlns:a16="http://schemas.microsoft.com/office/drawing/2014/main" val="4141862857"/>
                    </a:ext>
                  </a:extLst>
                </a:gridCol>
                <a:gridCol w="2751910">
                  <a:extLst>
                    <a:ext uri="{9D8B030D-6E8A-4147-A177-3AD203B41FA5}">
                      <a16:colId xmlns:a16="http://schemas.microsoft.com/office/drawing/2014/main" val="20054962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Quattrocento Sans" panose="020B0502050000020003" pitchFamily="34" charset="0"/>
                        </a:rPr>
                        <a:t>Student:</a:t>
                      </a:r>
                      <a:endParaRPr lang="en-US" dirty="0"/>
                    </a:p>
                  </a:txBody>
                  <a:tcPr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Quattrocento Sans" panose="020B0502050000020003" pitchFamily="34" charset="0"/>
                        </a:rPr>
                        <a:t>Phạm Hữu Danh - 14520134</a:t>
                      </a:r>
                      <a:endParaRPr lang="en-US" b="1" dirty="0"/>
                    </a:p>
                  </a:txBody>
                  <a:tcPr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70237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Quattrocento Sans" panose="020B0502050000020003" pitchFamily="34" charset="0"/>
                        </a:rPr>
                        <a:t>Supervisor:</a:t>
                      </a:r>
                      <a:endParaRPr lang="en-US" dirty="0"/>
                    </a:p>
                  </a:txBody>
                  <a:tcPr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Quattrocento Sans" panose="020B0502050000020003" pitchFamily="34" charset="0"/>
                        </a:rPr>
                        <a:t>Assoc Prof. Dr. Vũ Thanh Nguyên</a:t>
                      </a:r>
                      <a:endParaRPr lang="en-US" b="1" dirty="0"/>
                    </a:p>
                  </a:txBody>
                  <a:tcPr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7825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459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Evaluation Criteria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Shape 157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𝐹𝑎𝑙𝑠𝑒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𝑎𝑙𝑎𝑟𝑚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𝑟𝑎𝑡𝑒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𝐹𝑎𝑙𝑠𝑒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𝑝𝑜𝑠𝑖𝑡𝑖𝑣𝑒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𝐶𝑜𝑛𝑑𝑖𝑡𝑖𝑜𝑛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𝑛𝑒𝑔𝑎𝑡𝑖𝑣𝑒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pPr marL="342900" indent="-342900"/>
                <a:endParaRPr lang="en-US" dirty="0"/>
              </a:p>
              <a:p>
                <a:pPr marL="342900" indent="-342900"/>
                <a:r>
                  <a:rPr lang="en-US" dirty="0"/>
                  <a:t>Even one false alarm in a thousand benign files can create severe consequences for users.</a:t>
                </a:r>
              </a:p>
              <a:p>
                <a:pPr marL="342900" indent="-342900"/>
                <a:r>
                  <a:rPr lang="en-US" dirty="0"/>
                  <a:t>Evaluate at two specific false alarm rate values: </a:t>
                </a:r>
                <a:r>
                  <a:rPr lang="en-US" b="1" dirty="0"/>
                  <a:t>at less than 0.1%, </a:t>
                </a:r>
                <a:r>
                  <a:rPr lang="en-US" dirty="0"/>
                  <a:t>and </a:t>
                </a:r>
                <a:r>
                  <a:rPr lang="en-US" b="1" dirty="0"/>
                  <a:t>at less than 1%.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57" name="Shape 15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3"/>
                <a:stretch>
                  <a:fillRect l="-1676" t="-17886" r="-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10" name="Shape 112">
            <a:extLst>
              <a:ext uri="{FF2B5EF4-FFF2-40B4-BE49-F238E27FC236}">
                <a16:creationId xmlns:a16="http://schemas.microsoft.com/office/drawing/2014/main" id="{730F20AB-D043-EC42-AD52-AD5868748D2E}"/>
              </a:ext>
            </a:extLst>
          </p:cNvPr>
          <p:cNvSpPr txBox="1"/>
          <p:nvPr/>
        </p:nvSpPr>
        <p:spPr>
          <a:xfrm>
            <a:off x="753649" y="859368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3.1</a:t>
            </a:r>
            <a:endParaRPr sz="18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255270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Evaluation Criteria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Shape 157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𝐷𝑒𝑡𝑒𝑐𝑡𝑖𝑜𝑛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𝑟𝑎𝑡𝑒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𝑇𝑟𝑢𝑒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𝑝𝑜𝑠𝑖𝑡𝑖𝑣𝑒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𝐶𝑜𝑛𝑑𝑖𝑡𝑖𝑜𝑛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𝑝𝑜𝑠𝑖𝑡𝑖𝑣𝑒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pPr marL="342900" indent="-342900"/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detection rate, shows the potential of how unseen binaries that were detected. </a:t>
                </a:r>
              </a:p>
            </p:txBody>
          </p:sp>
        </mc:Choice>
        <mc:Fallback xmlns="">
          <p:sp>
            <p:nvSpPr>
              <p:cNvPr id="157" name="Shape 15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3"/>
                <a:stretch>
                  <a:fillRect l="-1304" t="-178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10" name="Shape 112">
            <a:extLst>
              <a:ext uri="{FF2B5EF4-FFF2-40B4-BE49-F238E27FC236}">
                <a16:creationId xmlns:a16="http://schemas.microsoft.com/office/drawing/2014/main" id="{730F20AB-D043-EC42-AD52-AD5868748D2E}"/>
              </a:ext>
            </a:extLst>
          </p:cNvPr>
          <p:cNvSpPr txBox="1"/>
          <p:nvPr/>
        </p:nvSpPr>
        <p:spPr>
          <a:xfrm>
            <a:off x="753649" y="859368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3.1</a:t>
            </a:r>
            <a:endParaRPr sz="18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4863672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Evaluation Criteria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01FE17-4F44-7046-90C8-DAB393F52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9650" y="1518851"/>
            <a:ext cx="3425400" cy="3231000"/>
          </a:xfrm>
        </p:spPr>
        <p:txBody>
          <a:bodyPr/>
          <a:lstStyle/>
          <a:p>
            <a:pPr marL="101600" indent="0">
              <a:buNone/>
            </a:pPr>
            <a:r>
              <a:rPr lang="en-US" b="1" dirty="0"/>
              <a:t>Area Under the ROC curve </a:t>
            </a:r>
            <a:r>
              <a:rPr lang="en-US" dirty="0"/>
              <a:t>provides an aggregate measure of performance across all possible classification thresholds.</a:t>
            </a:r>
          </a:p>
          <a:p>
            <a:pPr marL="101600" indent="0">
              <a:buNone/>
            </a:pPr>
            <a:endParaRPr lang="en-US" dirty="0"/>
          </a:p>
          <a:p>
            <a:r>
              <a:rPr lang="en-US" dirty="0"/>
              <a:t>x-axis: False alarm rates</a:t>
            </a:r>
          </a:p>
          <a:p>
            <a:r>
              <a:rPr lang="en-US" dirty="0"/>
              <a:t>y-axis: Detection rates</a:t>
            </a:r>
          </a:p>
          <a:p>
            <a:pPr marL="101600" indent="0">
              <a:buNone/>
            </a:pPr>
            <a:endParaRPr lang="en-US" dirty="0"/>
          </a:p>
          <a:p>
            <a:pPr marL="101600" indent="0">
              <a:buNone/>
            </a:pPr>
            <a:endParaRPr lang="en-US" dirty="0"/>
          </a:p>
          <a:p>
            <a:pPr marL="10160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10" name="Shape 112">
            <a:extLst>
              <a:ext uri="{FF2B5EF4-FFF2-40B4-BE49-F238E27FC236}">
                <a16:creationId xmlns:a16="http://schemas.microsoft.com/office/drawing/2014/main" id="{730F20AB-D043-EC42-AD52-AD5868748D2E}"/>
              </a:ext>
            </a:extLst>
          </p:cNvPr>
          <p:cNvSpPr txBox="1"/>
          <p:nvPr/>
        </p:nvSpPr>
        <p:spPr>
          <a:xfrm>
            <a:off x="753649" y="859368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3.1</a:t>
            </a:r>
            <a:endParaRPr sz="1800" dirty="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662CEB-3008-3A4C-A440-5E01ADA37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49" y="1518851"/>
            <a:ext cx="4308000" cy="32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1947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Experimental Results 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10" name="Shape 112">
            <a:extLst>
              <a:ext uri="{FF2B5EF4-FFF2-40B4-BE49-F238E27FC236}">
                <a16:creationId xmlns:a16="http://schemas.microsoft.com/office/drawing/2014/main" id="{730F20AB-D043-EC42-AD52-AD5868748D2E}"/>
              </a:ext>
            </a:extLst>
          </p:cNvPr>
          <p:cNvSpPr txBox="1"/>
          <p:nvPr/>
        </p:nvSpPr>
        <p:spPr>
          <a:xfrm>
            <a:off x="753649" y="859368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3.2</a:t>
            </a:r>
            <a:endParaRPr sz="1800" dirty="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95D997-F2D2-1840-B562-BBB67CF52D5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405" y="1262498"/>
            <a:ext cx="5103251" cy="368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4585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Experimental Results 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10" name="Shape 112">
            <a:extLst>
              <a:ext uri="{FF2B5EF4-FFF2-40B4-BE49-F238E27FC236}">
                <a16:creationId xmlns:a16="http://schemas.microsoft.com/office/drawing/2014/main" id="{730F20AB-D043-EC42-AD52-AD5868748D2E}"/>
              </a:ext>
            </a:extLst>
          </p:cNvPr>
          <p:cNvSpPr txBox="1"/>
          <p:nvPr/>
        </p:nvSpPr>
        <p:spPr>
          <a:xfrm>
            <a:off x="753649" y="859368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3.2</a:t>
            </a:r>
            <a:endParaRPr sz="1800" dirty="0">
              <a:latin typeface="Lora"/>
              <a:ea typeface="Lora"/>
              <a:cs typeface="Lora"/>
              <a:sym typeface="Lora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3803EA6-4210-844C-8D56-5A126C0FB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081542"/>
              </p:ext>
            </p:extLst>
          </p:nvPr>
        </p:nvGraphicFramePr>
        <p:xfrm>
          <a:off x="377665" y="1645920"/>
          <a:ext cx="8439912" cy="2799240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1344167">
                  <a:extLst>
                    <a:ext uri="{9D8B030D-6E8A-4147-A177-3AD203B41FA5}">
                      <a16:colId xmlns:a16="http://schemas.microsoft.com/office/drawing/2014/main" val="585402626"/>
                    </a:ext>
                  </a:extLst>
                </a:gridCol>
                <a:gridCol w="2207348">
                  <a:extLst>
                    <a:ext uri="{9D8B030D-6E8A-4147-A177-3AD203B41FA5}">
                      <a16:colId xmlns:a16="http://schemas.microsoft.com/office/drawing/2014/main" val="1223111444"/>
                    </a:ext>
                  </a:extLst>
                </a:gridCol>
                <a:gridCol w="2867572">
                  <a:extLst>
                    <a:ext uri="{9D8B030D-6E8A-4147-A177-3AD203B41FA5}">
                      <a16:colId xmlns:a16="http://schemas.microsoft.com/office/drawing/2014/main" val="1475755611"/>
                    </a:ext>
                  </a:extLst>
                </a:gridCol>
                <a:gridCol w="2020825">
                  <a:extLst>
                    <a:ext uri="{9D8B030D-6E8A-4147-A177-3AD203B41FA5}">
                      <a16:colId xmlns:a16="http://schemas.microsoft.com/office/drawing/2014/main" val="2639946672"/>
                    </a:ext>
                  </a:extLst>
                </a:gridCol>
              </a:tblGrid>
              <a:tr h="699810">
                <a:tc>
                  <a:txBody>
                    <a:bodyPr/>
                    <a:lstStyle/>
                    <a:p>
                      <a:pPr indent="144145" algn="l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Quattrocento Sans" panose="020B0502050000020003" pitchFamily="34" charset="0"/>
                        </a:rPr>
                        <a:t>Model</a:t>
                      </a:r>
                      <a:endParaRPr lang="en-US" sz="1800" b="1" dirty="0">
                        <a:effectLst/>
                        <a:latin typeface="Quattrocento Sans" panose="020B05020500000200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Quattrocento Sans" panose="020B0502050000020003" pitchFamily="34" charset="0"/>
                        </a:rPr>
                        <a:t>Input</a:t>
                      </a:r>
                      <a:endParaRPr lang="en-US" sz="1800" b="1" dirty="0">
                        <a:effectLst/>
                        <a:latin typeface="Quattrocento Sans" panose="020B05020500000200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Quattrocento Sans" panose="020B0502050000020003" pitchFamily="34" charset="0"/>
                        </a:rPr>
                        <a:t>Specifications</a:t>
                      </a:r>
                      <a:endParaRPr lang="en-US" sz="1800" b="1">
                        <a:effectLst/>
                        <a:latin typeface="Quattrocento Sans" panose="020B05020500000200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Quattrocento Sans" panose="020B0502050000020003" pitchFamily="34" charset="0"/>
                        </a:rPr>
                        <a:t>Training time</a:t>
                      </a:r>
                      <a:endParaRPr lang="en-US" sz="1800" b="1" dirty="0">
                        <a:effectLst/>
                        <a:latin typeface="Quattrocento Sans" panose="020B05020500000200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36438387"/>
                  </a:ext>
                </a:extLst>
              </a:tr>
              <a:tr h="699810">
                <a:tc>
                  <a:txBody>
                    <a:bodyPr/>
                    <a:lstStyle/>
                    <a:p>
                      <a:pPr indent="144145" algn="l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Quattrocento Sans" panose="020B0502050000020003" pitchFamily="34" charset="0"/>
                        </a:rPr>
                        <a:t>MalConv</a:t>
                      </a:r>
                      <a:endParaRPr lang="en-US" sz="1800" dirty="0">
                        <a:effectLst/>
                        <a:latin typeface="Quattrocento Sans" panose="020B05020500000200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indent="144145" algn="l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Quattrocento Sans" panose="020B0502050000020003" pitchFamily="34" charset="0"/>
                        </a:rPr>
                        <a:t>Raw binaries</a:t>
                      </a:r>
                      <a:endParaRPr lang="en-US" sz="1800" dirty="0">
                        <a:effectLst/>
                        <a:latin typeface="Quattrocento Sans" panose="020B05020500000200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indent="144145" algn="l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Quattrocento Sans" panose="020B0502050000020003" pitchFamily="34" charset="0"/>
                        </a:rPr>
                        <a:t>2 NVDIA TITAN X</a:t>
                      </a:r>
                    </a:p>
                    <a:p>
                      <a:pPr indent="144145" algn="l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Quattrocento Sans" panose="020B0502050000020003" pitchFamily="34" charset="0"/>
                        </a:rPr>
                        <a:t>(Pascal) GPUs</a:t>
                      </a:r>
                      <a:endParaRPr lang="en-US" sz="1800" dirty="0">
                        <a:effectLst/>
                        <a:latin typeface="Quattrocento Sans" panose="020B05020500000200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indent="144145" algn="l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Quattrocento Sans" panose="020B0502050000020003" pitchFamily="34" charset="0"/>
                        </a:rPr>
                        <a:t>10 days</a:t>
                      </a:r>
                    </a:p>
                    <a:p>
                      <a:pPr indent="144145" algn="l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Quattrocento Sans" panose="020B0502050000020003" pitchFamily="34" charset="0"/>
                        </a:rPr>
                        <a:t>(25 hours/epoch)</a:t>
                      </a:r>
                      <a:endParaRPr lang="en-US" sz="1800" dirty="0">
                        <a:effectLst/>
                        <a:latin typeface="Quattrocento Sans" panose="020B05020500000200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4921668"/>
                  </a:ext>
                </a:extLst>
              </a:tr>
              <a:tr h="699810">
                <a:tc>
                  <a:txBody>
                    <a:bodyPr/>
                    <a:lstStyle/>
                    <a:p>
                      <a:pPr indent="144145" algn="l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Quattrocento Sans" panose="020B0502050000020003" pitchFamily="34" charset="0"/>
                        </a:rPr>
                        <a:t>EMBER</a:t>
                      </a:r>
                      <a:endParaRPr lang="en-US" sz="1800">
                        <a:effectLst/>
                        <a:latin typeface="Quattrocento Sans" panose="020B05020500000200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indent="144145" algn="l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Quattrocento Sans" panose="020B0502050000020003" pitchFamily="34" charset="0"/>
                        </a:rPr>
                        <a:t>2351-value vectors</a:t>
                      </a:r>
                      <a:endParaRPr lang="en-US" sz="1800" dirty="0">
                        <a:effectLst/>
                        <a:latin typeface="Quattrocento Sans" panose="020B05020500000200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indent="144145" algn="l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Quattrocento Sans" panose="020B0502050000020003" pitchFamily="34" charset="0"/>
                        </a:rPr>
                        <a:t>8 vCPUs</a:t>
                      </a:r>
                    </a:p>
                    <a:p>
                      <a:pPr indent="144145" algn="l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Quattrocento Sans" panose="020B0502050000020003" pitchFamily="34" charset="0"/>
                        </a:rPr>
                        <a:t>(2015 MacBook Pro i7)</a:t>
                      </a:r>
                      <a:endParaRPr lang="en-US" sz="1800" dirty="0">
                        <a:effectLst/>
                        <a:latin typeface="Quattrocento Sans" panose="020B05020500000200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indent="144145" algn="l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Quattrocento Sans" panose="020B0502050000020003" pitchFamily="34" charset="0"/>
                        </a:rPr>
                        <a:t>20 hours</a:t>
                      </a:r>
                      <a:endParaRPr lang="en-US" sz="1800" dirty="0">
                        <a:effectLst/>
                        <a:latin typeface="Quattrocento Sans" panose="020B05020500000200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2146832"/>
                  </a:ext>
                </a:extLst>
              </a:tr>
              <a:tr h="699810">
                <a:tc>
                  <a:txBody>
                    <a:bodyPr/>
                    <a:lstStyle/>
                    <a:p>
                      <a:pPr indent="144145" algn="l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Quattrocento Sans" panose="020B0502050000020003" pitchFamily="34" charset="0"/>
                        </a:rPr>
                        <a:t>Our model</a:t>
                      </a:r>
                      <a:endParaRPr lang="en-US" sz="1800">
                        <a:effectLst/>
                        <a:latin typeface="Quattrocento Sans" panose="020B05020500000200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indent="144145" algn="l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Quattrocento Sans" panose="020B0502050000020003" pitchFamily="34" charset="0"/>
                        </a:rPr>
                        <a:t>1711</a:t>
                      </a:r>
                      <a:r>
                        <a:rPr lang="en-US" sz="1800" dirty="0">
                          <a:effectLst/>
                          <a:latin typeface="Quattrocento Sans" panose="020B0502050000020003" pitchFamily="34" charset="0"/>
                        </a:rPr>
                        <a:t>-value vectors</a:t>
                      </a:r>
                      <a:endParaRPr lang="en-US" sz="1800" dirty="0">
                        <a:effectLst/>
                        <a:latin typeface="Quattrocento Sans" panose="020B05020500000200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indent="144145" algn="l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Quattrocento Sans" panose="020B0502050000020003" pitchFamily="34" charset="0"/>
                        </a:rPr>
                        <a:t>24 vCPUs</a:t>
                      </a:r>
                    </a:p>
                    <a:p>
                      <a:pPr indent="144145" algn="l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Quattrocento Sans" panose="020B0502050000020003" pitchFamily="34" charset="0"/>
                        </a:rPr>
                        <a:t>(Google Compute Engine)</a:t>
                      </a:r>
                      <a:endParaRPr lang="en-US" sz="1800" dirty="0">
                        <a:effectLst/>
                        <a:latin typeface="Quattrocento Sans" panose="020B05020500000200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indent="144145" algn="l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Quattrocento Sans" panose="020B0502050000020003" pitchFamily="34" charset="0"/>
                        </a:rPr>
                        <a:t>5</a:t>
                      </a:r>
                      <a:r>
                        <a:rPr lang="en-US" sz="1800" dirty="0">
                          <a:effectLst/>
                          <a:latin typeface="Quattrocento Sans" panose="020B0502050000020003" pitchFamily="34" charset="0"/>
                        </a:rPr>
                        <a:t> </a:t>
                      </a:r>
                      <a:r>
                        <a:rPr lang="en-US" sz="1800" b="1" dirty="0">
                          <a:effectLst/>
                          <a:latin typeface="Quattrocento Sans" panose="020B0502050000020003" pitchFamily="34" charset="0"/>
                        </a:rPr>
                        <a:t>minutes</a:t>
                      </a:r>
                      <a:endParaRPr lang="en-US" sz="1800" b="1" dirty="0">
                        <a:effectLst/>
                        <a:latin typeface="Quattrocento Sans" panose="020B05020500000200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7598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43655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Experimental Results 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10" name="Shape 112">
            <a:extLst>
              <a:ext uri="{FF2B5EF4-FFF2-40B4-BE49-F238E27FC236}">
                <a16:creationId xmlns:a16="http://schemas.microsoft.com/office/drawing/2014/main" id="{730F20AB-D043-EC42-AD52-AD5868748D2E}"/>
              </a:ext>
            </a:extLst>
          </p:cNvPr>
          <p:cNvSpPr txBox="1"/>
          <p:nvPr/>
        </p:nvSpPr>
        <p:spPr>
          <a:xfrm>
            <a:off x="753649" y="859368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3.2</a:t>
            </a:r>
            <a:endParaRPr sz="1800" dirty="0">
              <a:latin typeface="Lora"/>
              <a:ea typeface="Lora"/>
              <a:cs typeface="Lora"/>
              <a:sym typeface="Lora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4765E38-DB80-2741-9F98-9024962D1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358229"/>
              </p:ext>
            </p:extLst>
          </p:nvPr>
        </p:nvGraphicFramePr>
        <p:xfrm>
          <a:off x="753649" y="1664208"/>
          <a:ext cx="7999138" cy="3133711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1929378">
                  <a:extLst>
                    <a:ext uri="{9D8B030D-6E8A-4147-A177-3AD203B41FA5}">
                      <a16:colId xmlns:a16="http://schemas.microsoft.com/office/drawing/2014/main" val="2324484852"/>
                    </a:ext>
                  </a:extLst>
                </a:gridCol>
                <a:gridCol w="1929378">
                  <a:extLst>
                    <a:ext uri="{9D8B030D-6E8A-4147-A177-3AD203B41FA5}">
                      <a16:colId xmlns:a16="http://schemas.microsoft.com/office/drawing/2014/main" val="1791613474"/>
                    </a:ext>
                  </a:extLst>
                </a:gridCol>
                <a:gridCol w="1762771">
                  <a:extLst>
                    <a:ext uri="{9D8B030D-6E8A-4147-A177-3AD203B41FA5}">
                      <a16:colId xmlns:a16="http://schemas.microsoft.com/office/drawing/2014/main" val="956652787"/>
                    </a:ext>
                  </a:extLst>
                </a:gridCol>
                <a:gridCol w="2377611">
                  <a:extLst>
                    <a:ext uri="{9D8B030D-6E8A-4147-A177-3AD203B41FA5}">
                      <a16:colId xmlns:a16="http://schemas.microsoft.com/office/drawing/2014/main" val="1951462692"/>
                    </a:ext>
                  </a:extLst>
                </a:gridCol>
              </a:tblGrid>
              <a:tr h="1044571"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Quattrocento Sans" panose="020B0502050000020003" pitchFamily="34" charset="0"/>
                        </a:rPr>
                        <a:t>Model</a:t>
                      </a:r>
                      <a:endParaRPr lang="en-US" sz="1800" dirty="0">
                        <a:effectLst/>
                        <a:latin typeface="Quattrocento Sans" panose="020B05020500000200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Quattrocento Sans" panose="020B0502050000020003" pitchFamily="34" charset="0"/>
                        </a:rPr>
                        <a:t>False Alarm Rate (FPR)</a:t>
                      </a:r>
                      <a:endParaRPr lang="en-US" sz="1800" dirty="0">
                        <a:effectLst/>
                        <a:latin typeface="Quattrocento Sans" panose="020B05020500000200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Quattrocento Sans" panose="020B0502050000020003" pitchFamily="34" charset="0"/>
                        </a:rPr>
                        <a:t>Detection Rate (TPR)</a:t>
                      </a:r>
                      <a:endParaRPr lang="en-US" sz="1800" dirty="0">
                        <a:effectLst/>
                        <a:latin typeface="Quattrocento Sans" panose="020B05020500000200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Quattrocento Sans" panose="020B0502050000020003" pitchFamily="34" charset="0"/>
                        </a:rPr>
                        <a:t>Area Under the ROC curve (AUC)</a:t>
                      </a:r>
                      <a:endParaRPr lang="en-US" sz="1800" dirty="0">
                        <a:effectLst/>
                        <a:latin typeface="Quattrocento Sans" panose="020B05020500000200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82994094"/>
                  </a:ext>
                </a:extLst>
              </a:tr>
              <a:tr h="348190">
                <a:tc rowSpan="2">
                  <a:txBody>
                    <a:bodyPr/>
                    <a:lstStyle/>
                    <a:p>
                      <a:pPr indent="144145" algn="l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Quattrocento Sans" panose="020B0502050000020003" pitchFamily="34" charset="0"/>
                        </a:rPr>
                        <a:t>MalConv</a:t>
                      </a:r>
                      <a:endParaRPr lang="en-US" sz="1800" dirty="0">
                        <a:effectLst/>
                        <a:latin typeface="Quattrocento Sans" panose="020B05020500000200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Quattrocento Sans" panose="020B0502050000020003" pitchFamily="34" charset="0"/>
                        </a:rPr>
                        <a:t>0.1 %</a:t>
                      </a:r>
                      <a:endParaRPr lang="en-US" sz="1800" dirty="0">
                        <a:effectLst/>
                        <a:latin typeface="Quattrocento Sans" panose="020B05020500000200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Quattrocento Sans" panose="020B0502050000020003" pitchFamily="34" charset="0"/>
                        </a:rPr>
                        <a:t>92.200 %</a:t>
                      </a:r>
                      <a:endParaRPr lang="en-US" sz="1800" dirty="0">
                        <a:effectLst/>
                        <a:latin typeface="Quattrocento Sans" panose="020B05020500000200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indent="144145"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Quattrocento Sans" panose="020B0502050000020003" pitchFamily="34" charset="0"/>
                        </a:rPr>
                        <a:t>0.998210</a:t>
                      </a:r>
                      <a:endParaRPr lang="en-US" sz="1800" dirty="0">
                        <a:effectLst/>
                        <a:latin typeface="Quattrocento Sans" panose="020B05020500000200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625380"/>
                  </a:ext>
                </a:extLst>
              </a:tr>
              <a:tr h="3481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Quattrocento Sans" panose="020B0502050000020003" pitchFamily="34" charset="0"/>
                        </a:rPr>
                        <a:t>1.0 %</a:t>
                      </a:r>
                      <a:endParaRPr lang="en-US" sz="1800" dirty="0">
                        <a:effectLst/>
                        <a:latin typeface="Quattrocento Sans" panose="020B05020500000200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Quattrocento Sans" panose="020B0502050000020003" pitchFamily="34" charset="0"/>
                        </a:rPr>
                        <a:t>97.300 %</a:t>
                      </a:r>
                      <a:endParaRPr lang="en-US" sz="1800" dirty="0">
                        <a:effectLst/>
                        <a:latin typeface="Quattrocento Sans" panose="020B05020500000200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183377"/>
                  </a:ext>
                </a:extLst>
              </a:tr>
              <a:tr h="348190">
                <a:tc rowSpan="2">
                  <a:txBody>
                    <a:bodyPr/>
                    <a:lstStyle/>
                    <a:p>
                      <a:pPr indent="144145" algn="l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Quattrocento Sans" panose="020B0502050000020003" pitchFamily="34" charset="0"/>
                        </a:rPr>
                        <a:t>EMBER</a:t>
                      </a:r>
                      <a:endParaRPr lang="en-US" sz="1800" dirty="0">
                        <a:effectLst/>
                        <a:latin typeface="Quattrocento Sans" panose="020B05020500000200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Quattrocento Sans" panose="020B0502050000020003" pitchFamily="34" charset="0"/>
                        </a:rPr>
                        <a:t>0.1 %</a:t>
                      </a:r>
                      <a:endParaRPr lang="en-US" sz="1800" dirty="0">
                        <a:effectLst/>
                        <a:latin typeface="Quattrocento Sans" panose="020B05020500000200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Quattrocento Sans" panose="020B0502050000020003" pitchFamily="34" charset="0"/>
                        </a:rPr>
                        <a:t>92.990 %</a:t>
                      </a:r>
                      <a:endParaRPr lang="en-US" sz="1800" dirty="0">
                        <a:effectLst/>
                        <a:latin typeface="Quattrocento Sans" panose="020B05020500000200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indent="144145"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Quattrocento Sans" panose="020B0502050000020003" pitchFamily="34" charset="0"/>
                        </a:rPr>
                        <a:t>0.999110</a:t>
                      </a:r>
                      <a:endParaRPr lang="en-US" sz="1800" dirty="0">
                        <a:effectLst/>
                        <a:latin typeface="Quattrocento Sans" panose="020B05020500000200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00756"/>
                  </a:ext>
                </a:extLst>
              </a:tr>
              <a:tr h="3481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Quattrocento Sans" panose="020B0502050000020003" pitchFamily="34" charset="0"/>
                        </a:rPr>
                        <a:t>1.0 %</a:t>
                      </a:r>
                      <a:endParaRPr lang="en-US" sz="1800" dirty="0">
                        <a:effectLst/>
                        <a:latin typeface="Quattrocento Sans" panose="020B05020500000200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Quattrocento Sans" panose="020B0502050000020003" pitchFamily="34" charset="0"/>
                        </a:rPr>
                        <a:t>98.200 %</a:t>
                      </a:r>
                      <a:endParaRPr lang="en-US" sz="1800" dirty="0">
                        <a:effectLst/>
                        <a:latin typeface="Quattrocento Sans" panose="020B05020500000200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193149"/>
                  </a:ext>
                </a:extLst>
              </a:tr>
              <a:tr h="348190">
                <a:tc rowSpan="2">
                  <a:txBody>
                    <a:bodyPr/>
                    <a:lstStyle/>
                    <a:p>
                      <a:pPr indent="144145" algn="l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Quattrocento Sans" panose="020B0502050000020003" pitchFamily="34" charset="0"/>
                          <a:ea typeface="Times New Roman" panose="02020603050405020304" pitchFamily="18" charset="0"/>
                        </a:rPr>
                        <a:t>Our model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Quattrocento Sans" panose="020B0502050000020003" pitchFamily="34" charset="0"/>
                        </a:rPr>
                        <a:t>0.1 %</a:t>
                      </a:r>
                      <a:endParaRPr lang="en-US" sz="1800" dirty="0">
                        <a:effectLst/>
                        <a:latin typeface="Quattrocento Sans" panose="020B05020500000200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Quattrocento Sans" panose="020B0502050000020003" pitchFamily="34" charset="0"/>
                          <a:ea typeface="Times New Roman" panose="02020603050405020304" pitchFamily="18" charset="0"/>
                        </a:rPr>
                        <a:t>97.572 %</a:t>
                      </a:r>
                      <a:endParaRPr lang="en-US" sz="1800" dirty="0">
                        <a:effectLst/>
                        <a:latin typeface="Quattrocento Sans" panose="020B05020500000200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Quattrocento Sans" panose="020B0502050000020003" pitchFamily="34" charset="0"/>
                        </a:rPr>
                        <a:t>0.999678</a:t>
                      </a:r>
                      <a:endParaRPr lang="en-US" sz="1800" b="1" dirty="0">
                        <a:effectLst/>
                        <a:latin typeface="Quattrocento Sans" panose="020B05020500000200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192288"/>
                  </a:ext>
                </a:extLst>
              </a:tr>
              <a:tr h="3481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Quattrocento Sans" panose="020B0502050000020003" pitchFamily="34" charset="0"/>
                        </a:rPr>
                        <a:t>1.0 %</a:t>
                      </a:r>
                      <a:endParaRPr lang="en-US" sz="1800" dirty="0">
                        <a:effectLst/>
                        <a:latin typeface="Quattrocento Sans" panose="020B05020500000200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Quattrocento Sans" panose="020B0502050000020003" pitchFamily="34" charset="0"/>
                          <a:ea typeface="Times New Roman" panose="02020603050405020304" pitchFamily="18" charset="0"/>
                        </a:rPr>
                        <a:t>99.394 %</a:t>
                      </a:r>
                      <a:endParaRPr lang="en-US" sz="1800" dirty="0">
                        <a:effectLst/>
                        <a:latin typeface="Quattrocento Sans" panose="020B05020500000200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Quattrocento Sans" panose="020B05020500000200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4540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18013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Experimental Results 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10" name="Shape 112">
            <a:extLst>
              <a:ext uri="{FF2B5EF4-FFF2-40B4-BE49-F238E27FC236}">
                <a16:creationId xmlns:a16="http://schemas.microsoft.com/office/drawing/2014/main" id="{730F20AB-D043-EC42-AD52-AD5868748D2E}"/>
              </a:ext>
            </a:extLst>
          </p:cNvPr>
          <p:cNvSpPr txBox="1"/>
          <p:nvPr/>
        </p:nvSpPr>
        <p:spPr>
          <a:xfrm>
            <a:off x="753649" y="859368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3.2</a:t>
            </a:r>
            <a:endParaRPr sz="1800" dirty="0">
              <a:latin typeface="Lora"/>
              <a:ea typeface="Lora"/>
              <a:cs typeface="Lora"/>
              <a:sym typeface="Lora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4765E38-DB80-2741-9F98-9024962D1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550069"/>
              </p:ext>
            </p:extLst>
          </p:nvPr>
        </p:nvGraphicFramePr>
        <p:xfrm>
          <a:off x="753649" y="1664208"/>
          <a:ext cx="7999138" cy="3133711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1929378">
                  <a:extLst>
                    <a:ext uri="{9D8B030D-6E8A-4147-A177-3AD203B41FA5}">
                      <a16:colId xmlns:a16="http://schemas.microsoft.com/office/drawing/2014/main" val="2324484852"/>
                    </a:ext>
                  </a:extLst>
                </a:gridCol>
                <a:gridCol w="1929378">
                  <a:extLst>
                    <a:ext uri="{9D8B030D-6E8A-4147-A177-3AD203B41FA5}">
                      <a16:colId xmlns:a16="http://schemas.microsoft.com/office/drawing/2014/main" val="1791613474"/>
                    </a:ext>
                  </a:extLst>
                </a:gridCol>
                <a:gridCol w="1762771">
                  <a:extLst>
                    <a:ext uri="{9D8B030D-6E8A-4147-A177-3AD203B41FA5}">
                      <a16:colId xmlns:a16="http://schemas.microsoft.com/office/drawing/2014/main" val="956652787"/>
                    </a:ext>
                  </a:extLst>
                </a:gridCol>
                <a:gridCol w="2377611">
                  <a:extLst>
                    <a:ext uri="{9D8B030D-6E8A-4147-A177-3AD203B41FA5}">
                      <a16:colId xmlns:a16="http://schemas.microsoft.com/office/drawing/2014/main" val="1951462692"/>
                    </a:ext>
                  </a:extLst>
                </a:gridCol>
              </a:tblGrid>
              <a:tr h="1044571"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Quattrocento Sans" panose="020B0502050000020003" pitchFamily="34" charset="0"/>
                        </a:rPr>
                        <a:t>Model</a:t>
                      </a:r>
                      <a:endParaRPr lang="en-US" sz="1800" dirty="0">
                        <a:effectLst/>
                        <a:latin typeface="Quattrocento Sans" panose="020B05020500000200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Quattrocento Sans" panose="020B0502050000020003" pitchFamily="34" charset="0"/>
                        </a:rPr>
                        <a:t>False Alarm Rate (FPR)</a:t>
                      </a:r>
                      <a:endParaRPr lang="en-US" sz="1800" dirty="0">
                        <a:effectLst/>
                        <a:latin typeface="Quattrocento Sans" panose="020B05020500000200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Quattrocento Sans" panose="020B0502050000020003" pitchFamily="34" charset="0"/>
                        </a:rPr>
                        <a:t>Detection Rate (TPR)</a:t>
                      </a:r>
                      <a:endParaRPr lang="en-US" sz="1800" dirty="0">
                        <a:effectLst/>
                        <a:latin typeface="Quattrocento Sans" panose="020B05020500000200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Quattrocento Sans" panose="020B0502050000020003" pitchFamily="34" charset="0"/>
                        </a:rPr>
                        <a:t>Area Under the ROC curve (AUC)</a:t>
                      </a:r>
                      <a:endParaRPr lang="en-US" sz="1800" dirty="0">
                        <a:effectLst/>
                        <a:latin typeface="Quattrocento Sans" panose="020B05020500000200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82994094"/>
                  </a:ext>
                </a:extLst>
              </a:tr>
              <a:tr h="348190">
                <a:tc rowSpan="2">
                  <a:txBody>
                    <a:bodyPr/>
                    <a:lstStyle/>
                    <a:p>
                      <a:pPr indent="144145" algn="l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Quattrocento Sans" panose="020B0502050000020003" pitchFamily="34" charset="0"/>
                        </a:rPr>
                        <a:t>MalConv</a:t>
                      </a:r>
                      <a:endParaRPr lang="en-US" sz="1800" dirty="0">
                        <a:effectLst/>
                        <a:latin typeface="Quattrocento Sans" panose="020B05020500000200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Quattrocento Sans" panose="020B0502050000020003" pitchFamily="34" charset="0"/>
                        </a:rPr>
                        <a:t>0.1 %</a:t>
                      </a:r>
                      <a:endParaRPr lang="en-US" sz="1800" dirty="0">
                        <a:effectLst/>
                        <a:latin typeface="Quattrocento Sans" panose="020B05020500000200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Quattrocento Sans" panose="020B0502050000020003" pitchFamily="34" charset="0"/>
                        </a:rPr>
                        <a:t>92.200 %</a:t>
                      </a:r>
                      <a:endParaRPr lang="en-US" sz="1800" dirty="0">
                        <a:effectLst/>
                        <a:latin typeface="Quattrocento Sans" panose="020B05020500000200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indent="144145"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Quattrocento Sans" panose="020B0502050000020003" pitchFamily="34" charset="0"/>
                        </a:rPr>
                        <a:t>0.998210</a:t>
                      </a:r>
                      <a:endParaRPr lang="en-US" sz="1800" dirty="0">
                        <a:effectLst/>
                        <a:latin typeface="Quattrocento Sans" panose="020B05020500000200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625380"/>
                  </a:ext>
                </a:extLst>
              </a:tr>
              <a:tr h="3481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Quattrocento Sans" panose="020B0502050000020003" pitchFamily="34" charset="0"/>
                        </a:rPr>
                        <a:t>1.0 %</a:t>
                      </a:r>
                      <a:endParaRPr lang="en-US" sz="1800" dirty="0">
                        <a:effectLst/>
                        <a:latin typeface="Quattrocento Sans" panose="020B05020500000200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Quattrocento Sans" panose="020B0502050000020003" pitchFamily="34" charset="0"/>
                        </a:rPr>
                        <a:t>97.300 %</a:t>
                      </a:r>
                      <a:endParaRPr lang="en-US" sz="1800" dirty="0">
                        <a:effectLst/>
                        <a:latin typeface="Quattrocento Sans" panose="020B05020500000200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183377"/>
                  </a:ext>
                </a:extLst>
              </a:tr>
              <a:tr h="348190">
                <a:tc rowSpan="2">
                  <a:txBody>
                    <a:bodyPr/>
                    <a:lstStyle/>
                    <a:p>
                      <a:pPr indent="144145" algn="l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Quattrocento Sans" panose="020B0502050000020003" pitchFamily="34" charset="0"/>
                        </a:rPr>
                        <a:t>EMBER</a:t>
                      </a:r>
                      <a:endParaRPr lang="en-US" sz="1800" dirty="0">
                        <a:effectLst/>
                        <a:latin typeface="Quattrocento Sans" panose="020B05020500000200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Quattrocento Sans" panose="020B0502050000020003" pitchFamily="34" charset="0"/>
                        </a:rPr>
                        <a:t>0.1 %</a:t>
                      </a:r>
                      <a:endParaRPr lang="en-US" sz="1800" dirty="0">
                        <a:effectLst/>
                        <a:latin typeface="Quattrocento Sans" panose="020B05020500000200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Quattrocento Sans" panose="020B0502050000020003" pitchFamily="34" charset="0"/>
                        </a:rPr>
                        <a:t>92.990 %</a:t>
                      </a:r>
                      <a:endParaRPr lang="en-US" sz="1800" dirty="0">
                        <a:effectLst/>
                        <a:latin typeface="Quattrocento Sans" panose="020B05020500000200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indent="144145"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Quattrocento Sans" panose="020B0502050000020003" pitchFamily="34" charset="0"/>
                        </a:rPr>
                        <a:t>0.999110</a:t>
                      </a:r>
                      <a:endParaRPr lang="en-US" sz="1800" dirty="0">
                        <a:effectLst/>
                        <a:latin typeface="Quattrocento Sans" panose="020B05020500000200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00756"/>
                  </a:ext>
                </a:extLst>
              </a:tr>
              <a:tr h="3481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Quattrocento Sans" panose="020B0502050000020003" pitchFamily="34" charset="0"/>
                        </a:rPr>
                        <a:t>1.0 %</a:t>
                      </a:r>
                      <a:endParaRPr lang="en-US" sz="1800" dirty="0">
                        <a:effectLst/>
                        <a:latin typeface="Quattrocento Sans" panose="020B05020500000200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Quattrocento Sans" panose="020B0502050000020003" pitchFamily="34" charset="0"/>
                        </a:rPr>
                        <a:t>98.200 %</a:t>
                      </a:r>
                      <a:endParaRPr lang="en-US" sz="1800" dirty="0">
                        <a:effectLst/>
                        <a:latin typeface="Quattrocento Sans" panose="020B05020500000200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193149"/>
                  </a:ext>
                </a:extLst>
              </a:tr>
              <a:tr h="348190">
                <a:tc rowSpan="2">
                  <a:txBody>
                    <a:bodyPr/>
                    <a:lstStyle/>
                    <a:p>
                      <a:pPr indent="144145" algn="l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Quattrocento Sans" panose="020B0502050000020003" pitchFamily="34" charset="0"/>
                          <a:ea typeface="Times New Roman" panose="02020603050405020304" pitchFamily="18" charset="0"/>
                        </a:rPr>
                        <a:t>Our model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Quattrocento Sans" panose="020B0502050000020003" pitchFamily="34" charset="0"/>
                        </a:rPr>
                        <a:t>0.1 %</a:t>
                      </a:r>
                      <a:endParaRPr lang="en-US" sz="1800" dirty="0">
                        <a:effectLst/>
                        <a:latin typeface="Quattrocento Sans" panose="020B05020500000200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Quattrocento Sans" panose="020B0502050000020003" pitchFamily="34" charset="0"/>
                          <a:ea typeface="Times New Roman" panose="02020603050405020304" pitchFamily="18" charset="0"/>
                        </a:rPr>
                        <a:t>97.572 %</a:t>
                      </a:r>
                      <a:endParaRPr lang="en-US" sz="1800" dirty="0">
                        <a:effectLst/>
                        <a:latin typeface="Quattrocento Sans" panose="020B05020500000200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Quattrocento Sans" panose="020B0502050000020003" pitchFamily="34" charset="0"/>
                        </a:rPr>
                        <a:t>0.999678</a:t>
                      </a:r>
                      <a:endParaRPr lang="en-US" sz="1800" b="1" dirty="0">
                        <a:effectLst/>
                        <a:latin typeface="Quattrocento Sans" panose="020B05020500000200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192288"/>
                  </a:ext>
                </a:extLst>
              </a:tr>
              <a:tr h="3481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Quattrocento Sans" panose="020B0502050000020003" pitchFamily="34" charset="0"/>
                        </a:rPr>
                        <a:t>1.0 %</a:t>
                      </a:r>
                      <a:endParaRPr lang="en-US" sz="1800" dirty="0">
                        <a:effectLst/>
                        <a:latin typeface="Quattrocento Sans" panose="020B05020500000200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Quattrocento Sans" panose="020B0502050000020003" pitchFamily="34" charset="0"/>
                          <a:ea typeface="Times New Roman" panose="02020603050405020304" pitchFamily="18" charset="0"/>
                        </a:rPr>
                        <a:t>99.394 %</a:t>
                      </a:r>
                      <a:endParaRPr lang="en-US" sz="1800" dirty="0">
                        <a:effectLst/>
                        <a:latin typeface="Quattrocento Sans" panose="020B05020500000200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Quattrocento Sans" panose="020B05020500000200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4540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0214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Experimental Results 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10" name="Shape 112">
            <a:extLst>
              <a:ext uri="{FF2B5EF4-FFF2-40B4-BE49-F238E27FC236}">
                <a16:creationId xmlns:a16="http://schemas.microsoft.com/office/drawing/2014/main" id="{730F20AB-D043-EC42-AD52-AD5868748D2E}"/>
              </a:ext>
            </a:extLst>
          </p:cNvPr>
          <p:cNvSpPr txBox="1"/>
          <p:nvPr/>
        </p:nvSpPr>
        <p:spPr>
          <a:xfrm>
            <a:off x="753649" y="859368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3.2</a:t>
            </a:r>
            <a:endParaRPr sz="1800" dirty="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43B060-A092-2E42-BEC5-A94EC32EE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856" y="1421568"/>
            <a:ext cx="4489704" cy="336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860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Conclusion</a:t>
            </a:r>
            <a:endParaRPr dirty="0"/>
          </a:p>
        </p:txBody>
      </p:sp>
      <p:sp>
        <p:nvSpPr>
          <p:cNvPr id="112" name="Shape 112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40124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Results 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753649" y="1421568"/>
            <a:ext cx="7338791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/>
              <a:t>Build the background in information security, especially malware detection.</a:t>
            </a:r>
          </a:p>
          <a:p>
            <a:pPr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/>
              <a:t>Understand the fundamental knowledge in Machine Learning.</a:t>
            </a:r>
          </a:p>
          <a:p>
            <a:pPr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/>
              <a:t>Conduct experiments to apply machine learning models in malware detection.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10" name="Shape 112">
            <a:extLst>
              <a:ext uri="{FF2B5EF4-FFF2-40B4-BE49-F238E27FC236}">
                <a16:creationId xmlns:a16="http://schemas.microsoft.com/office/drawing/2014/main" id="{730F20AB-D043-EC42-AD52-AD5868748D2E}"/>
              </a:ext>
            </a:extLst>
          </p:cNvPr>
          <p:cNvSpPr txBox="1"/>
          <p:nvPr/>
        </p:nvSpPr>
        <p:spPr>
          <a:xfrm>
            <a:off x="753649" y="859368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4.1</a:t>
            </a:r>
            <a:endParaRPr sz="18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4052268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</a:t>
            </a:r>
            <a:endParaRPr dirty="0">
              <a:highlight>
                <a:srgbClr val="FFCD00"/>
              </a:highlight>
            </a:endParaRPr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1381250" y="1358268"/>
            <a:ext cx="6809700" cy="32709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33400" lvl="0" indent="-4572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" sz="2000" dirty="0"/>
              <a:t>Introduction</a:t>
            </a:r>
            <a:endParaRPr sz="2000" dirty="0"/>
          </a:p>
          <a:p>
            <a:pPr marL="533400" lvl="0" indent="-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" sz="2000" dirty="0"/>
              <a:t>Proposed methods</a:t>
            </a:r>
          </a:p>
          <a:p>
            <a:pPr marL="990600" lvl="1" indent="-457200">
              <a:buSzPts val="2400"/>
              <a:buFont typeface="+mj-lt"/>
              <a:buAutoNum type="arabicPeriod"/>
            </a:pPr>
            <a:r>
              <a:rPr lang="en" sz="1800" dirty="0"/>
              <a:t>Issues of using Imbalanced Datasets</a:t>
            </a:r>
          </a:p>
          <a:p>
            <a:pPr marL="990600" lvl="1" indent="-457200">
              <a:buSzPts val="2400"/>
              <a:buFont typeface="+mj-lt"/>
              <a:buAutoNum type="arabicPeriod"/>
            </a:pPr>
            <a:r>
              <a:rPr lang="en" sz="1800" dirty="0"/>
              <a:t>Feature Extraction</a:t>
            </a:r>
          </a:p>
          <a:p>
            <a:pPr marL="990600" lvl="1" indent="-457200">
              <a:buSzPts val="2400"/>
              <a:buFont typeface="+mj-lt"/>
              <a:buAutoNum type="arabicPeriod"/>
            </a:pPr>
            <a:r>
              <a:rPr lang="en" sz="1800" dirty="0"/>
              <a:t>Gradient Boosting Decision Tree model</a:t>
            </a:r>
          </a:p>
          <a:p>
            <a:pPr marL="533400" lvl="0" indent="-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" sz="2000" dirty="0"/>
              <a:t>Experiment</a:t>
            </a:r>
          </a:p>
          <a:p>
            <a:pPr marL="990600" lvl="1" indent="-457200">
              <a:buSzPts val="2400"/>
              <a:buFont typeface="+mj-lt"/>
              <a:buAutoNum type="arabicPeriod"/>
            </a:pPr>
            <a:r>
              <a:rPr lang="en-US" sz="1800" dirty="0"/>
              <a:t>Evaluation Criteria </a:t>
            </a:r>
          </a:p>
          <a:p>
            <a:pPr marL="990600" lvl="1" indent="-457200">
              <a:buSzPts val="2400"/>
              <a:buFont typeface="+mj-lt"/>
              <a:buAutoNum type="arabicPeriod"/>
            </a:pPr>
            <a:r>
              <a:rPr lang="en-US" sz="1800" dirty="0"/>
              <a:t>Experimental Results </a:t>
            </a:r>
            <a:endParaRPr lang="en" sz="1800" dirty="0"/>
          </a:p>
          <a:p>
            <a:pPr marL="533400" lvl="0" indent="-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" sz="2000" dirty="0"/>
              <a:t>Conclusion</a:t>
            </a:r>
          </a:p>
        </p:txBody>
      </p:sp>
      <p:grpSp>
        <p:nvGrpSpPr>
          <p:cNvPr id="126" name="Shape 126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Shape 12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90992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Results 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>
              <a:lnSpc>
                <a:spcPct val="130000"/>
              </a:lnSpc>
              <a:buFont typeface="+mj-lt"/>
              <a:buAutoNum type="arabicPeriod" startAt="4"/>
            </a:pPr>
            <a:r>
              <a:rPr lang="en-US" sz="2000" dirty="0"/>
              <a:t>Conduct many experiments to apply and optimize gradient-boosting decision trees-based models in malware detection.</a:t>
            </a:r>
          </a:p>
          <a:p>
            <a:pPr indent="-457200">
              <a:lnSpc>
                <a:spcPct val="130000"/>
              </a:lnSpc>
              <a:buFont typeface="+mj-lt"/>
              <a:buAutoNum type="arabicPeriod" startAt="4"/>
            </a:pPr>
            <a:r>
              <a:rPr lang="en-US" sz="2000" dirty="0"/>
              <a:t>Submitted a scientific paper to The 5th International Conference on Future Data and Security Engineering 2018 (FDSE 2018) named “Static PE Malware Detection using Gradient Boosting Decision Trees algorithm”.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10" name="Shape 112">
            <a:extLst>
              <a:ext uri="{FF2B5EF4-FFF2-40B4-BE49-F238E27FC236}">
                <a16:creationId xmlns:a16="http://schemas.microsoft.com/office/drawing/2014/main" id="{730F20AB-D043-EC42-AD52-AD5868748D2E}"/>
              </a:ext>
            </a:extLst>
          </p:cNvPr>
          <p:cNvSpPr txBox="1"/>
          <p:nvPr/>
        </p:nvSpPr>
        <p:spPr>
          <a:xfrm>
            <a:off x="753649" y="859368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4.1</a:t>
            </a:r>
            <a:endParaRPr sz="18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4106057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Future Works 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753649" y="1421568"/>
            <a:ext cx="7622255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>
              <a:lnSpc>
                <a:spcPct val="130000"/>
              </a:lnSpc>
              <a:buFont typeface="+mj-lt"/>
              <a:buAutoNum type="arabicPeriod"/>
            </a:pPr>
            <a:r>
              <a:rPr lang="en-US" b="1" dirty="0"/>
              <a:t>Reduce the feature space. </a:t>
            </a:r>
            <a:r>
              <a:rPr lang="en-US" sz="2000" dirty="0"/>
              <a:t>It is possible to reduce the dimension of feature vectors. Input vectors with smaller size boost the model and take less training time.</a:t>
            </a:r>
          </a:p>
          <a:p>
            <a:pPr indent="-457200">
              <a:lnSpc>
                <a:spcPct val="130000"/>
              </a:lnSpc>
              <a:buFont typeface="+mj-lt"/>
              <a:buAutoNum type="arabicPeriod"/>
            </a:pPr>
            <a:r>
              <a:rPr lang="en-US" b="1" dirty="0"/>
              <a:t>Use other datasets. </a:t>
            </a:r>
            <a:r>
              <a:rPr lang="en-US" sz="2000" dirty="0"/>
              <a:t>Collecting a dataset is a task that requires a lot of time and efforts, especially in malware detection domain. With using format-agnostic features, we can receive more samples from security organizations in future. 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10" name="Shape 112">
            <a:extLst>
              <a:ext uri="{FF2B5EF4-FFF2-40B4-BE49-F238E27FC236}">
                <a16:creationId xmlns:a16="http://schemas.microsoft.com/office/drawing/2014/main" id="{730F20AB-D043-EC42-AD52-AD5868748D2E}"/>
              </a:ext>
            </a:extLst>
          </p:cNvPr>
          <p:cNvSpPr txBox="1"/>
          <p:nvPr/>
        </p:nvSpPr>
        <p:spPr>
          <a:xfrm>
            <a:off x="753649" y="859368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4.2</a:t>
            </a:r>
            <a:endParaRPr sz="18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484867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B872FF-6A00-894E-8E9A-DC6C9ED8B6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630" y="2003888"/>
            <a:ext cx="7004370" cy="1159800"/>
          </a:xfrm>
        </p:spPr>
        <p:txBody>
          <a:bodyPr/>
          <a:lstStyle/>
          <a:p>
            <a:r>
              <a:rPr lang="en-US" dirty="0"/>
              <a:t>Thank you for your attention.</a:t>
            </a:r>
          </a:p>
        </p:txBody>
      </p:sp>
      <p:sp>
        <p:nvSpPr>
          <p:cNvPr id="416" name="Shape 416"/>
          <p:cNvSpPr txBox="1">
            <a:spLocks noGrp="1"/>
          </p:cNvSpPr>
          <p:nvPr>
            <p:ph type="sldNum" idx="4294967295"/>
          </p:nvPr>
        </p:nvSpPr>
        <p:spPr>
          <a:xfrm>
            <a:off x="8596313" y="4749800"/>
            <a:ext cx="547687" cy="3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grpSp>
        <p:nvGrpSpPr>
          <p:cNvPr id="13" name="Shape 531">
            <a:extLst>
              <a:ext uri="{FF2B5EF4-FFF2-40B4-BE49-F238E27FC236}">
                <a16:creationId xmlns:a16="http://schemas.microsoft.com/office/drawing/2014/main" id="{FF471F1B-D5DC-F448-8CEB-0DBB54EB0AD1}"/>
              </a:ext>
            </a:extLst>
          </p:cNvPr>
          <p:cNvGrpSpPr>
            <a:grpSpLocks noChangeAspect="1"/>
          </p:cNvGrpSpPr>
          <p:nvPr/>
        </p:nvGrpSpPr>
        <p:grpSpPr>
          <a:xfrm>
            <a:off x="1286611" y="3480751"/>
            <a:ext cx="295302" cy="418240"/>
            <a:chOff x="3979850" y="1598950"/>
            <a:chExt cx="356825" cy="505375"/>
          </a:xfrm>
        </p:grpSpPr>
        <p:sp>
          <p:nvSpPr>
            <p:cNvPr id="14" name="Shape 532">
              <a:extLst>
                <a:ext uri="{FF2B5EF4-FFF2-40B4-BE49-F238E27FC236}">
                  <a16:creationId xmlns:a16="http://schemas.microsoft.com/office/drawing/2014/main" id="{27AFE75E-DFA3-9245-9EDC-59E148C5915A}"/>
                </a:ext>
              </a:extLst>
            </p:cNvPr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533">
              <a:extLst>
                <a:ext uri="{FF2B5EF4-FFF2-40B4-BE49-F238E27FC236}">
                  <a16:creationId xmlns:a16="http://schemas.microsoft.com/office/drawing/2014/main" id="{A7CBC509-1F0A-0F41-B404-942C6250A49A}"/>
                </a:ext>
              </a:extLst>
            </p:cNvPr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Special thanks to all the people who made and released these awesome resources for free:</a:t>
            </a:r>
            <a:endParaRPr/>
          </a:p>
          <a:p>
            <a: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◉"/>
            </a:pPr>
            <a:r>
              <a:rPr lang="en"/>
              <a:t>Presentation template by </a:t>
            </a:r>
            <a:r>
              <a:rPr lang="en" u="sng">
                <a:highlight>
                  <a:srgbClr val="FFCD00"/>
                </a:highlight>
                <a:hlinkClick r:id="rId3"/>
              </a:rPr>
              <a:t>SlidesCarnival</a:t>
            </a:r>
            <a:endParaRPr>
              <a:highlight>
                <a:srgbClr val="FFCD00"/>
              </a:highlight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◉"/>
            </a:pPr>
            <a:r>
              <a:rPr lang="en"/>
              <a:t>Photographs by </a:t>
            </a:r>
            <a:r>
              <a:rPr lang="en" u="sng">
                <a:highlight>
                  <a:srgbClr val="FFCD00"/>
                </a:highlight>
                <a:hlinkClick r:id="rId4"/>
              </a:rPr>
              <a:t>Unsplash</a:t>
            </a:r>
            <a:endParaRPr>
              <a:highlight>
                <a:srgbClr val="FFCD00"/>
              </a:highlight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" name="Shape 42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424" name="Shape 42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" name="Shape 42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12" name="Shape 112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7108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6CC7E8D-12AA-0E42-AE79-FF5C5BA77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Latest Reports from McAfee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887538-7DF5-4845-9CED-5023120EA3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0862B8-B39D-D242-BC51-6EBC2AC0C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353" y="1559604"/>
            <a:ext cx="7314045" cy="3190247"/>
          </a:xfrm>
          <a:prstGeom prst="rect">
            <a:avLst/>
          </a:prstGeom>
        </p:spPr>
      </p:pic>
      <p:grpSp>
        <p:nvGrpSpPr>
          <p:cNvPr id="7" name="Shape 87">
            <a:extLst>
              <a:ext uri="{FF2B5EF4-FFF2-40B4-BE49-F238E27FC236}">
                <a16:creationId xmlns:a16="http://schemas.microsoft.com/office/drawing/2014/main" id="{48DB9DDF-CCBD-B34F-B355-CDFEE77068F9}"/>
              </a:ext>
            </a:extLst>
          </p:cNvPr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" name="Shape 88">
              <a:extLst>
                <a:ext uri="{FF2B5EF4-FFF2-40B4-BE49-F238E27FC236}">
                  <a16:creationId xmlns:a16="http://schemas.microsoft.com/office/drawing/2014/main" id="{53D6EDBF-2463-294D-AF39-D846D3964BF6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Shape 89">
              <a:extLst>
                <a:ext uri="{FF2B5EF4-FFF2-40B4-BE49-F238E27FC236}">
                  <a16:creationId xmlns:a16="http://schemas.microsoft.com/office/drawing/2014/main" id="{ABD8DF14-2840-2B4F-A12E-A8C0586854E0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Shape 90">
              <a:extLst>
                <a:ext uri="{FF2B5EF4-FFF2-40B4-BE49-F238E27FC236}">
                  <a16:creationId xmlns:a16="http://schemas.microsoft.com/office/drawing/2014/main" id="{B0795246-39AD-A647-928A-74CB095BA44D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91">
              <a:extLst>
                <a:ext uri="{FF2B5EF4-FFF2-40B4-BE49-F238E27FC236}">
                  <a16:creationId xmlns:a16="http://schemas.microsoft.com/office/drawing/2014/main" id="{582CDAFA-B0F3-D848-ADB8-9CEE9AFB2554}"/>
                </a:ext>
              </a:extLst>
            </p:cNvPr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46031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6CC7E8D-12AA-0E42-AE79-FF5C5BA77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Latest Reports from Cisco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887538-7DF5-4845-9CED-5023120EA3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grpSp>
        <p:nvGrpSpPr>
          <p:cNvPr id="7" name="Shape 87">
            <a:extLst>
              <a:ext uri="{FF2B5EF4-FFF2-40B4-BE49-F238E27FC236}">
                <a16:creationId xmlns:a16="http://schemas.microsoft.com/office/drawing/2014/main" id="{48DB9DDF-CCBD-B34F-B355-CDFEE77068F9}"/>
              </a:ext>
            </a:extLst>
          </p:cNvPr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" name="Shape 88">
              <a:extLst>
                <a:ext uri="{FF2B5EF4-FFF2-40B4-BE49-F238E27FC236}">
                  <a16:creationId xmlns:a16="http://schemas.microsoft.com/office/drawing/2014/main" id="{53D6EDBF-2463-294D-AF39-D846D3964BF6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Shape 89">
              <a:extLst>
                <a:ext uri="{FF2B5EF4-FFF2-40B4-BE49-F238E27FC236}">
                  <a16:creationId xmlns:a16="http://schemas.microsoft.com/office/drawing/2014/main" id="{ABD8DF14-2840-2B4F-A12E-A8C0586854E0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Shape 90">
              <a:extLst>
                <a:ext uri="{FF2B5EF4-FFF2-40B4-BE49-F238E27FC236}">
                  <a16:creationId xmlns:a16="http://schemas.microsoft.com/office/drawing/2014/main" id="{B0795246-39AD-A647-928A-74CB095BA44D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91">
              <a:extLst>
                <a:ext uri="{FF2B5EF4-FFF2-40B4-BE49-F238E27FC236}">
                  <a16:creationId xmlns:a16="http://schemas.microsoft.com/office/drawing/2014/main" id="{582CDAFA-B0F3-D848-ADB8-9CEE9AFB2554}"/>
                </a:ext>
              </a:extLst>
            </p:cNvPr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E1BB68F-1075-5148-BF8C-C6D311879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81" y="1634592"/>
            <a:ext cx="8507308" cy="284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632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418369" y="1618993"/>
            <a:ext cx="41400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highlight>
                  <a:srgbClr val="FFCD00"/>
                </a:highlight>
              </a:rPr>
              <a:t>Static </a:t>
            </a:r>
            <a:r>
              <a:rPr lang="en" dirty="0">
                <a:highlight>
                  <a:srgbClr val="FFCD00"/>
                </a:highlight>
              </a:rPr>
              <a:t>malware detection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highlight>
                <a:srgbClr val="FFCD00"/>
              </a:highlight>
            </a:endParaRPr>
          </a:p>
          <a:p>
            <a:pPr marL="342900" indent="-342900"/>
            <a:r>
              <a:rPr lang="en-US" dirty="0"/>
              <a:t>Classifies samples </a:t>
            </a:r>
            <a:r>
              <a:rPr lang="en-US" b="1" dirty="0"/>
              <a:t>without executing them</a:t>
            </a:r>
            <a:r>
              <a:rPr lang="en-US" dirty="0"/>
              <a:t>.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/>
              <a:t>Has </a:t>
            </a:r>
            <a:r>
              <a:rPr lang="en-US" b="1" dirty="0"/>
              <a:t>datasets</a:t>
            </a:r>
            <a:r>
              <a:rPr lang="en-US" dirty="0"/>
              <a:t> which can be created by aggregating the binaries files. 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Malware detection methods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body" idx="2"/>
          </p:nvPr>
        </p:nvSpPr>
        <p:spPr>
          <a:xfrm>
            <a:off x="4689234" y="1618700"/>
            <a:ext cx="41400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b="1" dirty="0">
                <a:highlight>
                  <a:srgbClr val="FFCD00"/>
                </a:highlight>
              </a:rPr>
              <a:t>Dynamic </a:t>
            </a:r>
            <a:r>
              <a:rPr lang="en-US" dirty="0">
                <a:highlight>
                  <a:srgbClr val="FFCD00"/>
                </a:highlight>
              </a:rPr>
              <a:t>malware detection</a:t>
            </a:r>
            <a:endParaRPr dirty="0">
              <a:highlight>
                <a:srgbClr val="FFCD00"/>
              </a:highlight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342900" indent="-342900"/>
            <a:r>
              <a:rPr lang="en-US" dirty="0"/>
              <a:t>Detects malware </a:t>
            </a:r>
            <a:r>
              <a:rPr lang="en-US" b="1" dirty="0"/>
              <a:t>based on its runtime behavior</a:t>
            </a:r>
            <a:r>
              <a:rPr lang="en-US" dirty="0"/>
              <a:t>.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b="1" dirty="0"/>
              <a:t>Hard to collect a dataset</a:t>
            </a:r>
            <a:r>
              <a:rPr lang="en-US" dirty="0"/>
              <a:t> of malware behaviors because the they can identify the sandbox.</a:t>
            </a:r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</p:txBody>
      </p:sp>
      <p:grpSp>
        <p:nvGrpSpPr>
          <p:cNvPr id="160" name="Shape 16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61" name="Shape 161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3379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Related works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-US" sz="2000" dirty="0"/>
              <a:t>In 2001, Schultz et al. represented PE files by features that included </a:t>
            </a:r>
            <a:r>
              <a:rPr lang="en-US" sz="2000" b="1" dirty="0"/>
              <a:t>imported functions</a:t>
            </a:r>
            <a:r>
              <a:rPr lang="en-US" sz="2000" dirty="0"/>
              <a:t>, </a:t>
            </a:r>
            <a:r>
              <a:rPr lang="en-US" sz="2000" b="1" dirty="0"/>
              <a:t>strings</a:t>
            </a:r>
            <a:r>
              <a:rPr lang="en-US" sz="2000" dirty="0"/>
              <a:t>, and </a:t>
            </a:r>
            <a:r>
              <a:rPr lang="en-US" sz="2000" b="1" dirty="0"/>
              <a:t>byte sequences</a:t>
            </a:r>
            <a:r>
              <a:rPr lang="en-US" sz="2000" dirty="0"/>
              <a:t>.</a:t>
            </a:r>
          </a:p>
          <a:p>
            <a:pPr marL="342900" indent="-342900"/>
            <a:r>
              <a:rPr lang="en-US" sz="2000" dirty="0"/>
              <a:t>In 2015, Saxe and Berlin used </a:t>
            </a:r>
            <a:r>
              <a:rPr lang="en-US" sz="2000" b="1" dirty="0"/>
              <a:t>a histogram of byte entropy values</a:t>
            </a:r>
            <a:r>
              <a:rPr lang="en-US" sz="2000" dirty="0"/>
              <a:t> and </a:t>
            </a:r>
            <a:r>
              <a:rPr lang="en-US" sz="2000" b="1" dirty="0"/>
              <a:t>a multi-layer neural network</a:t>
            </a:r>
            <a:r>
              <a:rPr lang="en-US" sz="2000" dirty="0"/>
              <a:t>.</a:t>
            </a:r>
          </a:p>
          <a:p>
            <a:pPr marL="342900" indent="-342900"/>
            <a:r>
              <a:rPr lang="en-US" sz="2000" dirty="0"/>
              <a:t>In 2017, Edward Raff et al. used </a:t>
            </a:r>
            <a:r>
              <a:rPr lang="en-US" sz="2000" b="1" dirty="0"/>
              <a:t>fully connected</a:t>
            </a:r>
            <a:r>
              <a:rPr lang="en-US" sz="2000" dirty="0"/>
              <a:t> and </a:t>
            </a:r>
            <a:r>
              <a:rPr lang="en-US" sz="2000" b="1" dirty="0"/>
              <a:t>recurrent networks </a:t>
            </a:r>
            <a:r>
              <a:rPr lang="en-US" sz="2000" dirty="0"/>
              <a:t>and extend their results by training </a:t>
            </a:r>
            <a:r>
              <a:rPr lang="en-US" sz="2000" b="1" dirty="0"/>
              <a:t>end-to-end deep learning networks</a:t>
            </a:r>
            <a:r>
              <a:rPr lang="en-US" sz="2000" dirty="0"/>
              <a:t>. </a:t>
            </a:r>
          </a:p>
          <a:p>
            <a:pPr marL="342900" indent="-342900"/>
            <a:r>
              <a:rPr lang="en-US" sz="2000" dirty="0"/>
              <a:t>…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160" name="Shape 16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61" name="Shape 161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71982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Motivation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Most of the related works:</a:t>
            </a:r>
          </a:p>
          <a:p>
            <a:pPr marL="342900" indent="-342900"/>
            <a:r>
              <a:rPr lang="en-US" b="1" dirty="0"/>
              <a:t>Incur scalability issues </a:t>
            </a:r>
            <a:r>
              <a:rPr lang="en-US" dirty="0"/>
              <a:t>for examples, methods using neural networks usually take a lot of training time.</a:t>
            </a:r>
          </a:p>
          <a:p>
            <a:pPr marL="342900" indent="-342900"/>
            <a:r>
              <a:rPr lang="en-US" sz="2800" b="1" dirty="0"/>
              <a:t>Use imbalanced datasets</a:t>
            </a:r>
            <a:r>
              <a:rPr lang="en-US" sz="2800" dirty="0"/>
              <a:t> which makes validation metrics misleading in reality.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160" name="Shape 16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61" name="Shape 161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67706468"/>
      </p:ext>
    </p:extLst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1071</Words>
  <Application>Microsoft Macintosh PowerPoint</Application>
  <PresentationFormat>On-screen Show (16:9)</PresentationFormat>
  <Paragraphs>251</Paragraphs>
  <Slides>33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Cambria Math</vt:lpstr>
      <vt:lpstr>Lora</vt:lpstr>
      <vt:lpstr>Arial</vt:lpstr>
      <vt:lpstr>Helvetica</vt:lpstr>
      <vt:lpstr>Times New Roman</vt:lpstr>
      <vt:lpstr>Quattrocento Sans</vt:lpstr>
      <vt:lpstr>Viola template</vt:lpstr>
      <vt:lpstr>Deep Learning  in Windows Malware Detection</vt:lpstr>
      <vt:lpstr>Malware Detection  using Machine Learning in Windows OSs</vt:lpstr>
      <vt:lpstr>Contents</vt:lpstr>
      <vt:lpstr>Introduction</vt:lpstr>
      <vt:lpstr>Latest Reports from McAfee</vt:lpstr>
      <vt:lpstr>Latest Reports from Cisco</vt:lpstr>
      <vt:lpstr>Malware detection methods</vt:lpstr>
      <vt:lpstr>Related works</vt:lpstr>
      <vt:lpstr>Motivation</vt:lpstr>
      <vt:lpstr>Proposed Method</vt:lpstr>
      <vt:lpstr>PowerPoint Presentation</vt:lpstr>
      <vt:lpstr>Issues of using  Imbalanced Datasets</vt:lpstr>
      <vt:lpstr>Issues of using  Imbalanced Datasets</vt:lpstr>
      <vt:lpstr>Feature Extraction</vt:lpstr>
      <vt:lpstr>PowerPoint Presentation</vt:lpstr>
      <vt:lpstr>Gradient Boosting Decision Trees (GBDT)</vt:lpstr>
      <vt:lpstr>Gradient Boosting Decision Trees (GBDT)</vt:lpstr>
      <vt:lpstr>Gradient Boosting Decision Trees </vt:lpstr>
      <vt:lpstr>Experiment</vt:lpstr>
      <vt:lpstr>Evaluation Criteria</vt:lpstr>
      <vt:lpstr>Evaluation Criteria</vt:lpstr>
      <vt:lpstr>Evaluation Criteria</vt:lpstr>
      <vt:lpstr>Experimental Results </vt:lpstr>
      <vt:lpstr>Experimental Results </vt:lpstr>
      <vt:lpstr>Experimental Results </vt:lpstr>
      <vt:lpstr>Experimental Results </vt:lpstr>
      <vt:lpstr>Experimental Results </vt:lpstr>
      <vt:lpstr>Conclusion</vt:lpstr>
      <vt:lpstr>Results </vt:lpstr>
      <vt:lpstr>Results </vt:lpstr>
      <vt:lpstr>Future Works </vt:lpstr>
      <vt:lpstr>Thank you for your attention.</vt:lpstr>
      <vt:lpstr>Credits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Danh Pham</cp:lastModifiedBy>
  <cp:revision>41</cp:revision>
  <dcterms:modified xsi:type="dcterms:W3CDTF">2018-07-14T06:39:39Z</dcterms:modified>
</cp:coreProperties>
</file>