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p:cViewPr varScale="1">
        <p:scale>
          <a:sx n="119" d="100"/>
          <a:sy n="119" d="100"/>
        </p:scale>
        <p:origin x="28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35CDE9-CE20-4901-95C6-7EC6872971B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1A1CA6B-E9E3-415B-8995-53ADDE1AC3DB}">
      <dgm:prSet/>
      <dgm:spPr/>
      <dgm:t>
        <a:bodyPr/>
        <a:lstStyle/>
        <a:p>
          <a:r>
            <a:rPr lang="es-ES" baseline="0" dirty="0"/>
            <a:t>If… Else = Si… Si No</a:t>
          </a:r>
          <a:endParaRPr lang="en-US" dirty="0"/>
        </a:p>
      </dgm:t>
    </dgm:pt>
    <dgm:pt modelId="{B13B9C8F-79C4-4D68-81B6-B1EEC940E373}" type="parTrans" cxnId="{996AFF82-B224-482E-9DC2-6CC71E0AAF27}">
      <dgm:prSet/>
      <dgm:spPr/>
      <dgm:t>
        <a:bodyPr/>
        <a:lstStyle/>
        <a:p>
          <a:endParaRPr lang="en-US"/>
        </a:p>
      </dgm:t>
    </dgm:pt>
    <dgm:pt modelId="{DB5D6BE1-E9A2-4E54-8E5D-D15548DD7D93}" type="sibTrans" cxnId="{996AFF82-B224-482E-9DC2-6CC71E0AAF27}">
      <dgm:prSet/>
      <dgm:spPr/>
      <dgm:t>
        <a:bodyPr/>
        <a:lstStyle/>
        <a:p>
          <a:endParaRPr lang="en-US"/>
        </a:p>
      </dgm:t>
    </dgm:pt>
    <dgm:pt modelId="{8DC93AF0-E9E1-4D1D-ADCC-250B299CCD24}">
      <dgm:prSet/>
      <dgm:spPr/>
      <dgm:t>
        <a:bodyPr/>
        <a:lstStyle/>
        <a:p>
          <a:r>
            <a:rPr lang="en-US" dirty="0" err="1"/>
            <a:t>Identación</a:t>
          </a:r>
          <a:endParaRPr lang="en-US" dirty="0"/>
        </a:p>
      </dgm:t>
    </dgm:pt>
    <dgm:pt modelId="{9A692BAA-56B4-43AA-A6E3-DFD1789B5FAF}" type="parTrans" cxnId="{A56CBF84-B38F-47BF-B59B-B47285C4E047}">
      <dgm:prSet/>
      <dgm:spPr/>
      <dgm:t>
        <a:bodyPr/>
        <a:lstStyle/>
        <a:p>
          <a:endParaRPr lang="en-US"/>
        </a:p>
      </dgm:t>
    </dgm:pt>
    <dgm:pt modelId="{BE4CA253-8720-490E-B13B-292EB5A4EE15}" type="sibTrans" cxnId="{A56CBF84-B38F-47BF-B59B-B47285C4E047}">
      <dgm:prSet/>
      <dgm:spPr/>
      <dgm:t>
        <a:bodyPr/>
        <a:lstStyle/>
        <a:p>
          <a:endParaRPr lang="en-US"/>
        </a:p>
      </dgm:t>
    </dgm:pt>
    <dgm:pt modelId="{6D862AC9-AA1A-4AAD-A545-2FE7A64C610B}">
      <dgm:prSet/>
      <dgm:spPr/>
      <dgm:t>
        <a:bodyPr/>
        <a:lstStyle/>
        <a:p>
          <a:r>
            <a:rPr lang="es-ES" baseline="0"/>
            <a:t>Declaración y manejo de variables</a:t>
          </a:r>
          <a:endParaRPr lang="en-US"/>
        </a:p>
      </dgm:t>
    </dgm:pt>
    <dgm:pt modelId="{E41B5950-9E3A-4553-A415-2044EDC620E7}" type="parTrans" cxnId="{562F16A1-E3BD-46DE-B4AE-641F6052385A}">
      <dgm:prSet/>
      <dgm:spPr/>
      <dgm:t>
        <a:bodyPr/>
        <a:lstStyle/>
        <a:p>
          <a:endParaRPr lang="en-US"/>
        </a:p>
      </dgm:t>
    </dgm:pt>
    <dgm:pt modelId="{41B8EF02-B8B8-49C8-AF58-70BA532670DE}" type="sibTrans" cxnId="{562F16A1-E3BD-46DE-B4AE-641F6052385A}">
      <dgm:prSet/>
      <dgm:spPr/>
      <dgm:t>
        <a:bodyPr/>
        <a:lstStyle/>
        <a:p>
          <a:endParaRPr lang="en-US"/>
        </a:p>
      </dgm:t>
    </dgm:pt>
    <dgm:pt modelId="{EAACBE6F-3F4C-4960-8766-2D73BA37EDDE}" type="pres">
      <dgm:prSet presAssocID="{CA35CDE9-CE20-4901-95C6-7EC6872971B9}" presName="root" presStyleCnt="0">
        <dgm:presLayoutVars>
          <dgm:dir/>
          <dgm:resizeHandles val="exact"/>
        </dgm:presLayoutVars>
      </dgm:prSet>
      <dgm:spPr/>
    </dgm:pt>
    <dgm:pt modelId="{0D79A709-B860-4EE1-BC7C-BF6FA2257DD0}" type="pres">
      <dgm:prSet presAssocID="{21A1CA6B-E9E3-415B-8995-53ADDE1AC3DB}" presName="compNode" presStyleCnt="0"/>
      <dgm:spPr/>
    </dgm:pt>
    <dgm:pt modelId="{B2A58C35-47FB-42DC-A147-9FEC38DFE190}" type="pres">
      <dgm:prSet presAssocID="{21A1CA6B-E9E3-415B-8995-53ADDE1AC3D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gregar"/>
        </a:ext>
      </dgm:extLst>
    </dgm:pt>
    <dgm:pt modelId="{44CF5399-5993-41C9-B4A2-CFD4AA08FA50}" type="pres">
      <dgm:prSet presAssocID="{21A1CA6B-E9E3-415B-8995-53ADDE1AC3DB}" presName="spaceRect" presStyleCnt="0"/>
      <dgm:spPr/>
    </dgm:pt>
    <dgm:pt modelId="{92FB5682-FADD-427A-922C-8CD938427690}" type="pres">
      <dgm:prSet presAssocID="{21A1CA6B-E9E3-415B-8995-53ADDE1AC3DB}" presName="textRect" presStyleLbl="revTx" presStyleIdx="0" presStyleCnt="3">
        <dgm:presLayoutVars>
          <dgm:chMax val="1"/>
          <dgm:chPref val="1"/>
        </dgm:presLayoutVars>
      </dgm:prSet>
      <dgm:spPr/>
    </dgm:pt>
    <dgm:pt modelId="{78873B9C-B398-485C-812A-A6E10486DB22}" type="pres">
      <dgm:prSet presAssocID="{DB5D6BE1-E9A2-4E54-8E5D-D15548DD7D93}" presName="sibTrans" presStyleCnt="0"/>
      <dgm:spPr/>
    </dgm:pt>
    <dgm:pt modelId="{9F3BF79E-C970-4CD2-9278-9BE4E7011B83}" type="pres">
      <dgm:prSet presAssocID="{8DC93AF0-E9E1-4D1D-ADCC-250B299CCD24}" presName="compNode" presStyleCnt="0"/>
      <dgm:spPr/>
    </dgm:pt>
    <dgm:pt modelId="{1B5A4980-6ACE-47F8-8931-19916AC291AC}" type="pres">
      <dgm:prSet presAssocID="{8DC93AF0-E9E1-4D1D-ADCC-250B299CCD2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ca de verificación"/>
        </a:ext>
      </dgm:extLst>
    </dgm:pt>
    <dgm:pt modelId="{556B3FBB-19DB-46F7-A6DF-A4DF7479EEFD}" type="pres">
      <dgm:prSet presAssocID="{8DC93AF0-E9E1-4D1D-ADCC-250B299CCD24}" presName="spaceRect" presStyleCnt="0"/>
      <dgm:spPr/>
    </dgm:pt>
    <dgm:pt modelId="{35966311-37D0-4239-8AAB-92E378EAC295}" type="pres">
      <dgm:prSet presAssocID="{8DC93AF0-E9E1-4D1D-ADCC-250B299CCD24}" presName="textRect" presStyleLbl="revTx" presStyleIdx="1" presStyleCnt="3">
        <dgm:presLayoutVars>
          <dgm:chMax val="1"/>
          <dgm:chPref val="1"/>
        </dgm:presLayoutVars>
      </dgm:prSet>
      <dgm:spPr/>
    </dgm:pt>
    <dgm:pt modelId="{5B240B9D-281C-4FCA-9491-F012D6BF5FAF}" type="pres">
      <dgm:prSet presAssocID="{BE4CA253-8720-490E-B13B-292EB5A4EE15}" presName="sibTrans" presStyleCnt="0"/>
      <dgm:spPr/>
    </dgm:pt>
    <dgm:pt modelId="{B987D161-5EC9-4724-AB67-F9AF2562854B}" type="pres">
      <dgm:prSet presAssocID="{6D862AC9-AA1A-4AAD-A545-2FE7A64C610B}" presName="compNode" presStyleCnt="0"/>
      <dgm:spPr/>
    </dgm:pt>
    <dgm:pt modelId="{41DDF92B-C22D-4789-B6D0-A0B5C291CA2A}" type="pres">
      <dgm:prSet presAssocID="{6D862AC9-AA1A-4AAD-A545-2FE7A64C610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o"/>
        </a:ext>
      </dgm:extLst>
    </dgm:pt>
    <dgm:pt modelId="{E64DE23D-F18C-4CDF-89D8-F8A761AFD9A5}" type="pres">
      <dgm:prSet presAssocID="{6D862AC9-AA1A-4AAD-A545-2FE7A64C610B}" presName="spaceRect" presStyleCnt="0"/>
      <dgm:spPr/>
    </dgm:pt>
    <dgm:pt modelId="{16AC907A-C332-49D1-AB4B-6B4E044BC937}" type="pres">
      <dgm:prSet presAssocID="{6D862AC9-AA1A-4AAD-A545-2FE7A64C610B}" presName="textRect" presStyleLbl="revTx" presStyleIdx="2" presStyleCnt="3">
        <dgm:presLayoutVars>
          <dgm:chMax val="1"/>
          <dgm:chPref val="1"/>
        </dgm:presLayoutVars>
      </dgm:prSet>
      <dgm:spPr/>
    </dgm:pt>
  </dgm:ptLst>
  <dgm:cxnLst>
    <dgm:cxn modelId="{6B530D32-3E36-4045-8E1D-41EACA873607}" type="presOf" srcId="{CA35CDE9-CE20-4901-95C6-7EC6872971B9}" destId="{EAACBE6F-3F4C-4960-8766-2D73BA37EDDE}" srcOrd="0" destOrd="0" presId="urn:microsoft.com/office/officeart/2018/2/layout/IconLabelList"/>
    <dgm:cxn modelId="{F6CC5B3E-0CEF-41B4-9189-9E8C46521D8D}" type="presOf" srcId="{8DC93AF0-E9E1-4D1D-ADCC-250B299CCD24}" destId="{35966311-37D0-4239-8AAB-92E378EAC295}" srcOrd="0" destOrd="0" presId="urn:microsoft.com/office/officeart/2018/2/layout/IconLabelList"/>
    <dgm:cxn modelId="{19580770-1309-4915-9967-509D0A853159}" type="presOf" srcId="{21A1CA6B-E9E3-415B-8995-53ADDE1AC3DB}" destId="{92FB5682-FADD-427A-922C-8CD938427690}" srcOrd="0" destOrd="0" presId="urn:microsoft.com/office/officeart/2018/2/layout/IconLabelList"/>
    <dgm:cxn modelId="{996AFF82-B224-482E-9DC2-6CC71E0AAF27}" srcId="{CA35CDE9-CE20-4901-95C6-7EC6872971B9}" destId="{21A1CA6B-E9E3-415B-8995-53ADDE1AC3DB}" srcOrd="0" destOrd="0" parTransId="{B13B9C8F-79C4-4D68-81B6-B1EEC940E373}" sibTransId="{DB5D6BE1-E9A2-4E54-8E5D-D15548DD7D93}"/>
    <dgm:cxn modelId="{A56CBF84-B38F-47BF-B59B-B47285C4E047}" srcId="{CA35CDE9-CE20-4901-95C6-7EC6872971B9}" destId="{8DC93AF0-E9E1-4D1D-ADCC-250B299CCD24}" srcOrd="1" destOrd="0" parTransId="{9A692BAA-56B4-43AA-A6E3-DFD1789B5FAF}" sibTransId="{BE4CA253-8720-490E-B13B-292EB5A4EE15}"/>
    <dgm:cxn modelId="{562F16A1-E3BD-46DE-B4AE-641F6052385A}" srcId="{CA35CDE9-CE20-4901-95C6-7EC6872971B9}" destId="{6D862AC9-AA1A-4AAD-A545-2FE7A64C610B}" srcOrd="2" destOrd="0" parTransId="{E41B5950-9E3A-4553-A415-2044EDC620E7}" sibTransId="{41B8EF02-B8B8-49C8-AF58-70BA532670DE}"/>
    <dgm:cxn modelId="{00169EF2-AE69-4A98-A6FC-00D0DE1CCE6D}" type="presOf" srcId="{6D862AC9-AA1A-4AAD-A545-2FE7A64C610B}" destId="{16AC907A-C332-49D1-AB4B-6B4E044BC937}" srcOrd="0" destOrd="0" presId="urn:microsoft.com/office/officeart/2018/2/layout/IconLabelList"/>
    <dgm:cxn modelId="{E2B620CC-DEC0-4D98-95E0-99EAA5529E34}" type="presParOf" srcId="{EAACBE6F-3F4C-4960-8766-2D73BA37EDDE}" destId="{0D79A709-B860-4EE1-BC7C-BF6FA2257DD0}" srcOrd="0" destOrd="0" presId="urn:microsoft.com/office/officeart/2018/2/layout/IconLabelList"/>
    <dgm:cxn modelId="{1DD281FA-85EA-4544-BADE-26F7B61B23DB}" type="presParOf" srcId="{0D79A709-B860-4EE1-BC7C-BF6FA2257DD0}" destId="{B2A58C35-47FB-42DC-A147-9FEC38DFE190}" srcOrd="0" destOrd="0" presId="urn:microsoft.com/office/officeart/2018/2/layout/IconLabelList"/>
    <dgm:cxn modelId="{220D9B7A-2A7D-4382-A6A5-D132A1A69496}" type="presParOf" srcId="{0D79A709-B860-4EE1-BC7C-BF6FA2257DD0}" destId="{44CF5399-5993-41C9-B4A2-CFD4AA08FA50}" srcOrd="1" destOrd="0" presId="urn:microsoft.com/office/officeart/2018/2/layout/IconLabelList"/>
    <dgm:cxn modelId="{6BC2D705-D531-4175-8A6F-000D260B5444}" type="presParOf" srcId="{0D79A709-B860-4EE1-BC7C-BF6FA2257DD0}" destId="{92FB5682-FADD-427A-922C-8CD938427690}" srcOrd="2" destOrd="0" presId="urn:microsoft.com/office/officeart/2018/2/layout/IconLabelList"/>
    <dgm:cxn modelId="{E89F9573-212B-40E4-9C2C-280DA2754E48}" type="presParOf" srcId="{EAACBE6F-3F4C-4960-8766-2D73BA37EDDE}" destId="{78873B9C-B398-485C-812A-A6E10486DB22}" srcOrd="1" destOrd="0" presId="urn:microsoft.com/office/officeart/2018/2/layout/IconLabelList"/>
    <dgm:cxn modelId="{6863F09C-6EC4-4B27-A8CF-54637CA82DDC}" type="presParOf" srcId="{EAACBE6F-3F4C-4960-8766-2D73BA37EDDE}" destId="{9F3BF79E-C970-4CD2-9278-9BE4E7011B83}" srcOrd="2" destOrd="0" presId="urn:microsoft.com/office/officeart/2018/2/layout/IconLabelList"/>
    <dgm:cxn modelId="{84CE9DF0-5BBE-4B49-8312-E16723E5CDF7}" type="presParOf" srcId="{9F3BF79E-C970-4CD2-9278-9BE4E7011B83}" destId="{1B5A4980-6ACE-47F8-8931-19916AC291AC}" srcOrd="0" destOrd="0" presId="urn:microsoft.com/office/officeart/2018/2/layout/IconLabelList"/>
    <dgm:cxn modelId="{982F8015-2F47-48B0-A12D-5F1276CB2645}" type="presParOf" srcId="{9F3BF79E-C970-4CD2-9278-9BE4E7011B83}" destId="{556B3FBB-19DB-46F7-A6DF-A4DF7479EEFD}" srcOrd="1" destOrd="0" presId="urn:microsoft.com/office/officeart/2018/2/layout/IconLabelList"/>
    <dgm:cxn modelId="{18311FF9-33DA-4EFE-8A34-F918845AF528}" type="presParOf" srcId="{9F3BF79E-C970-4CD2-9278-9BE4E7011B83}" destId="{35966311-37D0-4239-8AAB-92E378EAC295}" srcOrd="2" destOrd="0" presId="urn:microsoft.com/office/officeart/2018/2/layout/IconLabelList"/>
    <dgm:cxn modelId="{6F8844E7-4383-4B8D-BBB5-A622EF78049D}" type="presParOf" srcId="{EAACBE6F-3F4C-4960-8766-2D73BA37EDDE}" destId="{5B240B9D-281C-4FCA-9491-F012D6BF5FAF}" srcOrd="3" destOrd="0" presId="urn:microsoft.com/office/officeart/2018/2/layout/IconLabelList"/>
    <dgm:cxn modelId="{62D380C0-71AC-4E8F-B371-D5FB00AA1997}" type="presParOf" srcId="{EAACBE6F-3F4C-4960-8766-2D73BA37EDDE}" destId="{B987D161-5EC9-4724-AB67-F9AF2562854B}" srcOrd="4" destOrd="0" presId="urn:microsoft.com/office/officeart/2018/2/layout/IconLabelList"/>
    <dgm:cxn modelId="{20FE0594-E978-4B33-93E1-8DCF61D971D2}" type="presParOf" srcId="{B987D161-5EC9-4724-AB67-F9AF2562854B}" destId="{41DDF92B-C22D-4789-B6D0-A0B5C291CA2A}" srcOrd="0" destOrd="0" presId="urn:microsoft.com/office/officeart/2018/2/layout/IconLabelList"/>
    <dgm:cxn modelId="{0A19D237-C018-4006-94BC-7F8AA9F387B1}" type="presParOf" srcId="{B987D161-5EC9-4724-AB67-F9AF2562854B}" destId="{E64DE23D-F18C-4CDF-89D8-F8A761AFD9A5}" srcOrd="1" destOrd="0" presId="urn:microsoft.com/office/officeart/2018/2/layout/IconLabelList"/>
    <dgm:cxn modelId="{18665C4C-D723-4871-BE90-32A54561A0AF}" type="presParOf" srcId="{B987D161-5EC9-4724-AB67-F9AF2562854B}" destId="{16AC907A-C332-49D1-AB4B-6B4E044BC93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A58C35-47FB-42DC-A147-9FEC38DFE190}">
      <dsp:nvSpPr>
        <dsp:cNvPr id="0" name=""/>
        <dsp:cNvSpPr/>
      </dsp:nvSpPr>
      <dsp:spPr>
        <a:xfrm>
          <a:off x="915389" y="632537"/>
          <a:ext cx="1248817" cy="12488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2FB5682-FADD-427A-922C-8CD938427690}">
      <dsp:nvSpPr>
        <dsp:cNvPr id="0" name=""/>
        <dsp:cNvSpPr/>
      </dsp:nvSpPr>
      <dsp:spPr>
        <a:xfrm>
          <a:off x="152223" y="2228862"/>
          <a:ext cx="27751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s-ES" sz="2500" kern="1200" baseline="0" dirty="0"/>
            <a:t>If… Else = Si… Si No</a:t>
          </a:r>
          <a:endParaRPr lang="en-US" sz="2500" kern="1200" dirty="0"/>
        </a:p>
      </dsp:txBody>
      <dsp:txXfrm>
        <a:off x="152223" y="2228862"/>
        <a:ext cx="2775150" cy="720000"/>
      </dsp:txXfrm>
    </dsp:sp>
    <dsp:sp modelId="{1B5A4980-6ACE-47F8-8931-19916AC291AC}">
      <dsp:nvSpPr>
        <dsp:cNvPr id="0" name=""/>
        <dsp:cNvSpPr/>
      </dsp:nvSpPr>
      <dsp:spPr>
        <a:xfrm>
          <a:off x="4176191" y="632537"/>
          <a:ext cx="1248817" cy="12488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35966311-37D0-4239-8AAB-92E378EAC295}">
      <dsp:nvSpPr>
        <dsp:cNvPr id="0" name=""/>
        <dsp:cNvSpPr/>
      </dsp:nvSpPr>
      <dsp:spPr>
        <a:xfrm>
          <a:off x="3413024" y="2228862"/>
          <a:ext cx="27751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dirty="0" err="1"/>
            <a:t>Identación</a:t>
          </a:r>
          <a:endParaRPr lang="en-US" sz="2500" kern="1200" dirty="0"/>
        </a:p>
      </dsp:txBody>
      <dsp:txXfrm>
        <a:off x="3413024" y="2228862"/>
        <a:ext cx="2775150" cy="720000"/>
      </dsp:txXfrm>
    </dsp:sp>
    <dsp:sp modelId="{41DDF92B-C22D-4789-B6D0-A0B5C291CA2A}">
      <dsp:nvSpPr>
        <dsp:cNvPr id="0" name=""/>
        <dsp:cNvSpPr/>
      </dsp:nvSpPr>
      <dsp:spPr>
        <a:xfrm>
          <a:off x="7436992" y="632537"/>
          <a:ext cx="1248817" cy="12488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6AC907A-C332-49D1-AB4B-6B4E044BC937}">
      <dsp:nvSpPr>
        <dsp:cNvPr id="0" name=""/>
        <dsp:cNvSpPr/>
      </dsp:nvSpPr>
      <dsp:spPr>
        <a:xfrm>
          <a:off x="6673826" y="2228862"/>
          <a:ext cx="27751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s-ES" sz="2500" kern="1200" baseline="0"/>
            <a:t>Declaración y manejo de variables</a:t>
          </a:r>
          <a:endParaRPr lang="en-US" sz="2500" kern="1200"/>
        </a:p>
      </dsp:txBody>
      <dsp:txXfrm>
        <a:off x="6673826" y="2228862"/>
        <a:ext cx="27751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B2D276F5-DAC1-4D18-8C4B-35A6BBEE32A0}" type="datetimeFigureOut">
              <a:rPr lang="es-CO" smtClean="0"/>
              <a:t>9/03/2022</a:t>
            </a:fld>
            <a:endParaRPr lang="es-CO"/>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CO"/>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B018131-7F2A-4A0F-BA3A-971D6BF74CA3}" type="slidenum">
              <a:rPr lang="es-CO" smtClean="0"/>
              <a:t>‹Nº›</a:t>
            </a:fld>
            <a:endParaRPr lang="es-CO"/>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61904907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2D276F5-DAC1-4D18-8C4B-35A6BBEE32A0}" type="datetimeFigureOut">
              <a:rPr lang="es-CO" smtClean="0"/>
              <a:t>9/03/2022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B018131-7F2A-4A0F-BA3A-971D6BF74CA3}" type="slidenum">
              <a:rPr lang="es-CO" smtClean="0"/>
              <a:t>‹Nº›</a:t>
            </a:fld>
            <a:endParaRPr lang="es-CO"/>
          </a:p>
        </p:txBody>
      </p:sp>
    </p:spTree>
    <p:extLst>
      <p:ext uri="{BB962C8B-B14F-4D97-AF65-F5344CB8AC3E}">
        <p14:creationId xmlns:p14="http://schemas.microsoft.com/office/powerpoint/2010/main" val="3640624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2D276F5-DAC1-4D18-8C4B-35A6BBEE32A0}" type="datetimeFigureOut">
              <a:rPr lang="es-CO" smtClean="0"/>
              <a:t>9/03/2022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B018131-7F2A-4A0F-BA3A-971D6BF74CA3}" type="slidenum">
              <a:rPr lang="es-CO" smtClean="0"/>
              <a:t>‹Nº›</a:t>
            </a:fld>
            <a:endParaRPr lang="es-CO"/>
          </a:p>
        </p:txBody>
      </p:sp>
    </p:spTree>
    <p:extLst>
      <p:ext uri="{BB962C8B-B14F-4D97-AF65-F5344CB8AC3E}">
        <p14:creationId xmlns:p14="http://schemas.microsoft.com/office/powerpoint/2010/main" val="1103663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2D276F5-DAC1-4D18-8C4B-35A6BBEE32A0}" type="datetimeFigureOut">
              <a:rPr lang="es-CO" smtClean="0"/>
              <a:t>9/03/2022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B018131-7F2A-4A0F-BA3A-971D6BF74CA3}" type="slidenum">
              <a:rPr lang="es-CO" smtClean="0"/>
              <a:t>‹Nº›</a:t>
            </a:fld>
            <a:endParaRPr lang="es-CO"/>
          </a:p>
        </p:txBody>
      </p:sp>
    </p:spTree>
    <p:extLst>
      <p:ext uri="{BB962C8B-B14F-4D97-AF65-F5344CB8AC3E}">
        <p14:creationId xmlns:p14="http://schemas.microsoft.com/office/powerpoint/2010/main" val="1391052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2D276F5-DAC1-4D18-8C4B-35A6BBEE32A0}" type="datetimeFigureOut">
              <a:rPr lang="es-CO" smtClean="0"/>
              <a:t>9/03/2022</a:t>
            </a:fld>
            <a:endParaRPr lang="es-CO"/>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CO"/>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B018131-7F2A-4A0F-BA3A-971D6BF74CA3}" type="slidenum">
              <a:rPr lang="es-CO" smtClean="0"/>
              <a:t>‹Nº›</a:t>
            </a:fld>
            <a:endParaRPr lang="es-CO"/>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12152636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2D276F5-DAC1-4D18-8C4B-35A6BBEE32A0}" type="datetimeFigureOut">
              <a:rPr lang="es-CO" smtClean="0"/>
              <a:t>9/03/2022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B018131-7F2A-4A0F-BA3A-971D6BF74CA3}" type="slidenum">
              <a:rPr lang="es-CO" smtClean="0"/>
              <a:t>‹Nº›</a:t>
            </a:fld>
            <a:endParaRPr lang="es-CO"/>
          </a:p>
        </p:txBody>
      </p:sp>
    </p:spTree>
    <p:extLst>
      <p:ext uri="{BB962C8B-B14F-4D97-AF65-F5344CB8AC3E}">
        <p14:creationId xmlns:p14="http://schemas.microsoft.com/office/powerpoint/2010/main" val="2028389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2D276F5-DAC1-4D18-8C4B-35A6BBEE32A0}" type="datetimeFigureOut">
              <a:rPr lang="es-CO" smtClean="0"/>
              <a:t>9/03/2022</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CB018131-7F2A-4A0F-BA3A-971D6BF74CA3}" type="slidenum">
              <a:rPr lang="es-CO" smtClean="0"/>
              <a:t>‹Nº›</a:t>
            </a:fld>
            <a:endParaRPr lang="es-CO"/>
          </a:p>
        </p:txBody>
      </p:sp>
    </p:spTree>
    <p:extLst>
      <p:ext uri="{BB962C8B-B14F-4D97-AF65-F5344CB8AC3E}">
        <p14:creationId xmlns:p14="http://schemas.microsoft.com/office/powerpoint/2010/main" val="2548956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2D276F5-DAC1-4D18-8C4B-35A6BBEE32A0}" type="datetimeFigureOut">
              <a:rPr lang="es-CO" smtClean="0"/>
              <a:t>9/03/2022</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CB018131-7F2A-4A0F-BA3A-971D6BF74CA3}" type="slidenum">
              <a:rPr lang="es-CO" smtClean="0"/>
              <a:t>‹Nº›</a:t>
            </a:fld>
            <a:endParaRPr lang="es-CO"/>
          </a:p>
        </p:txBody>
      </p:sp>
    </p:spTree>
    <p:extLst>
      <p:ext uri="{BB962C8B-B14F-4D97-AF65-F5344CB8AC3E}">
        <p14:creationId xmlns:p14="http://schemas.microsoft.com/office/powerpoint/2010/main" val="2019858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D276F5-DAC1-4D18-8C4B-35A6BBEE32A0}" type="datetimeFigureOut">
              <a:rPr lang="es-CO" smtClean="0"/>
              <a:t>9/03/2022</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CB018131-7F2A-4A0F-BA3A-971D6BF74CA3}" type="slidenum">
              <a:rPr lang="es-CO" smtClean="0"/>
              <a:t>‹Nº›</a:t>
            </a:fld>
            <a:endParaRPr lang="es-CO"/>
          </a:p>
        </p:txBody>
      </p:sp>
    </p:spTree>
    <p:extLst>
      <p:ext uri="{BB962C8B-B14F-4D97-AF65-F5344CB8AC3E}">
        <p14:creationId xmlns:p14="http://schemas.microsoft.com/office/powerpoint/2010/main" val="3978251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2D276F5-DAC1-4D18-8C4B-35A6BBEE32A0}" type="datetimeFigureOut">
              <a:rPr lang="es-CO" smtClean="0"/>
              <a:t>9/03/2022</a:t>
            </a:fld>
            <a:endParaRPr lang="es-CO"/>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CO"/>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B018131-7F2A-4A0F-BA3A-971D6BF74CA3}" type="slidenum">
              <a:rPr lang="es-CO" smtClean="0"/>
              <a:t>‹Nº›</a:t>
            </a:fld>
            <a:endParaRPr lang="es-CO"/>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1874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2D276F5-DAC1-4D18-8C4B-35A6BBEE32A0}" type="datetimeFigureOut">
              <a:rPr lang="es-CO" smtClean="0"/>
              <a:t>9/03/2022</a:t>
            </a:fld>
            <a:endParaRPr lang="es-CO"/>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CO"/>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B018131-7F2A-4A0F-BA3A-971D6BF74CA3}" type="slidenum">
              <a:rPr lang="es-CO" smtClean="0"/>
              <a:t>‹Nº›</a:t>
            </a:fld>
            <a:endParaRPr lang="es-CO"/>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5460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2D276F5-DAC1-4D18-8C4B-35A6BBEE32A0}" type="datetimeFigureOut">
              <a:rPr lang="es-CO" smtClean="0"/>
              <a:t>9/03/2022</a:t>
            </a:fld>
            <a:endParaRPr lang="es-CO"/>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CO"/>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B018131-7F2A-4A0F-BA3A-971D6BF74CA3}" type="slidenum">
              <a:rPr lang="es-CO" smtClean="0"/>
              <a:t>‹Nº›</a:t>
            </a:fld>
            <a:endParaRPr lang="es-CO"/>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849084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040D7E-C5D5-4EC8-A95D-0D1A9A3E7E42}"/>
              </a:ext>
            </a:extLst>
          </p:cNvPr>
          <p:cNvSpPr>
            <a:spLocks noGrp="1"/>
          </p:cNvSpPr>
          <p:nvPr>
            <p:ph type="ctrTitle"/>
          </p:nvPr>
        </p:nvSpPr>
        <p:spPr/>
        <p:txBody>
          <a:bodyPr/>
          <a:lstStyle/>
          <a:p>
            <a:r>
              <a:rPr lang="es-ES" sz="4800" dirty="0"/>
              <a:t>Estructuras condicionales simples y compuestas</a:t>
            </a:r>
            <a:endParaRPr lang="es-CO" sz="4800" dirty="0"/>
          </a:p>
        </p:txBody>
      </p:sp>
      <p:sp>
        <p:nvSpPr>
          <p:cNvPr id="3" name="Subtítulo 2">
            <a:extLst>
              <a:ext uri="{FF2B5EF4-FFF2-40B4-BE49-F238E27FC236}">
                <a16:creationId xmlns:a16="http://schemas.microsoft.com/office/drawing/2014/main" id="{D8427BB4-0F0F-4F98-80B4-753CB347A101}"/>
              </a:ext>
            </a:extLst>
          </p:cNvPr>
          <p:cNvSpPr>
            <a:spLocks noGrp="1"/>
          </p:cNvSpPr>
          <p:nvPr>
            <p:ph type="subTitle" idx="1"/>
          </p:nvPr>
        </p:nvSpPr>
        <p:spPr/>
        <p:txBody>
          <a:bodyPr>
            <a:normAutofit fontScale="62500" lnSpcReduction="20000"/>
          </a:bodyPr>
          <a:lstStyle/>
          <a:p>
            <a:r>
              <a:rPr lang="es-ES" dirty="0"/>
              <a:t>Moisés Pineda Hernández</a:t>
            </a:r>
          </a:p>
          <a:p>
            <a:r>
              <a:rPr lang="es-ES" dirty="0"/>
              <a:t>Ethiem Guerrero</a:t>
            </a:r>
          </a:p>
          <a:p>
            <a:r>
              <a:rPr lang="es-ES" dirty="0"/>
              <a:t>Brayan Medina</a:t>
            </a:r>
          </a:p>
          <a:p>
            <a:r>
              <a:rPr lang="es-CO" dirty="0"/>
              <a:t>Gian Carlo Bolaños </a:t>
            </a:r>
          </a:p>
          <a:p>
            <a:r>
              <a:rPr lang="es-CO" dirty="0"/>
              <a:t>Daniel Estrada</a:t>
            </a:r>
          </a:p>
        </p:txBody>
      </p:sp>
    </p:spTree>
    <p:extLst>
      <p:ext uri="{BB962C8B-B14F-4D97-AF65-F5344CB8AC3E}">
        <p14:creationId xmlns:p14="http://schemas.microsoft.com/office/powerpoint/2010/main" val="3784201411"/>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4"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5"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7" name="Rectangle 16">
            <a:extLst>
              <a:ext uri="{FF2B5EF4-FFF2-40B4-BE49-F238E27FC236}">
                <a16:creationId xmlns:a16="http://schemas.microsoft.com/office/drawing/2014/main" id="{AAC11200-8B97-4CB4-99EF-7C0FA210F2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D35E038C-F495-404F-9D40-DB4704DDB947}"/>
              </a:ext>
            </a:extLst>
          </p:cNvPr>
          <p:cNvSpPr txBox="1"/>
          <p:nvPr/>
        </p:nvSpPr>
        <p:spPr>
          <a:xfrm>
            <a:off x="659230" y="4484772"/>
            <a:ext cx="10869750" cy="1237298"/>
          </a:xfrm>
          <a:prstGeom prst="rect">
            <a:avLst/>
          </a:prstGeom>
        </p:spPr>
        <p:txBody>
          <a:bodyPr vert="horz" lIns="91440" tIns="45720" rIns="91440" bIns="45720" rtlCol="0" anchor="b">
            <a:normAutofit/>
          </a:bodyPr>
          <a:lstStyle/>
          <a:p>
            <a:pPr algn="ctr" defTabSz="914400">
              <a:lnSpc>
                <a:spcPct val="89000"/>
              </a:lnSpc>
              <a:spcBef>
                <a:spcPct val="0"/>
              </a:spcBef>
              <a:spcAft>
                <a:spcPts val="600"/>
              </a:spcAft>
            </a:pPr>
            <a:r>
              <a:rPr lang="en-US" sz="4000" cap="all">
                <a:solidFill>
                  <a:schemeClr val="tx2"/>
                </a:solidFill>
                <a:latin typeface="+mj-lt"/>
                <a:ea typeface="+mj-ea"/>
                <a:cs typeface="+mj-cs"/>
              </a:rPr>
              <a:t>Miremos que pasa si el condicional no es verdad:</a:t>
            </a:r>
          </a:p>
        </p:txBody>
      </p:sp>
      <p:sp>
        <p:nvSpPr>
          <p:cNvPr id="19" name="Freeform 6">
            <a:extLst>
              <a:ext uri="{FF2B5EF4-FFF2-40B4-BE49-F238E27FC236}">
                <a16:creationId xmlns:a16="http://schemas.microsoft.com/office/drawing/2014/main" id="{BB502E7E-3C82-47F3-B817-7507C01A1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46527" y="-13329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8" name="Imagen 7">
            <a:extLst>
              <a:ext uri="{FF2B5EF4-FFF2-40B4-BE49-F238E27FC236}">
                <a16:creationId xmlns:a16="http://schemas.microsoft.com/office/drawing/2014/main" id="{C2CBDEF8-22C5-4E6F-B6D7-F88AC84C7D8F}"/>
              </a:ext>
            </a:extLst>
          </p:cNvPr>
          <p:cNvPicPr>
            <a:picLocks noChangeAspect="1"/>
          </p:cNvPicPr>
          <p:nvPr/>
        </p:nvPicPr>
        <p:blipFill>
          <a:blip r:embed="rId2"/>
          <a:stretch>
            <a:fillRect/>
          </a:stretch>
        </p:blipFill>
        <p:spPr>
          <a:xfrm>
            <a:off x="6489400" y="1151884"/>
            <a:ext cx="4596114" cy="2585314"/>
          </a:xfrm>
          <a:prstGeom prst="rect">
            <a:avLst/>
          </a:prstGeom>
        </p:spPr>
      </p:pic>
      <p:pic>
        <p:nvPicPr>
          <p:cNvPr id="6" name="Imagen 5">
            <a:extLst>
              <a:ext uri="{FF2B5EF4-FFF2-40B4-BE49-F238E27FC236}">
                <a16:creationId xmlns:a16="http://schemas.microsoft.com/office/drawing/2014/main" id="{62FD223B-7D7B-4D37-9116-CC82456FA851}"/>
              </a:ext>
            </a:extLst>
          </p:cNvPr>
          <p:cNvPicPr>
            <a:picLocks noChangeAspect="1"/>
          </p:cNvPicPr>
          <p:nvPr/>
        </p:nvPicPr>
        <p:blipFill rotWithShape="1">
          <a:blip r:embed="rId3"/>
          <a:srcRect l="33607" r="32014" b="65481"/>
          <a:stretch/>
        </p:blipFill>
        <p:spPr>
          <a:xfrm>
            <a:off x="1000135" y="947404"/>
            <a:ext cx="5049158" cy="2851648"/>
          </a:xfrm>
          <a:prstGeom prst="rect">
            <a:avLst/>
          </a:prstGeom>
        </p:spPr>
      </p:pic>
      <p:sp>
        <p:nvSpPr>
          <p:cNvPr id="21" name="Freeform 6">
            <a:extLst>
              <a:ext uri="{FF2B5EF4-FFF2-40B4-BE49-F238E27FC236}">
                <a16:creationId xmlns:a16="http://schemas.microsoft.com/office/drawing/2014/main" id="{3E5C639E-7A0B-46B2-9273-986E8BE7F1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7838485" y="614084"/>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1005133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ítulo 1">
            <a:extLst>
              <a:ext uri="{FF2B5EF4-FFF2-40B4-BE49-F238E27FC236}">
                <a16:creationId xmlns:a16="http://schemas.microsoft.com/office/drawing/2014/main" id="{58BF8FF8-CF71-4E43-8BF7-297390161F61}"/>
              </a:ext>
            </a:extLst>
          </p:cNvPr>
          <p:cNvSpPr>
            <a:spLocks noGrp="1"/>
          </p:cNvSpPr>
          <p:nvPr>
            <p:ph type="title"/>
          </p:nvPr>
        </p:nvSpPr>
        <p:spPr>
          <a:xfrm>
            <a:off x="1253764" y="1327355"/>
            <a:ext cx="3559425" cy="4482564"/>
          </a:xfrm>
        </p:spPr>
        <p:txBody>
          <a:bodyPr>
            <a:normAutofit/>
          </a:bodyPr>
          <a:lstStyle/>
          <a:p>
            <a:r>
              <a:rPr lang="es-ES" dirty="0"/>
              <a:t>Ejercicio</a:t>
            </a:r>
            <a:endParaRPr lang="es-CO" dirty="0"/>
          </a:p>
        </p:txBody>
      </p:sp>
      <p:sp>
        <p:nvSpPr>
          <p:cNvPr id="3" name="Marcador de contenido 2">
            <a:extLst>
              <a:ext uri="{FF2B5EF4-FFF2-40B4-BE49-F238E27FC236}">
                <a16:creationId xmlns:a16="http://schemas.microsoft.com/office/drawing/2014/main" id="{D32EA1EC-B260-4D6B-9D30-D629555C292D}"/>
              </a:ext>
            </a:extLst>
          </p:cNvPr>
          <p:cNvSpPr>
            <a:spLocks noGrp="1"/>
          </p:cNvSpPr>
          <p:nvPr>
            <p:ph idx="1"/>
          </p:nvPr>
        </p:nvSpPr>
        <p:spPr>
          <a:xfrm>
            <a:off x="6100123" y="1327356"/>
            <a:ext cx="4872677" cy="4482564"/>
          </a:xfrm>
        </p:spPr>
        <p:txBody>
          <a:bodyPr>
            <a:normAutofit/>
          </a:bodyPr>
          <a:lstStyle/>
          <a:p>
            <a:r>
              <a:rPr lang="es-ES" dirty="0"/>
              <a:t>Crear un algoritmo en JavaScript que pida dos números y que indique si el primer número es mayor que el segundo.</a:t>
            </a:r>
          </a:p>
          <a:p>
            <a:r>
              <a:rPr lang="es-ES" dirty="0"/>
              <a:t>Crear un algoritmo que pida un numero y que diga si el número es negativo</a:t>
            </a:r>
            <a:endParaRPr lang="es-CO" dirty="0"/>
          </a:p>
        </p:txBody>
      </p:sp>
      <p:sp>
        <p:nvSpPr>
          <p:cNvPr id="12" name="Rectangle 11">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0522902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6"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8" name="Rectangle 17">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2269571-6BD1-4512-8149-B7AC9B4AF8CF}"/>
              </a:ext>
            </a:extLst>
          </p:cNvPr>
          <p:cNvSpPr>
            <a:spLocks noGrp="1"/>
          </p:cNvSpPr>
          <p:nvPr>
            <p:ph type="title"/>
          </p:nvPr>
        </p:nvSpPr>
        <p:spPr>
          <a:xfrm>
            <a:off x="752858" y="4736961"/>
            <a:ext cx="10720685" cy="936769"/>
          </a:xfrm>
        </p:spPr>
        <p:txBody>
          <a:bodyPr vert="horz" lIns="91440" tIns="45720" rIns="91440" bIns="45720" rtlCol="0" anchor="b">
            <a:normAutofit/>
          </a:bodyPr>
          <a:lstStyle/>
          <a:p>
            <a:pPr algn="ctr"/>
            <a:r>
              <a:rPr lang="en-US" sz="4800" cap="all"/>
              <a:t>Solución</a:t>
            </a:r>
          </a:p>
        </p:txBody>
      </p:sp>
      <p:pic>
        <p:nvPicPr>
          <p:cNvPr id="5" name="Marcador de contenido 4">
            <a:extLst>
              <a:ext uri="{FF2B5EF4-FFF2-40B4-BE49-F238E27FC236}">
                <a16:creationId xmlns:a16="http://schemas.microsoft.com/office/drawing/2014/main" id="{E5523CBE-FB67-456E-98FD-3536F36747F4}"/>
              </a:ext>
            </a:extLst>
          </p:cNvPr>
          <p:cNvPicPr>
            <a:picLocks noGrp="1" noChangeAspect="1"/>
          </p:cNvPicPr>
          <p:nvPr>
            <p:ph idx="1"/>
          </p:nvPr>
        </p:nvPicPr>
        <p:blipFill>
          <a:blip r:embed="rId2"/>
          <a:stretch>
            <a:fillRect/>
          </a:stretch>
        </p:blipFill>
        <p:spPr>
          <a:xfrm>
            <a:off x="789984" y="643467"/>
            <a:ext cx="4837763" cy="3543662"/>
          </a:xfrm>
          <a:prstGeom prst="rect">
            <a:avLst/>
          </a:prstGeom>
        </p:spPr>
      </p:pic>
      <p:pic>
        <p:nvPicPr>
          <p:cNvPr id="9" name="Imagen 8">
            <a:extLst>
              <a:ext uri="{FF2B5EF4-FFF2-40B4-BE49-F238E27FC236}">
                <a16:creationId xmlns:a16="http://schemas.microsoft.com/office/drawing/2014/main" id="{09364C52-AAFC-4FFF-ABB2-8064BB5F174F}"/>
              </a:ext>
            </a:extLst>
          </p:cNvPr>
          <p:cNvPicPr>
            <a:picLocks noChangeAspect="1"/>
          </p:cNvPicPr>
          <p:nvPr/>
        </p:nvPicPr>
        <p:blipFill>
          <a:blip r:embed="rId3"/>
          <a:stretch>
            <a:fillRect/>
          </a:stretch>
        </p:blipFill>
        <p:spPr>
          <a:xfrm>
            <a:off x="6558749" y="643467"/>
            <a:ext cx="4848767" cy="3543662"/>
          </a:xfrm>
          <a:prstGeom prst="rect">
            <a:avLst/>
          </a:prstGeom>
        </p:spPr>
      </p:pic>
      <p:sp>
        <p:nvSpPr>
          <p:cNvPr id="20" name="Freeform: Shape 19">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22" name="Freeform: Shape 21">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spTree>
    <p:extLst>
      <p:ext uri="{BB962C8B-B14F-4D97-AF65-F5344CB8AC3E}">
        <p14:creationId xmlns:p14="http://schemas.microsoft.com/office/powerpoint/2010/main" val="4041641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14902AA-4E7E-4D93-A756-AC2EF9AAF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0" name="Freeform 6">
            <a:extLst>
              <a:ext uri="{FF2B5EF4-FFF2-40B4-BE49-F238E27FC236}">
                <a16:creationId xmlns:a16="http://schemas.microsoft.com/office/drawing/2014/main" id="{AE0AE5A0-0098-4DC4-82DC-CCE4071B6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8299640"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2" name="Rectangle 11">
            <a:extLst>
              <a:ext uri="{FF2B5EF4-FFF2-40B4-BE49-F238E27FC236}">
                <a16:creationId xmlns:a16="http://schemas.microsoft.com/office/drawing/2014/main" id="{B6D28670-6E3D-4F4B-AD22-EFA33BF3C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0266" y="1010266"/>
            <a:ext cx="10171466" cy="4857133"/>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65C467E-D4EF-4BF6-848D-59B453C37A4C}"/>
              </a:ext>
            </a:extLst>
          </p:cNvPr>
          <p:cNvSpPr>
            <a:spLocks noGrp="1"/>
          </p:cNvSpPr>
          <p:nvPr>
            <p:ph type="title"/>
          </p:nvPr>
        </p:nvSpPr>
        <p:spPr>
          <a:xfrm>
            <a:off x="1494430" y="1398896"/>
            <a:ext cx="9325970" cy="1160059"/>
          </a:xfrm>
        </p:spPr>
        <p:txBody>
          <a:bodyPr>
            <a:normAutofit/>
          </a:bodyPr>
          <a:lstStyle/>
          <a:p>
            <a:r>
              <a:rPr lang="es-ES" dirty="0"/>
              <a:t>Estructura condicional Compuesto</a:t>
            </a:r>
            <a:endParaRPr lang="es-CO" dirty="0"/>
          </a:p>
        </p:txBody>
      </p:sp>
      <p:sp>
        <p:nvSpPr>
          <p:cNvPr id="3" name="Marcador de contenido 2">
            <a:extLst>
              <a:ext uri="{FF2B5EF4-FFF2-40B4-BE49-F238E27FC236}">
                <a16:creationId xmlns:a16="http://schemas.microsoft.com/office/drawing/2014/main" id="{9737E72A-E441-40A6-B6E7-46DF78DDC086}"/>
              </a:ext>
            </a:extLst>
          </p:cNvPr>
          <p:cNvSpPr>
            <a:spLocks noGrp="1"/>
          </p:cNvSpPr>
          <p:nvPr>
            <p:ph idx="1"/>
          </p:nvPr>
        </p:nvSpPr>
        <p:spPr>
          <a:xfrm>
            <a:off x="1494430" y="2739787"/>
            <a:ext cx="9325970" cy="2946779"/>
          </a:xfrm>
        </p:spPr>
        <p:txBody>
          <a:bodyPr>
            <a:normAutofit/>
          </a:bodyPr>
          <a:lstStyle/>
          <a:p>
            <a:r>
              <a:rPr lang="es-ES" dirty="0"/>
              <a:t>En una estructura condicional compuesta tenemos entradas, salidas, operaciones, tanto por la rama del verdadero como por la rama del falso.</a:t>
            </a:r>
          </a:p>
          <a:p>
            <a:r>
              <a:rPr lang="es-ES" dirty="0"/>
              <a:t>Cuando se presenta la elección tenemos la opción de realizar una actividad u otra. Es decir tenemos actividades por el verdadero y por el falso de la condición.</a:t>
            </a:r>
            <a:endParaRPr lang="es-CO" dirty="0"/>
          </a:p>
        </p:txBody>
      </p:sp>
    </p:spTree>
    <p:extLst>
      <p:ext uri="{BB962C8B-B14F-4D97-AF65-F5344CB8AC3E}">
        <p14:creationId xmlns:p14="http://schemas.microsoft.com/office/powerpoint/2010/main" val="22154007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1EA461AB-1CF5-429A-A409-8F3FBA62633F}"/>
              </a:ext>
            </a:extLst>
          </p:cNvPr>
          <p:cNvPicPr>
            <a:picLocks noChangeAspect="1"/>
          </p:cNvPicPr>
          <p:nvPr/>
        </p:nvPicPr>
        <p:blipFill>
          <a:blip r:embed="rId2"/>
          <a:stretch>
            <a:fillRect/>
          </a:stretch>
        </p:blipFill>
        <p:spPr>
          <a:xfrm>
            <a:off x="1255489" y="640080"/>
            <a:ext cx="5657952" cy="5577840"/>
          </a:xfrm>
          <a:prstGeom prst="rect">
            <a:avLst/>
          </a:prstGeom>
        </p:spPr>
      </p:pic>
      <p:sp>
        <p:nvSpPr>
          <p:cNvPr id="3" name="Marcador de contenido 2">
            <a:extLst>
              <a:ext uri="{FF2B5EF4-FFF2-40B4-BE49-F238E27FC236}">
                <a16:creationId xmlns:a16="http://schemas.microsoft.com/office/drawing/2014/main" id="{CBB38A24-8B41-4808-B0A0-8A07BE3B4AF7}"/>
              </a:ext>
            </a:extLst>
          </p:cNvPr>
          <p:cNvSpPr>
            <a:spLocks noGrp="1"/>
          </p:cNvSpPr>
          <p:nvPr>
            <p:ph idx="1"/>
          </p:nvPr>
        </p:nvSpPr>
        <p:spPr>
          <a:xfrm>
            <a:off x="8471423" y="2286000"/>
            <a:ext cx="3053039" cy="3931920"/>
          </a:xfrm>
        </p:spPr>
        <p:txBody>
          <a:bodyPr>
            <a:normAutofit/>
          </a:bodyPr>
          <a:lstStyle/>
          <a:p>
            <a:pPr marL="0" indent="0">
              <a:buNone/>
            </a:pPr>
            <a:r>
              <a:rPr lang="es-ES" sz="1600" b="1"/>
              <a:t>Ejemplo</a:t>
            </a:r>
            <a:endParaRPr lang="es-CO" sz="1600" b="1"/>
          </a:p>
        </p:txBody>
      </p:sp>
      <p:sp>
        <p:nvSpPr>
          <p:cNvPr id="12"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975880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Imagen 4">
            <a:extLst>
              <a:ext uri="{FF2B5EF4-FFF2-40B4-BE49-F238E27FC236}">
                <a16:creationId xmlns:a16="http://schemas.microsoft.com/office/drawing/2014/main" id="{DDC43DD5-AA5B-4398-913E-27348CD69BD7}"/>
              </a:ext>
            </a:extLst>
          </p:cNvPr>
          <p:cNvPicPr>
            <a:picLocks noChangeAspect="1"/>
          </p:cNvPicPr>
          <p:nvPr/>
        </p:nvPicPr>
        <p:blipFill>
          <a:blip r:embed="rId2"/>
          <a:stretch>
            <a:fillRect/>
          </a:stretch>
        </p:blipFill>
        <p:spPr>
          <a:xfrm>
            <a:off x="1023561" y="1338299"/>
            <a:ext cx="6517065" cy="3861360"/>
          </a:xfrm>
          <a:prstGeom prst="rect">
            <a:avLst/>
          </a:prstGeom>
        </p:spPr>
      </p:pic>
      <p:sp>
        <p:nvSpPr>
          <p:cNvPr id="3" name="Marcador de contenido 2">
            <a:extLst>
              <a:ext uri="{FF2B5EF4-FFF2-40B4-BE49-F238E27FC236}">
                <a16:creationId xmlns:a16="http://schemas.microsoft.com/office/drawing/2014/main" id="{BB745EBE-57EE-48CA-BFCC-4C871F9A05C1}"/>
              </a:ext>
            </a:extLst>
          </p:cNvPr>
          <p:cNvSpPr>
            <a:spLocks noGrp="1"/>
          </p:cNvSpPr>
          <p:nvPr>
            <p:ph idx="1"/>
          </p:nvPr>
        </p:nvSpPr>
        <p:spPr>
          <a:xfrm>
            <a:off x="7860667" y="2286000"/>
            <a:ext cx="3656419" cy="3581400"/>
          </a:xfrm>
        </p:spPr>
        <p:txBody>
          <a:bodyPr>
            <a:normAutofit/>
          </a:bodyPr>
          <a:lstStyle/>
          <a:p>
            <a:pPr marL="0" indent="0">
              <a:buNone/>
            </a:pPr>
            <a:r>
              <a:rPr lang="es-ES"/>
              <a:t>El ejemplo funcionaría así:</a:t>
            </a:r>
            <a:endParaRPr lang="es-CO"/>
          </a:p>
        </p:txBody>
      </p:sp>
    </p:spTree>
    <p:extLst>
      <p:ext uri="{BB962C8B-B14F-4D97-AF65-F5344CB8AC3E}">
        <p14:creationId xmlns:p14="http://schemas.microsoft.com/office/powerpoint/2010/main" val="4494507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0E5C303-78B0-4D31-972F-4737DA09FA2E}"/>
              </a:ext>
            </a:extLst>
          </p:cNvPr>
          <p:cNvPicPr>
            <a:picLocks noChangeAspect="1"/>
          </p:cNvPicPr>
          <p:nvPr/>
        </p:nvPicPr>
        <p:blipFill>
          <a:blip r:embed="rId2"/>
          <a:stretch>
            <a:fillRect/>
          </a:stretch>
        </p:blipFill>
        <p:spPr>
          <a:xfrm>
            <a:off x="3433221" y="2342148"/>
            <a:ext cx="5325558" cy="1628274"/>
          </a:xfrm>
          <a:prstGeom prst="rect">
            <a:avLst/>
          </a:prstGeom>
        </p:spPr>
      </p:pic>
    </p:spTree>
    <p:extLst>
      <p:ext uri="{BB962C8B-B14F-4D97-AF65-F5344CB8AC3E}">
        <p14:creationId xmlns:p14="http://schemas.microsoft.com/office/powerpoint/2010/main" val="12806052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4823829-76AE-4EA1-81DC-EB65D06BA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94CA801-A656-40C0-B8EC-B0EEDC5C81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7AE84DD9-6C2C-4A03-B6E3-686271391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E577C700-F3F0-4006-8F05-313628559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3" name="Imagen 2">
            <a:extLst>
              <a:ext uri="{FF2B5EF4-FFF2-40B4-BE49-F238E27FC236}">
                <a16:creationId xmlns:a16="http://schemas.microsoft.com/office/drawing/2014/main" id="{7C90BEB4-B49C-4A07-A9A2-3D44CD91722E}"/>
              </a:ext>
            </a:extLst>
          </p:cNvPr>
          <p:cNvPicPr>
            <a:picLocks noChangeAspect="1"/>
          </p:cNvPicPr>
          <p:nvPr/>
        </p:nvPicPr>
        <p:blipFill rotWithShape="1">
          <a:blip r:embed="rId2"/>
          <a:srcRect b="5861"/>
          <a:stretch/>
        </p:blipFill>
        <p:spPr>
          <a:xfrm>
            <a:off x="1000462" y="968188"/>
            <a:ext cx="10194046" cy="4894232"/>
          </a:xfrm>
          <a:prstGeom prst="rect">
            <a:avLst/>
          </a:prstGeom>
        </p:spPr>
      </p:pic>
    </p:spTree>
    <p:extLst>
      <p:ext uri="{BB962C8B-B14F-4D97-AF65-F5344CB8AC3E}">
        <p14:creationId xmlns:p14="http://schemas.microsoft.com/office/powerpoint/2010/main" val="7313729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4823829-76AE-4EA1-81DC-EB65D06BA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94CA801-A656-40C0-B8EC-B0EEDC5C81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7AE84DD9-6C2C-4A03-B6E3-686271391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E577C700-F3F0-4006-8F05-313628559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3" name="Imagen 2">
            <a:extLst>
              <a:ext uri="{FF2B5EF4-FFF2-40B4-BE49-F238E27FC236}">
                <a16:creationId xmlns:a16="http://schemas.microsoft.com/office/drawing/2014/main" id="{A60BED4B-EF9F-46C1-B203-DD8A86DCB4F2}"/>
              </a:ext>
            </a:extLst>
          </p:cNvPr>
          <p:cNvPicPr>
            <a:picLocks noChangeAspect="1"/>
          </p:cNvPicPr>
          <p:nvPr/>
        </p:nvPicPr>
        <p:blipFill rotWithShape="1">
          <a:blip r:embed="rId2"/>
          <a:srcRect r="15483" b="-2"/>
          <a:stretch/>
        </p:blipFill>
        <p:spPr>
          <a:xfrm>
            <a:off x="1000462" y="968188"/>
            <a:ext cx="10194046" cy="4894232"/>
          </a:xfrm>
          <a:prstGeom prst="rect">
            <a:avLst/>
          </a:prstGeom>
        </p:spPr>
      </p:pic>
    </p:spTree>
    <p:extLst>
      <p:ext uri="{BB962C8B-B14F-4D97-AF65-F5344CB8AC3E}">
        <p14:creationId xmlns:p14="http://schemas.microsoft.com/office/powerpoint/2010/main" val="13694994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488911C-0EC7-40A9-9BCB-CA8A66E46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3023EA8-527A-4FA2-A71D-626F91275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60C46CD6-ADBB-41BC-8969-7C707D433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B6C38415-998B-45FB-A12C-BD0B184CB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14" name="Rectangle 13">
            <a:extLst>
              <a:ext uri="{FF2B5EF4-FFF2-40B4-BE49-F238E27FC236}">
                <a16:creationId xmlns:a16="http://schemas.microsoft.com/office/drawing/2014/main" id="{C8D89F71-9459-4318-ACAE-874616C3A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1019404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0D44FBD4-695A-4123-B280-AFEAFC9E4BD5}"/>
              </a:ext>
            </a:extLst>
          </p:cNvPr>
          <p:cNvPicPr>
            <a:picLocks noChangeAspect="1"/>
          </p:cNvPicPr>
          <p:nvPr/>
        </p:nvPicPr>
        <p:blipFill>
          <a:blip r:embed="rId2"/>
          <a:stretch>
            <a:fillRect/>
          </a:stretch>
        </p:blipFill>
        <p:spPr>
          <a:xfrm>
            <a:off x="1854631" y="1289918"/>
            <a:ext cx="8485706" cy="4242853"/>
          </a:xfrm>
          <a:prstGeom prst="rect">
            <a:avLst/>
          </a:prstGeom>
        </p:spPr>
      </p:pic>
    </p:spTree>
    <p:extLst>
      <p:ext uri="{BB962C8B-B14F-4D97-AF65-F5344CB8AC3E}">
        <p14:creationId xmlns:p14="http://schemas.microsoft.com/office/powerpoint/2010/main" val="10183966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26" name="Picture 2" descr="Qué es JavaScript y cómo funciona? - Agencia Creativa | HORIZONTE">
            <a:extLst>
              <a:ext uri="{FF2B5EF4-FFF2-40B4-BE49-F238E27FC236}">
                <a16:creationId xmlns:a16="http://schemas.microsoft.com/office/drawing/2014/main" id="{958C17CC-B71A-46BE-AC23-C9FFA0DEDE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691" r="6445"/>
          <a:stretch/>
        </p:blipFill>
        <p:spPr bwMode="auto">
          <a:xfrm>
            <a:off x="-1" y="10"/>
            <a:ext cx="12188652"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2078F889-8780-48D5-8B9E-DF8B13063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3A4CABA2-22A0-44B2-BD92-28FF73FCE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895BDC34-BE20-42FC-A6DD-01EDEDD3E41D}"/>
              </a:ext>
            </a:extLst>
          </p:cNvPr>
          <p:cNvSpPr>
            <a:spLocks noGrp="1"/>
          </p:cNvSpPr>
          <p:nvPr>
            <p:ph idx="1"/>
          </p:nvPr>
        </p:nvSpPr>
        <p:spPr>
          <a:xfrm>
            <a:off x="1371600" y="2286000"/>
            <a:ext cx="9601200" cy="3581400"/>
          </a:xfrm>
        </p:spPr>
        <p:txBody>
          <a:bodyPr>
            <a:normAutofit/>
          </a:bodyPr>
          <a:lstStyle/>
          <a:p>
            <a:r>
              <a:rPr lang="es-ES" dirty="0">
                <a:solidFill>
                  <a:schemeClr val="bg2"/>
                </a:solidFill>
              </a:rPr>
              <a:t>En cualquier lenguaje de programación, el código necesita realizar decisiones y llevar a cabo diferentes acciones acordes dependiendo de distintas entradas. Por ejemplo, en un juego, si el numero de vidas del jugador es 0, entonces se termina el juego. En una aplicación del clima, si se observa en la mañana, se despliega una gráfica del amanecer; muestra estrellas y una luna si es de noche. </a:t>
            </a:r>
            <a:endParaRPr lang="es-CO" dirty="0">
              <a:solidFill>
                <a:schemeClr val="bg2"/>
              </a:solidFill>
            </a:endParaRPr>
          </a:p>
        </p:txBody>
      </p:sp>
    </p:spTree>
    <p:extLst>
      <p:ext uri="{BB962C8B-B14F-4D97-AF65-F5344CB8AC3E}">
        <p14:creationId xmlns:p14="http://schemas.microsoft.com/office/powerpoint/2010/main" val="20653725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488911C-0EC7-40A9-9BCB-CA8A66E46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3023EA8-527A-4FA2-A71D-626F91275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60C46CD6-ADBB-41BC-8969-7C707D433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B6C38415-998B-45FB-A12C-BD0B184CB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14" name="Rectangle 13">
            <a:extLst>
              <a:ext uri="{FF2B5EF4-FFF2-40B4-BE49-F238E27FC236}">
                <a16:creationId xmlns:a16="http://schemas.microsoft.com/office/drawing/2014/main" id="{C8D89F71-9459-4318-ACAE-874616C3A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1019404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CE4E4C41-6581-4930-99D4-E21CA9AF3257}"/>
              </a:ext>
            </a:extLst>
          </p:cNvPr>
          <p:cNvPicPr>
            <a:picLocks noChangeAspect="1"/>
          </p:cNvPicPr>
          <p:nvPr/>
        </p:nvPicPr>
        <p:blipFill>
          <a:blip r:embed="rId2"/>
          <a:stretch>
            <a:fillRect/>
          </a:stretch>
        </p:blipFill>
        <p:spPr>
          <a:xfrm>
            <a:off x="1546491" y="1289918"/>
            <a:ext cx="9101987" cy="4242853"/>
          </a:xfrm>
          <a:prstGeom prst="rect">
            <a:avLst/>
          </a:prstGeom>
        </p:spPr>
      </p:pic>
    </p:spTree>
    <p:extLst>
      <p:ext uri="{BB962C8B-B14F-4D97-AF65-F5344CB8AC3E}">
        <p14:creationId xmlns:p14="http://schemas.microsoft.com/office/powerpoint/2010/main" val="38027826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14902AA-4E7E-4D93-A756-AC2EF9AAF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0" name="Freeform 6">
            <a:extLst>
              <a:ext uri="{FF2B5EF4-FFF2-40B4-BE49-F238E27FC236}">
                <a16:creationId xmlns:a16="http://schemas.microsoft.com/office/drawing/2014/main" id="{AE0AE5A0-0098-4DC4-82DC-CCE4071B6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8299640"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2" name="Rectangle 11">
            <a:extLst>
              <a:ext uri="{FF2B5EF4-FFF2-40B4-BE49-F238E27FC236}">
                <a16:creationId xmlns:a16="http://schemas.microsoft.com/office/drawing/2014/main" id="{B6D28670-6E3D-4F4B-AD22-EFA33BF3C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0266" y="1010266"/>
            <a:ext cx="10171466" cy="4857133"/>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C8040BE-FBCB-4A17-8BC3-339B41C87483}"/>
              </a:ext>
            </a:extLst>
          </p:cNvPr>
          <p:cNvSpPr>
            <a:spLocks noGrp="1"/>
          </p:cNvSpPr>
          <p:nvPr>
            <p:ph type="title"/>
          </p:nvPr>
        </p:nvSpPr>
        <p:spPr>
          <a:xfrm>
            <a:off x="1494430" y="1398896"/>
            <a:ext cx="9325970" cy="1160059"/>
          </a:xfrm>
        </p:spPr>
        <p:txBody>
          <a:bodyPr>
            <a:normAutofit/>
          </a:bodyPr>
          <a:lstStyle/>
          <a:p>
            <a:r>
              <a:rPr lang="es-ES" dirty="0"/>
              <a:t>Ejercicios</a:t>
            </a:r>
            <a:endParaRPr lang="es-CO" dirty="0"/>
          </a:p>
        </p:txBody>
      </p:sp>
      <p:sp>
        <p:nvSpPr>
          <p:cNvPr id="3" name="Marcador de contenido 2">
            <a:extLst>
              <a:ext uri="{FF2B5EF4-FFF2-40B4-BE49-F238E27FC236}">
                <a16:creationId xmlns:a16="http://schemas.microsoft.com/office/drawing/2014/main" id="{10712283-2479-4E5B-850F-7083084E7969}"/>
              </a:ext>
            </a:extLst>
          </p:cNvPr>
          <p:cNvSpPr>
            <a:spLocks noGrp="1"/>
          </p:cNvSpPr>
          <p:nvPr>
            <p:ph idx="1"/>
          </p:nvPr>
        </p:nvSpPr>
        <p:spPr>
          <a:xfrm>
            <a:off x="1494430" y="2739787"/>
            <a:ext cx="9325970" cy="2946779"/>
          </a:xfrm>
        </p:spPr>
        <p:txBody>
          <a:bodyPr>
            <a:normAutofit/>
          </a:bodyPr>
          <a:lstStyle/>
          <a:p>
            <a:r>
              <a:rPr lang="es-ES" dirty="0"/>
              <a:t>Solicitar 2 números al usuario y mostrar si el primer número es mayor o igual que el segundo (o viceversa), o de lo contrario, ambos son iguales.</a:t>
            </a:r>
          </a:p>
          <a:p>
            <a:r>
              <a:rPr lang="es-ES" dirty="0"/>
              <a:t>Pida a usuario la edad y el sexo, para que la computadora le indique si ya puede jubilarse. Tome en cuenta que un Hombre se puede jubilar cuando tenga 60 años o más, en cambio, una mujer mayor se jubilara si tiene más de 54 años.</a:t>
            </a:r>
            <a:endParaRPr lang="es-CO" dirty="0"/>
          </a:p>
        </p:txBody>
      </p:sp>
    </p:spTree>
    <p:extLst>
      <p:ext uri="{BB962C8B-B14F-4D97-AF65-F5344CB8AC3E}">
        <p14:creationId xmlns:p14="http://schemas.microsoft.com/office/powerpoint/2010/main" val="1256643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24E16E8-84BF-4D4C-A746-2537B1C15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3" name="Freeform 6">
              <a:extLst>
                <a:ext uri="{FF2B5EF4-FFF2-40B4-BE49-F238E27FC236}">
                  <a16:creationId xmlns:a16="http://schemas.microsoft.com/office/drawing/2014/main" id="{F890A3A2-97E0-41D2-BD93-30D3DFA73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a:extLst>
                <a:ext uri="{FF2B5EF4-FFF2-40B4-BE49-F238E27FC236}">
                  <a16:creationId xmlns:a16="http://schemas.microsoft.com/office/drawing/2014/main" id="{718CB90A-6005-4951-84F5-70B5863EF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6" name="Rectangle 15">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E843205-23E6-4EDC-A95C-A571B6BF5244}"/>
              </a:ext>
            </a:extLst>
          </p:cNvPr>
          <p:cNvSpPr>
            <a:spLocks noGrp="1"/>
          </p:cNvSpPr>
          <p:nvPr>
            <p:ph type="title"/>
          </p:nvPr>
        </p:nvSpPr>
        <p:spPr>
          <a:xfrm>
            <a:off x="752858" y="4736961"/>
            <a:ext cx="10720685" cy="936769"/>
          </a:xfrm>
        </p:spPr>
        <p:txBody>
          <a:bodyPr vert="horz" lIns="91440" tIns="45720" rIns="91440" bIns="45720" rtlCol="0" anchor="b">
            <a:normAutofit/>
          </a:bodyPr>
          <a:lstStyle/>
          <a:p>
            <a:pPr algn="ctr"/>
            <a:r>
              <a:rPr lang="en-US" sz="4800" cap="all"/>
              <a:t>Solución</a:t>
            </a:r>
          </a:p>
        </p:txBody>
      </p:sp>
      <p:pic>
        <p:nvPicPr>
          <p:cNvPr id="5" name="Imagen 4">
            <a:extLst>
              <a:ext uri="{FF2B5EF4-FFF2-40B4-BE49-F238E27FC236}">
                <a16:creationId xmlns:a16="http://schemas.microsoft.com/office/drawing/2014/main" id="{EFBEC43A-D9BA-4026-AEF8-A8BCFD3A75ED}"/>
              </a:ext>
            </a:extLst>
          </p:cNvPr>
          <p:cNvPicPr>
            <a:picLocks noChangeAspect="1"/>
          </p:cNvPicPr>
          <p:nvPr/>
        </p:nvPicPr>
        <p:blipFill rotWithShape="1">
          <a:blip r:embed="rId2"/>
          <a:srcRect t="4955" r="2" b="12904"/>
          <a:stretch/>
        </p:blipFill>
        <p:spPr>
          <a:xfrm>
            <a:off x="20" y="10"/>
            <a:ext cx="6050260" cy="4187119"/>
          </a:xfrm>
          <a:prstGeom prst="rect">
            <a:avLst/>
          </a:prstGeom>
        </p:spPr>
      </p:pic>
      <p:pic>
        <p:nvPicPr>
          <p:cNvPr id="7" name="Imagen 6">
            <a:extLst>
              <a:ext uri="{FF2B5EF4-FFF2-40B4-BE49-F238E27FC236}">
                <a16:creationId xmlns:a16="http://schemas.microsoft.com/office/drawing/2014/main" id="{39088043-DE3F-4A7C-875F-07D76EE6C49A}"/>
              </a:ext>
            </a:extLst>
          </p:cNvPr>
          <p:cNvPicPr>
            <a:picLocks noChangeAspect="1"/>
          </p:cNvPicPr>
          <p:nvPr/>
        </p:nvPicPr>
        <p:blipFill rotWithShape="1">
          <a:blip r:embed="rId3"/>
          <a:srcRect t="11445" r="-2" b="27826"/>
          <a:stretch/>
        </p:blipFill>
        <p:spPr>
          <a:xfrm>
            <a:off x="6141720" y="10"/>
            <a:ext cx="6050280" cy="4187119"/>
          </a:xfrm>
          <a:prstGeom prst="rect">
            <a:avLst/>
          </a:prstGeom>
        </p:spPr>
      </p:pic>
      <p:sp>
        <p:nvSpPr>
          <p:cNvPr id="18" name="Freeform: Shape 17">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20" name="Freeform: Shape 19">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spTree>
    <p:extLst>
      <p:ext uri="{BB962C8B-B14F-4D97-AF65-F5344CB8AC3E}">
        <p14:creationId xmlns:p14="http://schemas.microsoft.com/office/powerpoint/2010/main" val="8816253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14902AA-4E7E-4D93-A756-AC2EF9AAF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0" name="Freeform 6">
            <a:extLst>
              <a:ext uri="{FF2B5EF4-FFF2-40B4-BE49-F238E27FC236}">
                <a16:creationId xmlns:a16="http://schemas.microsoft.com/office/drawing/2014/main" id="{AE0AE5A0-0098-4DC4-82DC-CCE4071B6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8299640"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2" name="Rectangle 11">
            <a:extLst>
              <a:ext uri="{FF2B5EF4-FFF2-40B4-BE49-F238E27FC236}">
                <a16:creationId xmlns:a16="http://schemas.microsoft.com/office/drawing/2014/main" id="{B6D28670-6E3D-4F4B-AD22-EFA33BF3C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0266" y="1010266"/>
            <a:ext cx="10171466" cy="4857133"/>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AEF4F07-DDE6-4245-94FD-65454D5E2165}"/>
              </a:ext>
            </a:extLst>
          </p:cNvPr>
          <p:cNvSpPr>
            <a:spLocks noGrp="1"/>
          </p:cNvSpPr>
          <p:nvPr>
            <p:ph type="title"/>
          </p:nvPr>
        </p:nvSpPr>
        <p:spPr>
          <a:xfrm>
            <a:off x="1494430" y="1398896"/>
            <a:ext cx="9325970" cy="1160059"/>
          </a:xfrm>
        </p:spPr>
        <p:txBody>
          <a:bodyPr>
            <a:normAutofit/>
          </a:bodyPr>
          <a:lstStyle/>
          <a:p>
            <a:r>
              <a:rPr lang="es-ES" dirty="0"/>
              <a:t>Ejercicio adicional</a:t>
            </a:r>
            <a:endParaRPr lang="es-CO" dirty="0"/>
          </a:p>
        </p:txBody>
      </p:sp>
      <p:sp>
        <p:nvSpPr>
          <p:cNvPr id="3" name="Marcador de contenido 2">
            <a:extLst>
              <a:ext uri="{FF2B5EF4-FFF2-40B4-BE49-F238E27FC236}">
                <a16:creationId xmlns:a16="http://schemas.microsoft.com/office/drawing/2014/main" id="{16203E0C-03A2-49BC-9070-59B6FE7D4621}"/>
              </a:ext>
            </a:extLst>
          </p:cNvPr>
          <p:cNvSpPr>
            <a:spLocks noGrp="1"/>
          </p:cNvSpPr>
          <p:nvPr>
            <p:ph idx="1"/>
          </p:nvPr>
        </p:nvSpPr>
        <p:spPr>
          <a:xfrm>
            <a:off x="1494430" y="2739787"/>
            <a:ext cx="9325970" cy="2946779"/>
          </a:xfrm>
        </p:spPr>
        <p:txBody>
          <a:bodyPr>
            <a:normAutofit/>
          </a:bodyPr>
          <a:lstStyle/>
          <a:p>
            <a:r>
              <a:rPr lang="es-ES" dirty="0"/>
              <a:t>Un estudiante necesita calcular el valor del área de una figura geométrica. Las figuras geométricas disponibles son el triangulo, circulo y un rectángulo.</a:t>
            </a:r>
            <a:endParaRPr lang="es-CO" dirty="0"/>
          </a:p>
        </p:txBody>
      </p:sp>
    </p:spTree>
    <p:extLst>
      <p:ext uri="{BB962C8B-B14F-4D97-AF65-F5344CB8AC3E}">
        <p14:creationId xmlns:p14="http://schemas.microsoft.com/office/powerpoint/2010/main" val="9533609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CC6FAE33-995F-4DF5-9BA5-49ED536CA6A4}"/>
              </a:ext>
            </a:extLst>
          </p:cNvPr>
          <p:cNvPicPr>
            <a:picLocks noChangeAspect="1"/>
          </p:cNvPicPr>
          <p:nvPr/>
        </p:nvPicPr>
        <p:blipFill>
          <a:blip r:embed="rId2"/>
          <a:stretch>
            <a:fillRect/>
          </a:stretch>
        </p:blipFill>
        <p:spPr>
          <a:xfrm>
            <a:off x="634275" y="1505520"/>
            <a:ext cx="6900380" cy="3846960"/>
          </a:xfrm>
          <a:prstGeom prst="rect">
            <a:avLst/>
          </a:prstGeom>
        </p:spPr>
      </p:pic>
      <p:sp>
        <p:nvSpPr>
          <p:cNvPr id="4" name="CuadroTexto 3">
            <a:extLst>
              <a:ext uri="{FF2B5EF4-FFF2-40B4-BE49-F238E27FC236}">
                <a16:creationId xmlns:a16="http://schemas.microsoft.com/office/drawing/2014/main" id="{65F8B7DB-66D0-4689-A389-F3EBCF9721A4}"/>
              </a:ext>
            </a:extLst>
          </p:cNvPr>
          <p:cNvSpPr txBox="1"/>
          <p:nvPr/>
        </p:nvSpPr>
        <p:spPr>
          <a:xfrm>
            <a:off x="8471423" y="2286000"/>
            <a:ext cx="3053039" cy="3931920"/>
          </a:xfrm>
          <a:prstGeom prst="rect">
            <a:avLst/>
          </a:prstGeom>
        </p:spPr>
        <p:txBody>
          <a:bodyPr vert="horz" lIns="91440" tIns="45720" rIns="91440" bIns="45720" rtlCol="0">
            <a:normAutofit/>
          </a:bodyPr>
          <a:lstStyle/>
          <a:p>
            <a:pPr marL="384048" indent="-384048" defTabSz="914400">
              <a:lnSpc>
                <a:spcPct val="94000"/>
              </a:lnSpc>
              <a:spcAft>
                <a:spcPts val="200"/>
              </a:spcAft>
              <a:buFont typeface="Franklin Gothic Book" panose="020B0503020102020204" pitchFamily="34" charset="0"/>
            </a:pPr>
            <a:r>
              <a:rPr lang="en-US" sz="1600" b="1">
                <a:solidFill>
                  <a:schemeClr val="tx2"/>
                </a:solidFill>
              </a:rPr>
              <a:t>Solución</a:t>
            </a:r>
          </a:p>
        </p:txBody>
      </p:sp>
      <p:sp>
        <p:nvSpPr>
          <p:cNvPr id="13"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2233254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3F15D3CB-58EA-4810-A60E-C61A8DD77E89}"/>
              </a:ext>
            </a:extLst>
          </p:cNvPr>
          <p:cNvSpPr txBox="1"/>
          <p:nvPr/>
        </p:nvSpPr>
        <p:spPr>
          <a:xfrm>
            <a:off x="4588042" y="1989221"/>
            <a:ext cx="3769895" cy="1015663"/>
          </a:xfrm>
          <a:prstGeom prst="rect">
            <a:avLst/>
          </a:prstGeom>
          <a:noFill/>
        </p:spPr>
        <p:txBody>
          <a:bodyPr wrap="square" rtlCol="0">
            <a:spAutoFit/>
          </a:bodyPr>
          <a:lstStyle/>
          <a:p>
            <a:r>
              <a:rPr lang="es-ES" sz="6000" dirty="0"/>
              <a:t>GRACIAS</a:t>
            </a:r>
            <a:endParaRPr lang="es-CO" sz="6000" dirty="0"/>
          </a:p>
        </p:txBody>
      </p:sp>
      <p:pic>
        <p:nvPicPr>
          <p:cNvPr id="8" name="Imagen 7">
            <a:extLst>
              <a:ext uri="{FF2B5EF4-FFF2-40B4-BE49-F238E27FC236}">
                <a16:creationId xmlns:a16="http://schemas.microsoft.com/office/drawing/2014/main" id="{A42E361E-9A38-4A79-8AC0-B00DE73DC246}"/>
              </a:ext>
            </a:extLst>
          </p:cNvPr>
          <p:cNvPicPr>
            <a:picLocks noChangeAspect="1"/>
          </p:cNvPicPr>
          <p:nvPr/>
        </p:nvPicPr>
        <p:blipFill>
          <a:blip r:embed="rId2"/>
          <a:stretch>
            <a:fillRect/>
          </a:stretch>
        </p:blipFill>
        <p:spPr>
          <a:xfrm>
            <a:off x="3875036" y="3109719"/>
            <a:ext cx="4563112" cy="2772162"/>
          </a:xfrm>
          <a:prstGeom prst="rect">
            <a:avLst/>
          </a:prstGeom>
        </p:spPr>
      </p:pic>
    </p:spTree>
    <p:extLst>
      <p:ext uri="{BB962C8B-B14F-4D97-AF65-F5344CB8AC3E}">
        <p14:creationId xmlns:p14="http://schemas.microsoft.com/office/powerpoint/2010/main" val="3236448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166B9A-A5C0-40FC-9E70-F67A022A9144}"/>
              </a:ext>
            </a:extLst>
          </p:cNvPr>
          <p:cNvSpPr>
            <a:spLocks noGrp="1"/>
          </p:cNvSpPr>
          <p:nvPr>
            <p:ph type="title"/>
          </p:nvPr>
        </p:nvSpPr>
        <p:spPr>
          <a:xfrm>
            <a:off x="1371600" y="685800"/>
            <a:ext cx="9601200" cy="1485900"/>
          </a:xfrm>
        </p:spPr>
        <p:txBody>
          <a:bodyPr>
            <a:normAutofit/>
          </a:bodyPr>
          <a:lstStyle/>
          <a:p>
            <a:r>
              <a:rPr lang="es-ES" dirty="0"/>
              <a:t>Saberes previos</a:t>
            </a:r>
            <a:endParaRPr lang="es-CO" dirty="0"/>
          </a:p>
        </p:txBody>
      </p:sp>
      <p:graphicFrame>
        <p:nvGraphicFramePr>
          <p:cNvPr id="13" name="Marcador de contenido 2">
            <a:extLst>
              <a:ext uri="{FF2B5EF4-FFF2-40B4-BE49-F238E27FC236}">
                <a16:creationId xmlns:a16="http://schemas.microsoft.com/office/drawing/2014/main" id="{DFBE0748-A752-454F-86FF-89442C73D0E3}"/>
              </a:ext>
            </a:extLst>
          </p:cNvPr>
          <p:cNvGraphicFramePr>
            <a:graphicFrameLocks noGrp="1"/>
          </p:cNvGraphicFramePr>
          <p:nvPr>
            <p:ph idx="1"/>
            <p:extLst>
              <p:ext uri="{D42A27DB-BD31-4B8C-83A1-F6EECF244321}">
                <p14:modId xmlns:p14="http://schemas.microsoft.com/office/powerpoint/2010/main" val="754435180"/>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01574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 name="Rectangle 11">
            <a:extLst>
              <a:ext uri="{FF2B5EF4-FFF2-40B4-BE49-F238E27FC236}">
                <a16:creationId xmlns:a16="http://schemas.microsoft.com/office/drawing/2014/main" id="{9E8A3474-A3A2-4200-9E98-3433E3D19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13">
            <a:extLst>
              <a:ext uri="{FF2B5EF4-FFF2-40B4-BE49-F238E27FC236}">
                <a16:creationId xmlns:a16="http://schemas.microsoft.com/office/drawing/2014/main" id="{9A5A698B-F644-41A9-BD67-6316EDB7A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BA916D8B-8E5E-442C-93D2-F10B324962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7" name="Freeform 6">
              <a:extLst>
                <a:ext uri="{FF2B5EF4-FFF2-40B4-BE49-F238E27FC236}">
                  <a16:creationId xmlns:a16="http://schemas.microsoft.com/office/drawing/2014/main" id="{E444B8DA-C76F-4B2F-AFC5-378726411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8" name="Freeform 6">
              <a:extLst>
                <a:ext uri="{FF2B5EF4-FFF2-40B4-BE49-F238E27FC236}">
                  <a16:creationId xmlns:a16="http://schemas.microsoft.com/office/drawing/2014/main" id="{7E2B20CB-FF0A-40D4-9C62-172DA9BB9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27" name="Rectangle 19">
            <a:extLst>
              <a:ext uri="{FF2B5EF4-FFF2-40B4-BE49-F238E27FC236}">
                <a16:creationId xmlns:a16="http://schemas.microsoft.com/office/drawing/2014/main" id="{35E7CCC3-B903-495C-835D-87A78FB05A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504875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Imagen 6">
            <a:extLst>
              <a:ext uri="{FF2B5EF4-FFF2-40B4-BE49-F238E27FC236}">
                <a16:creationId xmlns:a16="http://schemas.microsoft.com/office/drawing/2014/main" id="{3C099EE7-326B-4794-9441-16B8FB14E826}"/>
              </a:ext>
            </a:extLst>
          </p:cNvPr>
          <p:cNvPicPr>
            <a:picLocks noChangeAspect="1"/>
          </p:cNvPicPr>
          <p:nvPr/>
        </p:nvPicPr>
        <p:blipFill>
          <a:blip r:embed="rId2"/>
          <a:stretch>
            <a:fillRect/>
          </a:stretch>
        </p:blipFill>
        <p:spPr>
          <a:xfrm>
            <a:off x="1322194" y="1592614"/>
            <a:ext cx="4405291" cy="3645378"/>
          </a:xfrm>
          <a:prstGeom prst="rect">
            <a:avLst/>
          </a:prstGeom>
        </p:spPr>
      </p:pic>
      <p:sp>
        <p:nvSpPr>
          <p:cNvPr id="28" name="Rectangle 21">
            <a:extLst>
              <a:ext uri="{FF2B5EF4-FFF2-40B4-BE49-F238E27FC236}">
                <a16:creationId xmlns:a16="http://schemas.microsoft.com/office/drawing/2014/main" id="{584170D1-B32B-4D7D-AA30-9D84747A0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70" y="981884"/>
            <a:ext cx="504875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magen 4">
            <a:extLst>
              <a:ext uri="{FF2B5EF4-FFF2-40B4-BE49-F238E27FC236}">
                <a16:creationId xmlns:a16="http://schemas.microsoft.com/office/drawing/2014/main" id="{5A981DD9-69AF-428B-8F4B-C957A92C38E2}"/>
              </a:ext>
            </a:extLst>
          </p:cNvPr>
          <p:cNvPicPr>
            <a:picLocks noChangeAspect="1"/>
          </p:cNvPicPr>
          <p:nvPr/>
        </p:nvPicPr>
        <p:blipFill>
          <a:blip r:embed="rId3"/>
          <a:stretch>
            <a:fillRect/>
          </a:stretch>
        </p:blipFill>
        <p:spPr>
          <a:xfrm>
            <a:off x="6826157" y="1289920"/>
            <a:ext cx="3658979" cy="4250767"/>
          </a:xfrm>
          <a:prstGeom prst="rect">
            <a:avLst/>
          </a:prstGeom>
        </p:spPr>
      </p:pic>
    </p:spTree>
    <p:extLst>
      <p:ext uri="{BB962C8B-B14F-4D97-AF65-F5344CB8AC3E}">
        <p14:creationId xmlns:p14="http://schemas.microsoft.com/office/powerpoint/2010/main" val="2411365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14902AA-4E7E-4D93-A756-AC2EF9AAF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0" name="Freeform 6">
            <a:extLst>
              <a:ext uri="{FF2B5EF4-FFF2-40B4-BE49-F238E27FC236}">
                <a16:creationId xmlns:a16="http://schemas.microsoft.com/office/drawing/2014/main" id="{AE0AE5A0-0098-4DC4-82DC-CCE4071B6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2" name="Rectangle 11">
            <a:extLst>
              <a:ext uri="{FF2B5EF4-FFF2-40B4-BE49-F238E27FC236}">
                <a16:creationId xmlns:a16="http://schemas.microsoft.com/office/drawing/2014/main" id="{B6D28670-6E3D-4F4B-AD22-EFA33BF3C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F5457ECA-A982-49E0-876E-1FBDCF16016D}"/>
              </a:ext>
            </a:extLst>
          </p:cNvPr>
          <p:cNvSpPr>
            <a:spLocks noGrp="1"/>
          </p:cNvSpPr>
          <p:nvPr>
            <p:ph type="title"/>
          </p:nvPr>
        </p:nvSpPr>
        <p:spPr>
          <a:xfrm>
            <a:off x="1371600" y="1281916"/>
            <a:ext cx="9601200" cy="1485900"/>
          </a:xfrm>
        </p:spPr>
        <p:txBody>
          <a:bodyPr>
            <a:normAutofit/>
          </a:bodyPr>
          <a:lstStyle/>
          <a:p>
            <a:r>
              <a:rPr lang="es-ES" dirty="0"/>
              <a:t>Estructura condicionales simples</a:t>
            </a:r>
            <a:endParaRPr lang="es-CO" dirty="0"/>
          </a:p>
        </p:txBody>
      </p:sp>
      <p:sp>
        <p:nvSpPr>
          <p:cNvPr id="3" name="Marcador de contenido 2">
            <a:extLst>
              <a:ext uri="{FF2B5EF4-FFF2-40B4-BE49-F238E27FC236}">
                <a16:creationId xmlns:a16="http://schemas.microsoft.com/office/drawing/2014/main" id="{965586BF-671F-438E-8C41-BEA9C632F94E}"/>
              </a:ext>
            </a:extLst>
          </p:cNvPr>
          <p:cNvSpPr>
            <a:spLocks noGrp="1"/>
          </p:cNvSpPr>
          <p:nvPr>
            <p:ph idx="1"/>
          </p:nvPr>
        </p:nvSpPr>
        <p:spPr>
          <a:xfrm>
            <a:off x="1371600" y="2920620"/>
            <a:ext cx="9601200" cy="2946779"/>
          </a:xfrm>
        </p:spPr>
        <p:txBody>
          <a:bodyPr>
            <a:normAutofit/>
          </a:bodyPr>
          <a:lstStyle/>
          <a:p>
            <a:r>
              <a:rPr lang="es-ES" b="0" i="0" dirty="0">
                <a:effectLst/>
                <a:latin typeface="Arial" panose="020B0604020202020204" pitchFamily="34" charset="0"/>
              </a:rPr>
              <a:t>En una estructura CONDICIONAL SIMPLE por el camino del verdadero hay actividades y por el camino del falso no hay actividades. </a:t>
            </a:r>
            <a:endParaRPr lang="es-CO" dirty="0"/>
          </a:p>
        </p:txBody>
      </p:sp>
    </p:spTree>
    <p:extLst>
      <p:ext uri="{BB962C8B-B14F-4D97-AF65-F5344CB8AC3E}">
        <p14:creationId xmlns:p14="http://schemas.microsoft.com/office/powerpoint/2010/main" val="15486626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p>
        </p:txBody>
      </p:sp>
      <p:sp>
        <p:nvSpPr>
          <p:cNvPr id="5" name="CuadroTexto 4">
            <a:extLst>
              <a:ext uri="{FF2B5EF4-FFF2-40B4-BE49-F238E27FC236}">
                <a16:creationId xmlns:a16="http://schemas.microsoft.com/office/drawing/2014/main" id="{8CE07829-F28D-4548-9063-B18E98B93DB4}"/>
              </a:ext>
            </a:extLst>
          </p:cNvPr>
          <p:cNvSpPr txBox="1"/>
          <p:nvPr/>
        </p:nvSpPr>
        <p:spPr>
          <a:xfrm>
            <a:off x="8154186" y="634028"/>
            <a:ext cx="3355942" cy="3732835"/>
          </a:xfrm>
          <a:prstGeom prst="rect">
            <a:avLst/>
          </a:prstGeom>
        </p:spPr>
        <p:txBody>
          <a:bodyPr vert="horz" lIns="91440" tIns="45720" rIns="91440" bIns="45720" rtlCol="0" anchor="b">
            <a:normAutofit/>
          </a:bodyPr>
          <a:lstStyle/>
          <a:p>
            <a:pPr algn="ctr" defTabSz="914400">
              <a:lnSpc>
                <a:spcPct val="89000"/>
              </a:lnSpc>
              <a:spcBef>
                <a:spcPct val="0"/>
              </a:spcBef>
              <a:spcAft>
                <a:spcPts val="600"/>
              </a:spcAft>
            </a:pPr>
            <a:r>
              <a:rPr lang="en-US" sz="6000" b="1" cap="all" dirty="0">
                <a:solidFill>
                  <a:schemeClr val="tx2"/>
                </a:solidFill>
                <a:latin typeface="+mj-lt"/>
                <a:ea typeface="+mj-ea"/>
                <a:cs typeface="+mj-cs"/>
              </a:rPr>
              <a:t>Ejemplo</a:t>
            </a:r>
          </a:p>
        </p:txBody>
      </p:sp>
      <p:sp>
        <p:nvSpPr>
          <p:cNvPr id="16"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8"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4" name="Imagen 3">
            <a:extLst>
              <a:ext uri="{FF2B5EF4-FFF2-40B4-BE49-F238E27FC236}">
                <a16:creationId xmlns:a16="http://schemas.microsoft.com/office/drawing/2014/main" id="{81C85DD7-8B55-411B-B5CB-652F76327319}"/>
              </a:ext>
            </a:extLst>
          </p:cNvPr>
          <p:cNvPicPr>
            <a:picLocks noChangeAspect="1"/>
          </p:cNvPicPr>
          <p:nvPr/>
        </p:nvPicPr>
        <p:blipFill>
          <a:blip r:embed="rId2"/>
          <a:stretch>
            <a:fillRect/>
          </a:stretch>
        </p:blipFill>
        <p:spPr>
          <a:xfrm>
            <a:off x="1379023" y="1767163"/>
            <a:ext cx="5659222" cy="3522865"/>
          </a:xfrm>
          <a:prstGeom prst="rect">
            <a:avLst/>
          </a:prstGeom>
        </p:spPr>
      </p:pic>
    </p:spTree>
    <p:extLst>
      <p:ext uri="{BB962C8B-B14F-4D97-AF65-F5344CB8AC3E}">
        <p14:creationId xmlns:p14="http://schemas.microsoft.com/office/powerpoint/2010/main" val="18098773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5D213B41-AC9B-4E61-BEED-FF4C168A8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p>
        </p:txBody>
      </p:sp>
      <p:sp>
        <p:nvSpPr>
          <p:cNvPr id="4" name="CuadroTexto 3">
            <a:extLst>
              <a:ext uri="{FF2B5EF4-FFF2-40B4-BE49-F238E27FC236}">
                <a16:creationId xmlns:a16="http://schemas.microsoft.com/office/drawing/2014/main" id="{2BAEC478-8506-4EC5-BBE0-E449219E68BD}"/>
              </a:ext>
            </a:extLst>
          </p:cNvPr>
          <p:cNvSpPr txBox="1"/>
          <p:nvPr/>
        </p:nvSpPr>
        <p:spPr>
          <a:xfrm>
            <a:off x="659230" y="4484772"/>
            <a:ext cx="10869750" cy="1237298"/>
          </a:xfrm>
          <a:prstGeom prst="rect">
            <a:avLst/>
          </a:prstGeom>
        </p:spPr>
        <p:txBody>
          <a:bodyPr vert="horz" lIns="91440" tIns="45720" rIns="91440" bIns="45720" rtlCol="0" anchor="b">
            <a:normAutofit/>
          </a:bodyPr>
          <a:lstStyle/>
          <a:p>
            <a:pPr algn="ctr" defTabSz="914400">
              <a:lnSpc>
                <a:spcPct val="89000"/>
              </a:lnSpc>
              <a:spcBef>
                <a:spcPct val="0"/>
              </a:spcBef>
              <a:spcAft>
                <a:spcPts val="600"/>
              </a:spcAft>
            </a:pPr>
            <a:r>
              <a:rPr lang="en-US" sz="6100" cap="all" dirty="0">
                <a:solidFill>
                  <a:schemeClr val="tx2"/>
                </a:solidFill>
                <a:latin typeface="+mj-lt"/>
                <a:ea typeface="+mj-ea"/>
                <a:cs typeface="+mj-cs"/>
              </a:rPr>
              <a:t>El </a:t>
            </a:r>
            <a:r>
              <a:rPr lang="en-US" sz="6100" cap="all" dirty="0" err="1">
                <a:solidFill>
                  <a:schemeClr val="tx2"/>
                </a:solidFill>
                <a:latin typeface="+mj-lt"/>
                <a:ea typeface="+mj-ea"/>
                <a:cs typeface="+mj-cs"/>
              </a:rPr>
              <a:t>ejemplo</a:t>
            </a:r>
            <a:r>
              <a:rPr lang="en-US" sz="6100" cap="all" dirty="0">
                <a:solidFill>
                  <a:schemeClr val="tx2"/>
                </a:solidFill>
                <a:latin typeface="+mj-lt"/>
                <a:ea typeface="+mj-ea"/>
                <a:cs typeface="+mj-cs"/>
              </a:rPr>
              <a:t> </a:t>
            </a:r>
            <a:r>
              <a:rPr lang="en-US" sz="6100" cap="all" dirty="0" err="1">
                <a:solidFill>
                  <a:schemeClr val="tx2"/>
                </a:solidFill>
                <a:latin typeface="+mj-lt"/>
                <a:ea typeface="+mj-ea"/>
                <a:cs typeface="+mj-cs"/>
              </a:rPr>
              <a:t>funcionaría</a:t>
            </a:r>
            <a:r>
              <a:rPr lang="en-US" sz="6100" cap="all" dirty="0">
                <a:solidFill>
                  <a:schemeClr val="tx2"/>
                </a:solidFill>
                <a:latin typeface="+mj-lt"/>
                <a:ea typeface="+mj-ea"/>
                <a:cs typeface="+mj-cs"/>
              </a:rPr>
              <a:t> </a:t>
            </a:r>
            <a:r>
              <a:rPr lang="en-US" sz="6100" cap="all" dirty="0" err="1">
                <a:solidFill>
                  <a:schemeClr val="tx2"/>
                </a:solidFill>
                <a:latin typeface="+mj-lt"/>
                <a:ea typeface="+mj-ea"/>
                <a:cs typeface="+mj-cs"/>
              </a:rPr>
              <a:t>así</a:t>
            </a:r>
            <a:r>
              <a:rPr lang="en-US" sz="6100" cap="all" dirty="0">
                <a:solidFill>
                  <a:schemeClr val="tx2"/>
                </a:solidFill>
                <a:latin typeface="+mj-lt"/>
                <a:ea typeface="+mj-ea"/>
                <a:cs typeface="+mj-cs"/>
              </a:rPr>
              <a:t>:</a:t>
            </a:r>
          </a:p>
        </p:txBody>
      </p:sp>
      <p:sp>
        <p:nvSpPr>
          <p:cNvPr id="15" name="Freeform 6">
            <a:extLst>
              <a:ext uri="{FF2B5EF4-FFF2-40B4-BE49-F238E27FC236}">
                <a16:creationId xmlns:a16="http://schemas.microsoft.com/office/drawing/2014/main" id="{D8BB75D5-93A7-4EC9-A2FB-DCBDE6DE3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46527" y="-13329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7" name="Freeform 6">
            <a:extLst>
              <a:ext uri="{FF2B5EF4-FFF2-40B4-BE49-F238E27FC236}">
                <a16:creationId xmlns:a16="http://schemas.microsoft.com/office/drawing/2014/main" id="{628FBD9F-3B86-4C98-8F77-383320737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7838485" y="614084"/>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3" name="Imagen 2">
            <a:extLst>
              <a:ext uri="{FF2B5EF4-FFF2-40B4-BE49-F238E27FC236}">
                <a16:creationId xmlns:a16="http://schemas.microsoft.com/office/drawing/2014/main" id="{D2B43958-897C-4EA9-A23C-F413EA6C11C7}"/>
              </a:ext>
            </a:extLst>
          </p:cNvPr>
          <p:cNvPicPr>
            <a:picLocks noChangeAspect="1"/>
          </p:cNvPicPr>
          <p:nvPr/>
        </p:nvPicPr>
        <p:blipFill rotWithShape="1">
          <a:blip r:embed="rId2"/>
          <a:srcRect l="16879" r="11708" b="51312"/>
          <a:stretch/>
        </p:blipFill>
        <p:spPr>
          <a:xfrm>
            <a:off x="2710778" y="1150341"/>
            <a:ext cx="6741340" cy="2585314"/>
          </a:xfrm>
          <a:prstGeom prst="rect">
            <a:avLst/>
          </a:prstGeom>
        </p:spPr>
      </p:pic>
    </p:spTree>
    <p:extLst>
      <p:ext uri="{BB962C8B-B14F-4D97-AF65-F5344CB8AC3E}">
        <p14:creationId xmlns:p14="http://schemas.microsoft.com/office/powerpoint/2010/main" val="16636682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488911C-0EC7-40A9-9BCB-CA8A66E46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3023EA8-527A-4FA2-A71D-626F91275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60C46CD6-ADBB-41BC-8969-7C707D433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B6C38415-998B-45FB-A12C-BD0B184CB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14" name="Rectangle 13">
            <a:extLst>
              <a:ext uri="{FF2B5EF4-FFF2-40B4-BE49-F238E27FC236}">
                <a16:creationId xmlns:a16="http://schemas.microsoft.com/office/drawing/2014/main" id="{C8D89F71-9459-4318-ACAE-874616C3A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1019404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DB5B8FA6-ECDE-45E8-B97B-A1AF5A7DFA25}"/>
              </a:ext>
            </a:extLst>
          </p:cNvPr>
          <p:cNvPicPr>
            <a:picLocks noChangeAspect="1"/>
          </p:cNvPicPr>
          <p:nvPr/>
        </p:nvPicPr>
        <p:blipFill rotWithShape="1">
          <a:blip r:embed="rId2"/>
          <a:srcRect l="20055" r="14065" b="54597"/>
          <a:stretch/>
        </p:blipFill>
        <p:spPr>
          <a:xfrm>
            <a:off x="1322194" y="1560146"/>
            <a:ext cx="9550581" cy="3702396"/>
          </a:xfrm>
          <a:prstGeom prst="rect">
            <a:avLst/>
          </a:prstGeom>
        </p:spPr>
      </p:pic>
    </p:spTree>
    <p:extLst>
      <p:ext uri="{BB962C8B-B14F-4D97-AF65-F5344CB8AC3E}">
        <p14:creationId xmlns:p14="http://schemas.microsoft.com/office/powerpoint/2010/main" val="946236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57E4B2D-0278-47B6-BEC3-810C6B16A94D}"/>
              </a:ext>
            </a:extLst>
          </p:cNvPr>
          <p:cNvPicPr>
            <a:picLocks noChangeAspect="1"/>
          </p:cNvPicPr>
          <p:nvPr/>
        </p:nvPicPr>
        <p:blipFill>
          <a:blip r:embed="rId2"/>
          <a:stretch>
            <a:fillRect/>
          </a:stretch>
        </p:blipFill>
        <p:spPr>
          <a:xfrm>
            <a:off x="3866145" y="2305704"/>
            <a:ext cx="4106782" cy="1428444"/>
          </a:xfrm>
          <a:prstGeom prst="rect">
            <a:avLst/>
          </a:prstGeom>
        </p:spPr>
      </p:pic>
    </p:spTree>
    <p:extLst>
      <p:ext uri="{BB962C8B-B14F-4D97-AF65-F5344CB8AC3E}">
        <p14:creationId xmlns:p14="http://schemas.microsoft.com/office/powerpoint/2010/main" val="22665792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Recorte">
  <a:themeElements>
    <a:clrScheme name="Recort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326</TotalTime>
  <Words>367</Words>
  <Application>Microsoft Office PowerPoint</Application>
  <PresentationFormat>Panorámica</PresentationFormat>
  <Paragraphs>33</Paragraphs>
  <Slides>25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25</vt:i4>
      </vt:variant>
    </vt:vector>
  </HeadingPairs>
  <TitlesOfParts>
    <vt:vector size="28" baseType="lpstr">
      <vt:lpstr>Arial</vt:lpstr>
      <vt:lpstr>Franklin Gothic Book</vt:lpstr>
      <vt:lpstr>Recorte</vt:lpstr>
      <vt:lpstr>Estructuras condicionales simples y compuestas</vt:lpstr>
      <vt:lpstr>Presentación de PowerPoint</vt:lpstr>
      <vt:lpstr>Saberes previos</vt:lpstr>
      <vt:lpstr>Presentación de PowerPoint</vt:lpstr>
      <vt:lpstr>Estructura condicionales simples</vt:lpstr>
      <vt:lpstr>Presentación de PowerPoint</vt:lpstr>
      <vt:lpstr>Presentación de PowerPoint</vt:lpstr>
      <vt:lpstr>Presentación de PowerPoint</vt:lpstr>
      <vt:lpstr>Presentación de PowerPoint</vt:lpstr>
      <vt:lpstr>Presentación de PowerPoint</vt:lpstr>
      <vt:lpstr>Ejercicio</vt:lpstr>
      <vt:lpstr>Solución</vt:lpstr>
      <vt:lpstr>Estructura condicional Compuesto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Ejercicios</vt:lpstr>
      <vt:lpstr>Solución</vt:lpstr>
      <vt:lpstr>Ejercicio adicional</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Estructuras condicionales simples y compuestas</dc:title>
  <dc:creator>Moises Pineda</dc:creator>
  <cp:lastModifiedBy>Moises Pineda</cp:lastModifiedBy>
  <cp:revision>6</cp:revision>
  <dcterms:created xsi:type="dcterms:W3CDTF">2022-03-05T00:21:55Z</dcterms:created>
  <dcterms:modified xsi:type="dcterms:W3CDTF">2022-03-10T01:36:58Z</dcterms:modified>
</cp:coreProperties>
</file>