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IBM Plex Sans"/>
      <p:regular r:id="rId44"/>
      <p:bold r:id="rId45"/>
      <p:italic r:id="rId46"/>
      <p:boldItalic r:id="rId47"/>
    </p:embeddedFont>
    <p:embeddedFont>
      <p:font typeface="IBM Plex Sans Medium"/>
      <p:regular r:id="rId48"/>
      <p:bold r:id="rId49"/>
      <p:italic r:id="rId50"/>
      <p:boldItalic r:id="rId51"/>
    </p:embeddedFont>
    <p:embeddedFont>
      <p:font typeface="IBM Plex Sans SemiBold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IBMPlexSans-regular.fntdata"/><Relationship Id="rId43" Type="http://schemas.openxmlformats.org/officeDocument/2006/relationships/slide" Target="slides/slide38.xml"/><Relationship Id="rId46" Type="http://schemas.openxmlformats.org/officeDocument/2006/relationships/font" Target="fonts/IBMPlexSans-italic.fntdata"/><Relationship Id="rId45" Type="http://schemas.openxmlformats.org/officeDocument/2006/relationships/font" Target="fonts/IBMPlex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IBMPlexSansMedium-regular.fntdata"/><Relationship Id="rId47" Type="http://schemas.openxmlformats.org/officeDocument/2006/relationships/font" Target="fonts/IBMPlexSans-boldItalic.fntdata"/><Relationship Id="rId49" Type="http://schemas.openxmlformats.org/officeDocument/2006/relationships/font" Target="fonts/IBMPlexSans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BMPlexSansMedium-boldItalic.fntdata"/><Relationship Id="rId50" Type="http://schemas.openxmlformats.org/officeDocument/2006/relationships/font" Target="fonts/IBMPlexSansMedium-italic.fntdata"/><Relationship Id="rId53" Type="http://schemas.openxmlformats.org/officeDocument/2006/relationships/font" Target="fonts/IBMPlexSansSemiBold-bold.fntdata"/><Relationship Id="rId52" Type="http://schemas.openxmlformats.org/officeDocument/2006/relationships/font" Target="fonts/IBMPlexSansSemiBold-regular.fntdata"/><Relationship Id="rId11" Type="http://schemas.openxmlformats.org/officeDocument/2006/relationships/slide" Target="slides/slide6.xml"/><Relationship Id="rId55" Type="http://schemas.openxmlformats.org/officeDocument/2006/relationships/font" Target="fonts/IBMPlexSansSemiBold-boldItalic.fntdata"/><Relationship Id="rId10" Type="http://schemas.openxmlformats.org/officeDocument/2006/relationships/slide" Target="slides/slide5.xml"/><Relationship Id="rId54" Type="http://schemas.openxmlformats.org/officeDocument/2006/relationships/font" Target="fonts/IBMPlexSans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840e55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840e55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091aa194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091aa19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091aa19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091aa19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d08314d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d08314d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d08314dc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d08314d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2e0093a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2e0093a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54b456a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54b456a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54b456ab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54b456ab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5a90619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5a90619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5a906195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5a906195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94ced72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94ced72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0840e55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0840e55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7b3e7f2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7b3e7f2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94ced72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94ced72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94ced724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94ced724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94ced724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94ced724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94ced724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94ced724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9b013ce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9b013ce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9b013cec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9b013cec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674d491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674d491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674d4915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674d4915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674d4915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f674d4915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0840e55b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0840e55b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b8d3824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b8d3824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b8d3826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fb8d3826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caef510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fcaef510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cfba0a00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fcfba0a00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cfba0a0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fcfba0a0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cfba0a00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fcfba0a00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caef5109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fcaef510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cfba0a00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cfba0a00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cfba0a0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fcfba0a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0840e55b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0840e55b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0840e55b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0840e55b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0840e55b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0840e55b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091aa19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091aa19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091aa194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091aa194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091aa194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091aa194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BF0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17975" y="2205200"/>
            <a:ext cx="67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>
                <a:latin typeface="IBM Plex Sans"/>
                <a:ea typeface="IBM Plex Sans"/>
                <a:cs typeface="IBM Plex Sans"/>
                <a:sym typeface="IBM Plex Sans"/>
              </a:rPr>
              <a:t>Level 1 Of Coding Bootcamp </a:t>
            </a:r>
            <a:endParaRPr sz="392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Event Based HTML Elements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711500" y="1980700"/>
            <a:ext cx="284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HTML5 Drag &amp; Drop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711500" y="2466750"/>
            <a:ext cx="48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Limitations of Drag &amp; Drop , alternatives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711500" y="2928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711500" y="33901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541425" y="451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HTML Elements - Canvas &amp; SVG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711500" y="1980700"/>
            <a:ext cx="41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HTML5 Canvas Element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711500" y="2466750"/>
            <a:ext cx="48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Scalar Vector Graphics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711500" y="2928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Practical Examples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711500" y="33901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Alternatives  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541425" y="451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BF05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17975" y="2205200"/>
            <a:ext cx="67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>
                <a:latin typeface="IBM Plex Sans"/>
                <a:ea typeface="IBM Plex Sans"/>
                <a:cs typeface="IBM Plex Sans"/>
                <a:sym typeface="IBM Plex Sans"/>
              </a:rPr>
              <a:t>        Level 1 CSS</a:t>
            </a:r>
            <a:endParaRPr sz="392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CSS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595775" y="1610725"/>
            <a:ext cx="41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Design Process in a glance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711500" y="2466750"/>
            <a:ext cx="48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Cascading Effect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711500" y="298710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Pseudo classes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541425" y="451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657375" y="2005050"/>
            <a:ext cx="48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Tools - colorzilla &amp; </a:t>
            </a: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Codepen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CSS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595775" y="1610725"/>
            <a:ext cx="41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Block level  vs inline elements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711500" y="2466750"/>
            <a:ext cx="48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Hidden vs display:none properties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541425" y="451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57375" y="2005050"/>
            <a:ext cx="48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Inline vs inline-block Elements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BF05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1017975" y="2205200"/>
            <a:ext cx="67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>
                <a:latin typeface="IBM Plex Sans"/>
                <a:ea typeface="IBM Plex Sans"/>
                <a:cs typeface="IBM Plex Sans"/>
                <a:sym typeface="IBM Plex Sans"/>
              </a:rPr>
              <a:t>Bootstrap</a:t>
            </a:r>
            <a:endParaRPr sz="392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Some Helpers!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595775" y="1369000"/>
            <a:ext cx="41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Wireframing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95775" y="2532600"/>
            <a:ext cx="48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User Flow &amp; Task Flow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548150" y="545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622650" y="1934813"/>
            <a:ext cx="48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Screen Sizes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595775" y="2994300"/>
            <a:ext cx="48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A/B Testing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711500" y="875325"/>
            <a:ext cx="48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Requirement doc → Technical , Business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BootStrap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711500" y="1463000"/>
            <a:ext cx="809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Bootstrap is a toolkit that helps in designing websites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711500" y="2466750"/>
            <a:ext cx="735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Before Bootstrap5, Bootstrap was dependent on jquery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711500" y="2987100"/>
            <a:ext cx="651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Bootstrap follows mobile first design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541425" y="451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711500" y="1982813"/>
            <a:ext cx="70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Bootstrap 5 comes with css file and a javascript dependency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711500" y="3575950"/>
            <a:ext cx="651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Bootstrap can be served from CDN or from local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BootStrap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657375" y="1563513"/>
            <a:ext cx="809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CDN vs local serve, which one is better? DDoS?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657375" y="2486713"/>
            <a:ext cx="735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https://bootstrapious.com/free-templates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597350" y="3333000"/>
            <a:ext cx="65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IBM Plex Sans Medium"/>
              <a:buChar char="-"/>
            </a:pPr>
            <a:r>
              <a:rPr lang="en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https://getbootstrap.com/docs/5.1/getting-started/introduction/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541425" y="451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 txBox="1"/>
          <p:nvPr/>
        </p:nvSpPr>
        <p:spPr>
          <a:xfrm>
            <a:off x="657375" y="2005050"/>
            <a:ext cx="70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Can use predefined themes and components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657375" y="2968388"/>
            <a:ext cx="65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IBM Plex Sans Medium"/>
              <a:buChar char="-"/>
            </a:pPr>
            <a:r>
              <a:rPr lang="en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https://templatemag.com/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BF05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1017975" y="2205200"/>
            <a:ext cx="67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>
                <a:latin typeface="IBM Plex Sans"/>
                <a:ea typeface="IBM Plex Sans"/>
                <a:cs typeface="IBM Plex Sans"/>
                <a:sym typeface="IBM Plex Sans"/>
              </a:rPr>
              <a:t>Javascript</a:t>
            </a:r>
            <a:endParaRPr sz="392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90175" y="192725"/>
            <a:ext cx="15876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Agenda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711500" y="1980700"/>
            <a:ext cx="284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Goal Of Level1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11500" y="2466750"/>
            <a:ext cx="41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Where to Go After This?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11500" y="2928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HTML &amp; CSS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11500" y="33901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41425" y="451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Scope of Level2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595775" y="1435825"/>
            <a:ext cx="41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Modern Javascript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595775" y="2532600"/>
            <a:ext cx="48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Exam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548150" y="545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622650" y="1934813"/>
            <a:ext cx="48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20 Programs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622650" y="875325"/>
            <a:ext cx="498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Object Oriented Javascript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Javascript Programs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595775" y="1435825"/>
            <a:ext cx="41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Find Area of a Triangle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595775" y="2532600"/>
            <a:ext cx="489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Miles to kilometers converter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548150" y="545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 txBox="1"/>
          <p:nvPr/>
        </p:nvSpPr>
        <p:spPr>
          <a:xfrm>
            <a:off x="622650" y="1934813"/>
            <a:ext cx="4894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IBM Plex Sans Medium"/>
              <a:buChar char="-"/>
            </a:pPr>
            <a:r>
              <a:rPr lang="en" sz="17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Find Square Root Of a Number</a:t>
            </a:r>
            <a:endParaRPr sz="17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622650" y="875325"/>
            <a:ext cx="498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Swap Two Variables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564150" y="3055800"/>
            <a:ext cx="595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Javascript Issue with Arithmetic Operators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548150" y="3775925"/>
            <a:ext cx="48948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Exercise- Convert Fahrenheit to Centigrade/celsius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Javascript - Math Library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595775" y="1435825"/>
            <a:ext cx="41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Math.floor()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595775" y="2532600"/>
            <a:ext cx="489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Math.ceil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548150" y="545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622650" y="1934813"/>
            <a:ext cx="4894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IBM Plex Sans Medium"/>
              <a:buChar char="-"/>
            </a:pPr>
            <a:r>
              <a:rPr lang="en" sz="17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Math.sqrt()</a:t>
            </a:r>
            <a:endParaRPr sz="17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622650" y="875325"/>
            <a:ext cx="498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Math library → Math.random()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564150" y="3055800"/>
            <a:ext cx="510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Math.round()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548150" y="3775925"/>
            <a:ext cx="48948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Check how these methods behave for negative numbers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Javascript Concepts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595775" y="1435825"/>
            <a:ext cx="41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Named Function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595775" y="2532600"/>
            <a:ext cx="489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setTimeout &amp; </a:t>
            </a: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clearTimeout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548150" y="545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5"/>
          <p:cNvSpPr txBox="1"/>
          <p:nvPr/>
        </p:nvSpPr>
        <p:spPr>
          <a:xfrm>
            <a:off x="622650" y="1934825"/>
            <a:ext cx="632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IBM Plex Sans Medium"/>
              <a:buChar char="-"/>
            </a:pPr>
            <a:r>
              <a:rPr lang="en" sz="17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IIFE → Immediately Invoked Function Expression</a:t>
            </a:r>
            <a:endParaRPr sz="17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622650" y="875325"/>
            <a:ext cx="498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Anonymous Function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564150" y="3055800"/>
            <a:ext cx="595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Date &amp; Time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548150" y="3775925"/>
            <a:ext cx="48948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Exercise- setInterval and clearInterval,  create an alarm using Javascript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Javascript Programs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595775" y="1435825"/>
            <a:ext cx="41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Sum of N Natural Numbers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595775" y="2532600"/>
            <a:ext cx="489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Find Factors of a number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548150" y="545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6"/>
          <p:cNvSpPr txBox="1"/>
          <p:nvPr/>
        </p:nvSpPr>
        <p:spPr>
          <a:xfrm>
            <a:off x="622650" y="1934825"/>
            <a:ext cx="632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IBM Plex Sans Medium"/>
              <a:buChar char="-"/>
            </a:pPr>
            <a:r>
              <a:rPr lang="en" sz="17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Check Whether last digits are same</a:t>
            </a:r>
            <a:endParaRPr sz="17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622650" y="875325"/>
            <a:ext cx="498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Fibonacci Series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548150" y="3055800"/>
            <a:ext cx="595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Convert Binary to Decimal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585450" y="4248800"/>
            <a:ext cx="63987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Exercise- Convert Decimal To Binary 2,10, print asterisk pyramid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490800" y="3628500"/>
            <a:ext cx="595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Print Number Pyramid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Javascript Concepts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595775" y="1435825"/>
            <a:ext cx="414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IBM Plex Sans Medium"/>
              <a:buChar char="-"/>
            </a:pPr>
            <a:r>
              <a:rPr lang="en" sz="17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Try catch vs try catch finally</a:t>
            </a:r>
            <a:endParaRPr sz="17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595775" y="2532600"/>
            <a:ext cx="489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Understanding this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81" name="Google Shape;281;p37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548150" y="545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7"/>
          <p:cNvSpPr txBox="1"/>
          <p:nvPr/>
        </p:nvSpPr>
        <p:spPr>
          <a:xfrm>
            <a:off x="622650" y="1934825"/>
            <a:ext cx="632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IBM Plex Sans Medium"/>
              <a:buChar char="-"/>
            </a:pPr>
            <a:r>
              <a:rPr lang="en" sz="17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Javascript Hoisting</a:t>
            </a:r>
            <a:endParaRPr sz="17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622650" y="875325"/>
            <a:ext cx="498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Exception Handling in Javascript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564150" y="3055800"/>
            <a:ext cx="595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595775" y="3145675"/>
            <a:ext cx="489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Scope of a variable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711500" y="3758750"/>
            <a:ext cx="48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88" name="Google Shape;288;p37"/>
          <p:cNvSpPr txBox="1"/>
          <p:nvPr/>
        </p:nvSpPr>
        <p:spPr>
          <a:xfrm>
            <a:off x="595775" y="3644675"/>
            <a:ext cx="489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Arrays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Javascript Concepts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595775" y="1435825"/>
            <a:ext cx="414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IBM Plex Sans Medium"/>
              <a:buChar char="-"/>
            </a:pPr>
            <a:r>
              <a:rPr lang="en" sz="17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L</a:t>
            </a:r>
            <a:r>
              <a:rPr lang="en" sz="17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et vs const</a:t>
            </a:r>
            <a:endParaRPr sz="17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595775" y="2532600"/>
            <a:ext cx="489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Spread vs Rest Operators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96" name="Google Shape;296;p38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97" name="Google Shape;297;p38"/>
          <p:cNvSpPr txBox="1"/>
          <p:nvPr/>
        </p:nvSpPr>
        <p:spPr>
          <a:xfrm>
            <a:off x="548150" y="545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622650" y="1934825"/>
            <a:ext cx="632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IBM Plex Sans Medium"/>
              <a:buChar char="-"/>
            </a:pPr>
            <a:r>
              <a:rPr lang="en" sz="17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Arrow Functions</a:t>
            </a:r>
            <a:endParaRPr sz="17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622650" y="875325"/>
            <a:ext cx="498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ES6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564150" y="3055800"/>
            <a:ext cx="595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01" name="Google Shape;301;p38"/>
          <p:cNvSpPr txBox="1"/>
          <p:nvPr/>
        </p:nvSpPr>
        <p:spPr>
          <a:xfrm>
            <a:off x="595775" y="3196900"/>
            <a:ext cx="489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Transpiling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ES6 Let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07" name="Google Shape;307;p39"/>
          <p:cNvSpPr txBox="1"/>
          <p:nvPr/>
        </p:nvSpPr>
        <p:spPr>
          <a:xfrm>
            <a:off x="595775" y="1435825"/>
            <a:ext cx="414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Redeclaration Not Allowed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595775" y="2532600"/>
            <a:ext cx="489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Not Attached to Window Object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09" name="Google Shape;309;p39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548150" y="545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9"/>
          <p:cNvSpPr txBox="1"/>
          <p:nvPr/>
        </p:nvSpPr>
        <p:spPr>
          <a:xfrm>
            <a:off x="622650" y="1934825"/>
            <a:ext cx="632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IBM Plex Sans Medium"/>
              <a:buChar char="-"/>
            </a:pPr>
            <a:r>
              <a:rPr lang="en" sz="17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No Hoisting Support</a:t>
            </a:r>
            <a:endParaRPr sz="17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12" name="Google Shape;312;p39"/>
          <p:cNvSpPr txBox="1"/>
          <p:nvPr/>
        </p:nvSpPr>
        <p:spPr>
          <a:xfrm>
            <a:off x="622650" y="875325"/>
            <a:ext cx="498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Block Level Scope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13" name="Google Shape;313;p39"/>
          <p:cNvSpPr txBox="1"/>
          <p:nvPr/>
        </p:nvSpPr>
        <p:spPr>
          <a:xfrm>
            <a:off x="564150" y="3055800"/>
            <a:ext cx="595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ES6 Const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19" name="Google Shape;319;p40"/>
          <p:cNvSpPr txBox="1"/>
          <p:nvPr/>
        </p:nvSpPr>
        <p:spPr>
          <a:xfrm>
            <a:off x="595775" y="1435825"/>
            <a:ext cx="683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IBM Plex Sans Medium"/>
              <a:buChar char="-"/>
            </a:pPr>
            <a:r>
              <a:rPr lang="en" sz="17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Redeclaration , Reassigning and Reinitialization not supported</a:t>
            </a:r>
            <a:endParaRPr sz="17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595775" y="2532600"/>
            <a:ext cx="489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Not Attached to Window Object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21" name="Google Shape;321;p40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22" name="Google Shape;322;p40"/>
          <p:cNvSpPr txBox="1"/>
          <p:nvPr/>
        </p:nvSpPr>
        <p:spPr>
          <a:xfrm>
            <a:off x="548150" y="545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0"/>
          <p:cNvSpPr txBox="1"/>
          <p:nvPr/>
        </p:nvSpPr>
        <p:spPr>
          <a:xfrm>
            <a:off x="622650" y="1934825"/>
            <a:ext cx="6324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IBM Plex Sans Medium"/>
              <a:buChar char="-"/>
            </a:pPr>
            <a:r>
              <a:rPr lang="en" sz="17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No Hoisting Support Either</a:t>
            </a:r>
            <a:endParaRPr sz="17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24" name="Google Shape;324;p40"/>
          <p:cNvSpPr txBox="1"/>
          <p:nvPr/>
        </p:nvSpPr>
        <p:spPr>
          <a:xfrm>
            <a:off x="622650" y="875325"/>
            <a:ext cx="561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Const provides read only access to a value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25" name="Google Shape;325;p40"/>
          <p:cNvSpPr txBox="1"/>
          <p:nvPr/>
        </p:nvSpPr>
        <p:spPr>
          <a:xfrm>
            <a:off x="564150" y="3055800"/>
            <a:ext cx="595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ES6 Arrow Functions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31" name="Google Shape;331;p41"/>
          <p:cNvSpPr txBox="1"/>
          <p:nvPr/>
        </p:nvSpPr>
        <p:spPr>
          <a:xfrm>
            <a:off x="595775" y="1435825"/>
            <a:ext cx="5563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IBM Plex Sans Medium"/>
              <a:buChar char="-"/>
            </a:pPr>
            <a:r>
              <a:rPr lang="en" sz="17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Arrow function doesn’t support this scope.</a:t>
            </a:r>
            <a:endParaRPr sz="17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32" name="Google Shape;332;p41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548150" y="545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1"/>
          <p:cNvSpPr txBox="1"/>
          <p:nvPr/>
        </p:nvSpPr>
        <p:spPr>
          <a:xfrm>
            <a:off x="622650" y="1934825"/>
            <a:ext cx="7137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IBM Plex Sans Medium"/>
              <a:buChar char="-"/>
            </a:pPr>
            <a:r>
              <a:rPr lang="en" sz="17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Arrow function is not suitable for all usecases but widely used.</a:t>
            </a:r>
            <a:endParaRPr sz="17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35" name="Google Shape;335;p41"/>
          <p:cNvSpPr txBox="1"/>
          <p:nvPr/>
        </p:nvSpPr>
        <p:spPr>
          <a:xfrm>
            <a:off x="622650" y="875325"/>
            <a:ext cx="658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Arrow Functions are compact form of normal function.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36" name="Google Shape;336;p41"/>
          <p:cNvSpPr txBox="1"/>
          <p:nvPr/>
        </p:nvSpPr>
        <p:spPr>
          <a:xfrm>
            <a:off x="564150" y="3055800"/>
            <a:ext cx="595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622650" y="2495313"/>
            <a:ext cx="7137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IBM Plex Sans Medium"/>
              <a:buChar char="-"/>
            </a:pPr>
            <a:r>
              <a:rPr lang="en" sz="17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Braces are optional </a:t>
            </a:r>
            <a:endParaRPr sz="17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38" name="Google Shape;338;p41"/>
          <p:cNvSpPr txBox="1"/>
          <p:nvPr/>
        </p:nvSpPr>
        <p:spPr>
          <a:xfrm>
            <a:off x="622650" y="2979013"/>
            <a:ext cx="7137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IBM Plex Sans Medium"/>
              <a:buChar char="-"/>
            </a:pPr>
            <a:r>
              <a:rPr lang="en" sz="17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To return object literal, need to enclose it in parenthesis</a:t>
            </a:r>
            <a:endParaRPr sz="17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90175" y="192725"/>
            <a:ext cx="15876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Git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711500" y="1980700"/>
            <a:ext cx="5103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Pro git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Talks by Linus Torvalds &amp; Scott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https://learngitbranching.js.org/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11500" y="33901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41425" y="451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ES6 Promises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44" name="Google Shape;344;p42"/>
          <p:cNvSpPr txBox="1"/>
          <p:nvPr/>
        </p:nvSpPr>
        <p:spPr>
          <a:xfrm>
            <a:off x="595775" y="1435825"/>
            <a:ext cx="683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IBM Plex Sans Medium"/>
              <a:buChar char="-"/>
            </a:pPr>
            <a:r>
              <a:rPr lang="en" sz="17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 promise can be in one of three states</a:t>
            </a:r>
            <a:endParaRPr sz="17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595775" y="2532600"/>
            <a:ext cx="685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 Promise can resolve immediately or after a time interval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711500" y="351750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47" name="Google Shape;347;p42"/>
          <p:cNvSpPr txBox="1"/>
          <p:nvPr/>
        </p:nvSpPr>
        <p:spPr>
          <a:xfrm>
            <a:off x="548150" y="545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"/>
          <p:cNvSpPr txBox="1"/>
          <p:nvPr/>
        </p:nvSpPr>
        <p:spPr>
          <a:xfrm>
            <a:off x="622650" y="1934825"/>
            <a:ext cx="7193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Font typeface="IBM Plex Sans Medium"/>
              <a:buChar char="-"/>
            </a:pPr>
            <a:r>
              <a:rPr lang="en" sz="17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Fulfilled, Rejected and Pending are the three possible states</a:t>
            </a:r>
            <a:endParaRPr sz="17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622650" y="875325"/>
            <a:ext cx="773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Promises provides a meaningful way to execute asynchronous code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564150" y="3055800"/>
            <a:ext cx="595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ES6 For/of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56" name="Google Shape;356;p43"/>
          <p:cNvSpPr txBox="1"/>
          <p:nvPr/>
        </p:nvSpPr>
        <p:spPr>
          <a:xfrm>
            <a:off x="595775" y="1435825"/>
            <a:ext cx="68307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This is a new type of loop and used to iterate without index param.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For Eg: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Const sampleArray=[1,2,3,4];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for(digit of sampleArray){console.log(digit)}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57" name="Google Shape;357;p43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58" name="Google Shape;358;p43"/>
          <p:cNvSpPr txBox="1"/>
          <p:nvPr/>
        </p:nvSpPr>
        <p:spPr>
          <a:xfrm>
            <a:off x="548150" y="545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3"/>
          <p:cNvSpPr txBox="1"/>
          <p:nvPr/>
        </p:nvSpPr>
        <p:spPr>
          <a:xfrm>
            <a:off x="564150" y="3055800"/>
            <a:ext cx="595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ES6 Spread Operator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65" name="Google Shape;365;p44"/>
          <p:cNvSpPr txBox="1"/>
          <p:nvPr/>
        </p:nvSpPr>
        <p:spPr>
          <a:xfrm>
            <a:off x="595775" y="1435825"/>
            <a:ext cx="6830700" cy="2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 shorthand operator to print array contents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For Eg: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Const sampleArray=[1,2,3,4];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console.log(...sampleArray)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66" name="Google Shape;366;p44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67" name="Google Shape;367;p44"/>
          <p:cNvSpPr txBox="1"/>
          <p:nvPr/>
        </p:nvSpPr>
        <p:spPr>
          <a:xfrm>
            <a:off x="548150" y="545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4"/>
          <p:cNvSpPr txBox="1"/>
          <p:nvPr/>
        </p:nvSpPr>
        <p:spPr>
          <a:xfrm>
            <a:off x="564150" y="3055800"/>
            <a:ext cx="64182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Find difference between Rest and Spread operators.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ES6 Shorthand Object Literals: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74" name="Google Shape;374;p45"/>
          <p:cNvSpPr txBox="1"/>
          <p:nvPr/>
        </p:nvSpPr>
        <p:spPr>
          <a:xfrm>
            <a:off x="595775" y="1435825"/>
            <a:ext cx="6830700" cy="2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This is a newly introduced feature. If variable name is same as an object property key, then no need to assign explicitly.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For Eg: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Let x=10;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Const obj={x, y:10}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75" name="Google Shape;375;p45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548150" y="545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6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ES6 Destructuring Arrays: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82" name="Google Shape;382;p46"/>
          <p:cNvSpPr txBox="1"/>
          <p:nvPr/>
        </p:nvSpPr>
        <p:spPr>
          <a:xfrm>
            <a:off x="548150" y="1395750"/>
            <a:ext cx="6830700" cy="2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 new shortcut to assign arrays.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l</a:t>
            </a: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et alphabet = [‘a’, ‘b’ , ‘c’]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l</a:t>
            </a: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et [first, second, third] = alphabet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5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83" name="Google Shape;383;p46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84" name="Google Shape;384;p46"/>
          <p:cNvSpPr txBox="1"/>
          <p:nvPr/>
        </p:nvSpPr>
        <p:spPr>
          <a:xfrm>
            <a:off x="548150" y="545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ES6 Template Literals: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90" name="Google Shape;390;p47"/>
          <p:cNvSpPr txBox="1"/>
          <p:nvPr/>
        </p:nvSpPr>
        <p:spPr>
          <a:xfrm>
            <a:off x="548150" y="1395750"/>
            <a:ext cx="6830700" cy="14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l</a:t>
            </a: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et student ={‘name’ : ‘raja’,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			‘parent’ : ‘rana’}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l</a:t>
            </a: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et msg = `${student.name} parent is ${student.parent}`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91" name="Google Shape;391;p47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92" name="Google Shape;392;p47"/>
          <p:cNvSpPr txBox="1"/>
          <p:nvPr/>
        </p:nvSpPr>
        <p:spPr>
          <a:xfrm>
            <a:off x="548150" y="545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Async/Await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398" name="Google Shape;398;p48"/>
          <p:cNvSpPr txBox="1"/>
          <p:nvPr/>
        </p:nvSpPr>
        <p:spPr>
          <a:xfrm>
            <a:off x="595775" y="1435825"/>
            <a:ext cx="80016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To work with promises in a synchronous way,we use Async / Await.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Mark a function as async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Await for the promise to complete.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Await aids clear readable syntax.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399" name="Google Shape;399;p48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400" name="Google Shape;400;p48"/>
          <p:cNvSpPr txBox="1"/>
          <p:nvPr/>
        </p:nvSpPr>
        <p:spPr>
          <a:xfrm>
            <a:off x="548150" y="545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Closure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06" name="Google Shape;406;p49"/>
          <p:cNvSpPr txBox="1"/>
          <p:nvPr/>
        </p:nvSpPr>
        <p:spPr>
          <a:xfrm>
            <a:off x="595775" y="1435825"/>
            <a:ext cx="6830700" cy="3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Maintaining</a:t>
            </a: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scope even after returning from function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For Eg: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Func f(){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  Var a=10;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 Return function b(){return a}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}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407" name="Google Shape;407;p49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408" name="Google Shape;408;p49"/>
          <p:cNvSpPr txBox="1"/>
          <p:nvPr/>
        </p:nvSpPr>
        <p:spPr>
          <a:xfrm>
            <a:off x="548150" y="545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Object Oriented Programming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414" name="Google Shape;414;p50"/>
          <p:cNvSpPr txBox="1"/>
          <p:nvPr/>
        </p:nvSpPr>
        <p:spPr>
          <a:xfrm>
            <a:off x="595775" y="1435825"/>
            <a:ext cx="6830700" cy="2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To Model Real Life Things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For Eg: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Person, Human, Animal, Bird, Student classes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Karthik, Rana, Raja etc .. objects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415" name="Google Shape;415;p50"/>
          <p:cNvSpPr txBox="1"/>
          <p:nvPr/>
        </p:nvSpPr>
        <p:spPr>
          <a:xfrm>
            <a:off x="711500" y="3507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416" name="Google Shape;416;p50"/>
          <p:cNvSpPr txBox="1"/>
          <p:nvPr/>
        </p:nvSpPr>
        <p:spPr>
          <a:xfrm>
            <a:off x="548150" y="545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90175" y="192725"/>
            <a:ext cx="40914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Important Traits Of a WebApp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711500" y="2008063"/>
            <a:ext cx="4530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Design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Performance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Security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41425" y="451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90175" y="192725"/>
            <a:ext cx="40914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HTML Obfuscation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711500" y="2008075"/>
            <a:ext cx="76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“Obfuscation makes it hard to read code”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41425" y="451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330750" y="2028350"/>
            <a:ext cx="29022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Time For Q&amp;A</a:t>
            </a:r>
            <a:endParaRPr sz="23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BF0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017975" y="2205200"/>
            <a:ext cx="67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>
                <a:latin typeface="IBM Plex Sans"/>
                <a:ea typeface="IBM Plex Sans"/>
                <a:cs typeface="IBM Plex Sans"/>
                <a:sym typeface="IBM Plex Sans"/>
              </a:rPr>
              <a:t>        </a:t>
            </a:r>
            <a:r>
              <a:rPr lang="en" sz="3920">
                <a:latin typeface="IBM Plex Sans"/>
                <a:ea typeface="IBM Plex Sans"/>
                <a:cs typeface="IBM Plex Sans"/>
                <a:sym typeface="IBM Plex Sans"/>
              </a:rPr>
              <a:t>Level 1 HTML &amp; CSS</a:t>
            </a:r>
            <a:endParaRPr sz="392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HTML Code Minification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711500" y="1980700"/>
            <a:ext cx="8542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What is Minification → removes comments, whitespaces/extra spaces,delimiter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711500" y="2605550"/>
            <a:ext cx="48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Advantages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711500" y="2928450"/>
            <a:ext cx="38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Minification vs Obfuscation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711500" y="33901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541425" y="451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671100" y="3443300"/>
            <a:ext cx="38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Web vs Local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90175" y="192725"/>
            <a:ext cx="45522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HTML Media Elements</a:t>
            </a:r>
            <a:endParaRPr sz="2000"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711500" y="1980700"/>
            <a:ext cx="439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HTML Video &amp; Audio Elements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711500" y="2466750"/>
            <a:ext cx="48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Fall Back Mechanism</a:t>
            </a:r>
            <a:endParaRPr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711500" y="29284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 Medium"/>
              <a:buChar char="-"/>
            </a:pPr>
            <a:r>
              <a:rPr lang="en" sz="1800">
                <a:solidFill>
                  <a:srgbClr val="66666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PolyFills</a:t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711500" y="3390150"/>
            <a:ext cx="32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41425" y="451175"/>
            <a:ext cx="57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