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Lst>
  <p:notesMasterIdLst>
    <p:notesMasterId r:id="rId21"/>
  </p:notesMasterIdLst>
  <p:sldIdLst>
    <p:sldId id="256" r:id="rId2"/>
    <p:sldId id="257" r:id="rId3"/>
    <p:sldId id="266" r:id="rId4"/>
    <p:sldId id="259" r:id="rId5"/>
    <p:sldId id="272" r:id="rId6"/>
    <p:sldId id="264" r:id="rId7"/>
    <p:sldId id="268" r:id="rId8"/>
    <p:sldId id="267" r:id="rId9"/>
    <p:sldId id="265" r:id="rId10"/>
    <p:sldId id="269" r:id="rId11"/>
    <p:sldId id="282" r:id="rId12"/>
    <p:sldId id="271" r:id="rId13"/>
    <p:sldId id="273" r:id="rId14"/>
    <p:sldId id="274" r:id="rId15"/>
    <p:sldId id="275" r:id="rId16"/>
    <p:sldId id="276" r:id="rId17"/>
    <p:sldId id="270" r:id="rId18"/>
    <p:sldId id="262" r:id="rId19"/>
    <p:sldId id="26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03" autoAdjust="0"/>
    <p:restoredTop sz="94660"/>
  </p:normalViewPr>
  <p:slideViewPr>
    <p:cSldViewPr>
      <p:cViewPr>
        <p:scale>
          <a:sx n="150" d="100"/>
          <a:sy n="150" d="100"/>
        </p:scale>
        <p:origin x="2022" y="153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CB329-AB63-41ED-BC88-E7ABEBE0F5C0}" type="datetimeFigureOut">
              <a:rPr lang="en-IN" smtClean="0"/>
              <a:pPr/>
              <a:t>15-05-2021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072961-A7A8-4539-BB13-01AB278A58A9}" type="slidenum">
              <a:rPr lang="en-IN" smtClean="0"/>
              <a:pPr/>
              <a:t>‹#›</a:t>
            </a:fld>
            <a:endParaRPr lang="en-IN"/>
          </a:p>
        </p:txBody>
      </p:sp>
    </p:spTree>
    <p:extLst>
      <p:ext uri="{BB962C8B-B14F-4D97-AF65-F5344CB8AC3E}">
        <p14:creationId xmlns="" xmlns:p14="http://schemas.microsoft.com/office/powerpoint/2010/main" val="4016468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4B6CB01B-2EF0-4641-962F-3717FA904702}" type="datetime1">
              <a:rPr lang="en-US" smtClean="0"/>
              <a:pPr/>
              <a:t>5/15/2021</a:t>
            </a:fld>
            <a:endParaRPr lang="en-US" dirty="0"/>
          </a:p>
        </p:txBody>
      </p:sp>
      <p:sp>
        <p:nvSpPr>
          <p:cNvPr id="5" name="Footer Placeholder 4"/>
          <p:cNvSpPr>
            <a:spLocks noGrp="1"/>
          </p:cNvSpPr>
          <p:nvPr>
            <p:ph type="ftr" sz="quarter" idx="11"/>
          </p:nvPr>
        </p:nvSpPr>
        <p:spPr>
          <a:xfrm>
            <a:off x="1900237" y="5410202"/>
            <a:ext cx="3843665" cy="365125"/>
          </a:xfrm>
        </p:spPr>
        <p:txBody>
          <a:bodyPr/>
          <a:lstStyle/>
          <a:p>
            <a:r>
              <a:rPr lang="en-GB" dirty="0"/>
              <a:t>Gokhale Education Society's R H Sapat College of Engineering, Management and Research</a:t>
            </a:r>
            <a:endParaRPr lang="en-US" dirty="0"/>
          </a:p>
        </p:txBody>
      </p:sp>
      <p:sp>
        <p:nvSpPr>
          <p:cNvPr id="6" name="Slide Number Placeholder 5"/>
          <p:cNvSpPr>
            <a:spLocks noGrp="1"/>
          </p:cNvSpPr>
          <p:nvPr>
            <p:ph type="sldNum" sz="quarter" idx="12"/>
          </p:nvPr>
        </p:nvSpPr>
        <p:spPr>
          <a:xfrm>
            <a:off x="7915603" y="5410200"/>
            <a:ext cx="578317"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4285312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D75660B-E63A-40DD-A3C9-75E902047CB9}" type="datetime1">
              <a:rPr lang="en-US" smtClean="0"/>
              <a:pPr/>
              <a:t>5/15/2021</a:t>
            </a:fld>
            <a:endParaRPr lang="en-US" dirty="0"/>
          </a:p>
        </p:txBody>
      </p:sp>
      <p:sp>
        <p:nvSpPr>
          <p:cNvPr id="6" name="Footer Placeholder 5"/>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679091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14C687-E9AF-496C-B275-74FB2ADFF91C}" type="datetime1">
              <a:rPr lang="en-US" smtClean="0"/>
              <a:pPr/>
              <a:t>5/15/2021</a:t>
            </a:fld>
            <a:endParaRPr lang="en-US" dirty="0"/>
          </a:p>
        </p:txBody>
      </p:sp>
      <p:sp>
        <p:nvSpPr>
          <p:cNvPr id="6" name="Footer Placeholder 5"/>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140272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1697F7-56AB-47DD-B43E-45FD90641333}" type="datetime1">
              <a:rPr lang="en-US" smtClean="0"/>
              <a:pPr/>
              <a:t>5/15/2021</a:t>
            </a:fld>
            <a:endParaRPr lang="en-US" dirty="0"/>
          </a:p>
        </p:txBody>
      </p:sp>
      <p:sp>
        <p:nvSpPr>
          <p:cNvPr id="6" name="Footer Placeholder 5"/>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 xmlns:p14="http://schemas.microsoft.com/office/powerpoint/2010/main" val="42412087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8F9672-55C4-4A19-88E3-F851FC2E054B}" type="datetime1">
              <a:rPr lang="en-US" smtClean="0"/>
              <a:pPr/>
              <a:t>5/15/2021</a:t>
            </a:fld>
            <a:endParaRPr lang="en-US" dirty="0"/>
          </a:p>
        </p:txBody>
      </p:sp>
      <p:sp>
        <p:nvSpPr>
          <p:cNvPr id="6" name="Footer Placeholder 5"/>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5378377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AD58FAF-CC84-4D9E-B7EB-6B4311437E44}" type="datetime1">
              <a:rPr lang="en-US" smtClean="0"/>
              <a:pPr/>
              <a:t>5/15/2021</a:t>
            </a:fld>
            <a:endParaRPr lang="en-US" dirty="0"/>
          </a:p>
        </p:txBody>
      </p:sp>
      <p:sp>
        <p:nvSpPr>
          <p:cNvPr id="4" name="Footer Placeholder 3"/>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822612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7B707C-268E-4683-80FB-8F376105AA12}" type="datetime1">
              <a:rPr lang="en-US" smtClean="0"/>
              <a:pPr/>
              <a:t>5/15/2021</a:t>
            </a:fld>
            <a:endParaRPr lang="en-US" dirty="0"/>
          </a:p>
        </p:txBody>
      </p:sp>
      <p:sp>
        <p:nvSpPr>
          <p:cNvPr id="4" name="Footer Placeholder 3"/>
          <p:cNvSpPr>
            <a:spLocks noGrp="1"/>
          </p:cNvSpPr>
          <p:nvPr>
            <p:ph type="ftr" sz="quarter" idx="11"/>
          </p:nvPr>
        </p:nvSpPr>
        <p:spPr/>
        <p:txBody>
          <a:bodyPr/>
          <a:lstStyle>
            <a:lvl1pPr>
              <a:defRPr cap="all" baseline="0"/>
            </a:lvl1pPr>
          </a:lstStyle>
          <a:p>
            <a:r>
              <a:rPr lang="en-GB" dirty="0"/>
              <a:t>Gokhale Education Society's R H Sapat College of Engineering, Management and Research</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0171479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EE29FB-72C5-4042-BA82-8A8BB578AFF3}" type="datetime1">
              <a:rPr lang="en-US" smtClean="0"/>
              <a:pPr/>
              <a:t>5/15/2021</a:t>
            </a:fld>
            <a:endParaRPr lang="en-US" dirty="0"/>
          </a:p>
        </p:txBody>
      </p:sp>
      <p:sp>
        <p:nvSpPr>
          <p:cNvPr id="5" name="Footer Placeholder 4"/>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5972228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A8CA21-1D63-4BFB-B5E4-EC31DF75DCC0}" type="datetime1">
              <a:rPr lang="en-US" smtClean="0"/>
              <a:pPr/>
              <a:t>5/15/2021</a:t>
            </a:fld>
            <a:endParaRPr lang="en-US" dirty="0"/>
          </a:p>
        </p:txBody>
      </p:sp>
      <p:sp>
        <p:nvSpPr>
          <p:cNvPr id="5" name="Footer Placeholder 4"/>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50727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C07CCD72-EDE3-45B2-B30C-59EEE5EEE9C0}" type="datetime1">
              <a:rPr lang="en-US" smtClean="0"/>
              <a:pPr/>
              <a:t>5/15/2021</a:t>
            </a:fld>
            <a:endParaRPr lang="en-US" dirty="0"/>
          </a:p>
        </p:txBody>
      </p:sp>
      <p:sp>
        <p:nvSpPr>
          <p:cNvPr id="50" name="Footer Placeholder 4"/>
          <p:cNvSpPr>
            <a:spLocks noGrp="1"/>
          </p:cNvSpPr>
          <p:nvPr>
            <p:ph type="ftr" sz="quarter" idx="11"/>
          </p:nvPr>
        </p:nvSpPr>
        <p:spPr>
          <a:xfrm>
            <a:off x="856059" y="5883276"/>
            <a:ext cx="4679482" cy="365125"/>
          </a:xfrm>
        </p:spPr>
        <p:txBody>
          <a:bodyPr/>
          <a:lstStyle/>
          <a:p>
            <a:r>
              <a:rPr lang="en-GB" dirty="0"/>
              <a:t>Gokhale Education Society's R H Sapat College of Engineering, Management and Research</a:t>
            </a:r>
            <a:endParaRPr lang="en-US" dirty="0"/>
          </a:p>
        </p:txBody>
      </p:sp>
      <p:sp>
        <p:nvSpPr>
          <p:cNvPr id="51" name="Slide Number Placeholder 5"/>
          <p:cNvSpPr>
            <a:spLocks noGrp="1"/>
          </p:cNvSpPr>
          <p:nvPr>
            <p:ph type="sldNum" sz="quarter" idx="12"/>
          </p:nvPr>
        </p:nvSpPr>
        <p:spPr>
          <a:xfrm>
            <a:off x="7707241" y="5883275"/>
            <a:ext cx="578317" cy="365125"/>
          </a:xfrm>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3528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4A87F6-E77E-487B-936C-A1C433931B32}" type="datetime1">
              <a:rPr lang="en-US" smtClean="0"/>
              <a:pPr/>
              <a:t>5/15/2021</a:t>
            </a:fld>
            <a:endParaRPr lang="en-US" dirty="0"/>
          </a:p>
        </p:txBody>
      </p:sp>
      <p:sp>
        <p:nvSpPr>
          <p:cNvPr id="5" name="Footer Placeholder 4"/>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03056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EFC2B7-D1B4-4928-A71F-37C6BE365816}" type="datetime1">
              <a:rPr lang="en-US" smtClean="0"/>
              <a:pPr/>
              <a:t>5/15/2021</a:t>
            </a:fld>
            <a:endParaRPr lang="en-US" dirty="0"/>
          </a:p>
        </p:txBody>
      </p:sp>
      <p:sp>
        <p:nvSpPr>
          <p:cNvPr id="6" name="Footer Placeholder 5"/>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83610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6837C-8FC3-4B2A-B8C9-76879864CDCC}" type="datetime1">
              <a:rPr lang="en-US" smtClean="0"/>
              <a:pPr/>
              <a:t>5/15/2021</a:t>
            </a:fld>
            <a:endParaRPr lang="en-US" dirty="0"/>
          </a:p>
        </p:txBody>
      </p:sp>
      <p:sp>
        <p:nvSpPr>
          <p:cNvPr id="8" name="Footer Placeholder 7"/>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514219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D91319-F6FD-4E2D-9397-E6E4491AE17D}" type="datetime1">
              <a:rPr lang="en-US" smtClean="0"/>
              <a:pPr/>
              <a:t>5/15/2021</a:t>
            </a:fld>
            <a:endParaRPr lang="en-US" dirty="0"/>
          </a:p>
        </p:txBody>
      </p:sp>
      <p:sp>
        <p:nvSpPr>
          <p:cNvPr id="4" name="Footer Placeholder 3"/>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63883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417DA-4FE4-481B-B2A4-21814E890A70}" type="datetime1">
              <a:rPr lang="en-US" smtClean="0"/>
              <a:pPr/>
              <a:t>5/15/2021</a:t>
            </a:fld>
            <a:endParaRPr lang="en-US" dirty="0"/>
          </a:p>
        </p:txBody>
      </p:sp>
      <p:sp>
        <p:nvSpPr>
          <p:cNvPr id="3" name="Footer Placeholder 2"/>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2305127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B0DC58-9E70-40F7-9F9E-0F09B1E5C48C}" type="datetime1">
              <a:rPr lang="en-US" smtClean="0"/>
              <a:pPr/>
              <a:t>5/15/2021</a:t>
            </a:fld>
            <a:endParaRPr lang="en-US" dirty="0"/>
          </a:p>
        </p:txBody>
      </p:sp>
      <p:sp>
        <p:nvSpPr>
          <p:cNvPr id="6" name="Footer Placeholder 5"/>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657960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A31B71C-AC70-4464-95C9-7F9815D1DFDE}" type="datetime1">
              <a:rPr lang="en-US" smtClean="0"/>
              <a:pPr/>
              <a:t>5/15/2021</a:t>
            </a:fld>
            <a:endParaRPr lang="en-US" dirty="0"/>
          </a:p>
        </p:txBody>
      </p:sp>
      <p:sp>
        <p:nvSpPr>
          <p:cNvPr id="6" name="Footer Placeholder 5"/>
          <p:cNvSpPr>
            <a:spLocks noGrp="1"/>
          </p:cNvSpPr>
          <p:nvPr>
            <p:ph type="ftr" sz="quarter" idx="11"/>
          </p:nvPr>
        </p:nvSpPr>
        <p:spPr/>
        <p:txBody>
          <a:bodyPr/>
          <a:lstStyle/>
          <a:p>
            <a:r>
              <a:rPr lang="en-GB" dirty="0"/>
              <a:t>Gokhale Education Society's R H Sapat College of Engineering, Management and Research</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1798888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613309D-B89A-413E-AB2C-3C358364FE3F}" type="datetime1">
              <a:rPr lang="en-US" smtClean="0"/>
              <a:pPr/>
              <a:t>5/15/2021</a:t>
            </a:fld>
            <a:endParaRPr lang="en-US" dirty="0"/>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GB" dirty="0"/>
              <a:t>Gokhale Education Society's R H Sapat College of Engineering, Management and Research</a:t>
            </a:r>
            <a:endParaRPr lang="en-US" dirty="0"/>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pPr/>
              <a:t>‹#›</a:t>
            </a:fld>
            <a:endParaRPr lang="en-US" dirty="0"/>
          </a:p>
        </p:txBody>
      </p:sp>
    </p:spTree>
    <p:extLst>
      <p:ext uri="{BB962C8B-B14F-4D97-AF65-F5344CB8AC3E}">
        <p14:creationId xmlns="" xmlns:p14="http://schemas.microsoft.com/office/powerpoint/2010/main" val="3842918657"/>
      </p:ext>
    </p:extLst>
  </p:cSld>
  <p:clrMap bg1="dk1" tx1="lt1" bg2="dk2" tx2="lt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2" r:id="rId13"/>
    <p:sldLayoutId id="2147483813" r:id="rId14"/>
    <p:sldLayoutId id="2147483814" r:id="rId15"/>
    <p:sldLayoutId id="2147483815" r:id="rId16"/>
    <p:sldLayoutId id="2147483816" r:id="rId17"/>
  </p:sldLayoutIdLst>
  <p:hf sldNum="0"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 xmlns:a16="http://schemas.microsoft.com/office/drawing/2014/main" id="{068ACACB-DD9E-4155-84BF-8E4D43DEC13D}"/>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 xmlns:a16="http://schemas.microsoft.com/office/drawing/2014/main" id="{8A7B0AF6-6256-4262-A76E-47B08EAB92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 xmlns:a16="http://schemas.microsoft.com/office/drawing/2014/main" id="{8034A3B1-2FBE-4771-84C6-797415E99D22}"/>
                </a:ext>
                <a:ext uri="{C183D7F6-B498-43B3-948B-1728B52AA6E4}">
                  <adec:decorative xmlns="" xmlns:adec="http://schemas.microsoft.com/office/drawing/2017/decorative" val="1"/>
                </a:ext>
              </a:extLst>
            </p:cNvPr>
            <p:cNvPicPr>
              <a:picLocks noChangeAspect="1" noChangeArrowheads="1"/>
            </p:cNvPicPr>
            <p:nvPr>
              <p:extLst>
                <p:ext uri="{386F3935-93C4-4BCD-93E2-E3B085C9AB24}">
                  <p16:designElem xmlns=""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descr="A picture containing kite, open, sitting, flying&#10;&#10;Description automatically generated">
            <a:extLst>
              <a:ext uri="{FF2B5EF4-FFF2-40B4-BE49-F238E27FC236}">
                <a16:creationId xmlns="" xmlns:a16="http://schemas.microsoft.com/office/drawing/2014/main" id="{4E8C455D-8A0F-49BC-BC11-7E8AF8D9D96D}"/>
              </a:ext>
            </a:extLst>
          </p:cNvPr>
          <p:cNvPicPr>
            <a:picLocks noChangeAspect="1"/>
          </p:cNvPicPr>
          <p:nvPr/>
        </p:nvPicPr>
        <p:blipFill rotWithShape="1">
          <a:blip r:embed="rId4">
            <a:duotone>
              <a:prstClr val="black"/>
              <a:schemeClr val="accent5">
                <a:tint val="45000"/>
                <a:satMod val="400000"/>
              </a:schemeClr>
            </a:duotone>
            <a:alphaModFix/>
          </a:blip>
          <a:srcRect l="11026" r="-1" b="-1"/>
          <a:stretch/>
        </p:blipFill>
        <p:spPr>
          <a:xfrm>
            <a:off x="2708" y="0"/>
            <a:ext cx="9141292" cy="6857990"/>
          </a:xfrm>
          <a:prstGeom prst="rect">
            <a:avLst/>
          </a:prstGeom>
        </p:spPr>
      </p:pic>
      <p:grpSp>
        <p:nvGrpSpPr>
          <p:cNvPr id="13" name="Group 12">
            <a:extLst>
              <a:ext uri="{FF2B5EF4-FFF2-40B4-BE49-F238E27FC236}">
                <a16:creationId xmlns="" xmlns:a16="http://schemas.microsoft.com/office/drawing/2014/main" id="{BF3AEE19-128A-4FF8-954B-A9724F42E0D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54422" y="2235200"/>
            <a:ext cx="8236546" cy="2396067"/>
            <a:chOff x="605895" y="2235200"/>
            <a:chExt cx="10982062" cy="2396067"/>
          </a:xfrm>
        </p:grpSpPr>
        <p:sp>
          <p:nvSpPr>
            <p:cNvPr id="14" name="Round Diagonal Corner Rectangle 7">
              <a:extLst>
                <a:ext uri="{FF2B5EF4-FFF2-40B4-BE49-F238E27FC236}">
                  <a16:creationId xmlns="" xmlns:a16="http://schemas.microsoft.com/office/drawing/2014/main" id="{80F57FCB-2163-4EF8-B6A7-023F6B877F2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 xmlns:a16="http://schemas.microsoft.com/office/drawing/2014/main" id="{77AB9C7F-4D09-4E13-BD9A-E5C14E37AFDE}"/>
                </a:ext>
                <a:ext uri="{C183D7F6-B498-43B3-948B-1728B52AA6E4}">
                  <adec:decorative xmlns="" xmlns:adec="http://schemas.microsoft.com/office/drawing/2017/decorative" val="1"/>
                </a:ext>
              </a:extLst>
            </p:cNvPr>
            <p:cNvGrpSpPr/>
            <p:nvPr>
              <p:extLst>
                <p:ext uri="{386F3935-93C4-4BCD-93E2-E3B085C9AB24}">
                  <p16:designElem xmlns=""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 xmlns:a16="http://schemas.microsoft.com/office/drawing/2014/main" id="{043B40A6-216C-4409-942A-16B41419733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7" name="Freeform 33">
                <a:extLst>
                  <a:ext uri="{FF2B5EF4-FFF2-40B4-BE49-F238E27FC236}">
                    <a16:creationId xmlns="" xmlns:a16="http://schemas.microsoft.com/office/drawing/2014/main" id="{6F5ED6F5-BEC7-4798-943B-12105A517811}"/>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8" name="Freeform 34">
                <a:extLst>
                  <a:ext uri="{FF2B5EF4-FFF2-40B4-BE49-F238E27FC236}">
                    <a16:creationId xmlns="" xmlns:a16="http://schemas.microsoft.com/office/drawing/2014/main" id="{45C6ABB9-CB59-444A-9A14-96A037BC422D}"/>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19" name="Freeform 37">
                <a:extLst>
                  <a:ext uri="{FF2B5EF4-FFF2-40B4-BE49-F238E27FC236}">
                    <a16:creationId xmlns="" xmlns:a16="http://schemas.microsoft.com/office/drawing/2014/main" id="{C5F74DA3-506A-4911-BADD-B5DADFA9C5E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0" name="Freeform 35">
                <a:extLst>
                  <a:ext uri="{FF2B5EF4-FFF2-40B4-BE49-F238E27FC236}">
                    <a16:creationId xmlns="" xmlns:a16="http://schemas.microsoft.com/office/drawing/2014/main" id="{364BA096-7428-4C20-ABC8-CEBBC3E67833}"/>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1" name="Freeform 36">
                <a:extLst>
                  <a:ext uri="{FF2B5EF4-FFF2-40B4-BE49-F238E27FC236}">
                    <a16:creationId xmlns="" xmlns:a16="http://schemas.microsoft.com/office/drawing/2014/main" id="{25CA3B41-F8C1-48AF-B4B0-83A0E662AAA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2" name="Freeform 38">
                <a:extLst>
                  <a:ext uri="{FF2B5EF4-FFF2-40B4-BE49-F238E27FC236}">
                    <a16:creationId xmlns="" xmlns:a16="http://schemas.microsoft.com/office/drawing/2014/main" id="{A2E4BFFC-0D72-4691-AC6F-6D446092C84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3" name="Freeform 39">
                <a:extLst>
                  <a:ext uri="{FF2B5EF4-FFF2-40B4-BE49-F238E27FC236}">
                    <a16:creationId xmlns="" xmlns:a16="http://schemas.microsoft.com/office/drawing/2014/main" id="{7E81AA48-AA02-4008-9B21-B1BB050424C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4" name="Freeform 40">
                <a:extLst>
                  <a:ext uri="{FF2B5EF4-FFF2-40B4-BE49-F238E27FC236}">
                    <a16:creationId xmlns="" xmlns:a16="http://schemas.microsoft.com/office/drawing/2014/main" id="{08B8F28E-CB03-4B11-8575-F1AB3A12A3A8}"/>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5" name="Rectangle 41">
                <a:extLst>
                  <a:ext uri="{FF2B5EF4-FFF2-40B4-BE49-F238E27FC236}">
                    <a16:creationId xmlns="" xmlns:a16="http://schemas.microsoft.com/office/drawing/2014/main" id="{6F2B917E-B873-4E35-8D18-F116784B501D}"/>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6" name="Freeform 32">
                <a:extLst>
                  <a:ext uri="{FF2B5EF4-FFF2-40B4-BE49-F238E27FC236}">
                    <a16:creationId xmlns="" xmlns:a16="http://schemas.microsoft.com/office/drawing/2014/main" id="{DA0EBFF7-C330-4AEE-806E-6A2D745425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7" name="Freeform 33">
                <a:extLst>
                  <a:ext uri="{FF2B5EF4-FFF2-40B4-BE49-F238E27FC236}">
                    <a16:creationId xmlns="" xmlns:a16="http://schemas.microsoft.com/office/drawing/2014/main" id="{2A66CF61-D72F-4E03-B74E-4BDD67D1CA33}"/>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 name="Freeform 34">
                <a:extLst>
                  <a:ext uri="{FF2B5EF4-FFF2-40B4-BE49-F238E27FC236}">
                    <a16:creationId xmlns="" xmlns:a16="http://schemas.microsoft.com/office/drawing/2014/main" id="{04DE5338-105A-4EB0-8FE2-D41DC2F98479}"/>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 name="Freeform 37">
                <a:extLst>
                  <a:ext uri="{FF2B5EF4-FFF2-40B4-BE49-F238E27FC236}">
                    <a16:creationId xmlns="" xmlns:a16="http://schemas.microsoft.com/office/drawing/2014/main" id="{C9A1C85F-5B5B-47FA-8C0C-66F75C274128}"/>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 name="Freeform 35">
                <a:extLst>
                  <a:ext uri="{FF2B5EF4-FFF2-40B4-BE49-F238E27FC236}">
                    <a16:creationId xmlns="" xmlns:a16="http://schemas.microsoft.com/office/drawing/2014/main" id="{75F79533-DD24-4E6A-83A1-9E21DF56519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1" name="Freeform 36">
                <a:extLst>
                  <a:ext uri="{FF2B5EF4-FFF2-40B4-BE49-F238E27FC236}">
                    <a16:creationId xmlns="" xmlns:a16="http://schemas.microsoft.com/office/drawing/2014/main" id="{376D6142-024F-4BD4-95B7-A6D05EF593D4}"/>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2" name="Freeform 38">
                <a:extLst>
                  <a:ext uri="{FF2B5EF4-FFF2-40B4-BE49-F238E27FC236}">
                    <a16:creationId xmlns="" xmlns:a16="http://schemas.microsoft.com/office/drawing/2014/main" id="{CD28FD54-698D-4BAD-92FC-289706745050}"/>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3" name="Freeform 39">
                <a:extLst>
                  <a:ext uri="{FF2B5EF4-FFF2-40B4-BE49-F238E27FC236}">
                    <a16:creationId xmlns="" xmlns:a16="http://schemas.microsoft.com/office/drawing/2014/main" id="{47EFA16F-61E8-404C-840D-A8AE44F51F77}"/>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4" name="Freeform 40">
                <a:extLst>
                  <a:ext uri="{FF2B5EF4-FFF2-40B4-BE49-F238E27FC236}">
                    <a16:creationId xmlns="" xmlns:a16="http://schemas.microsoft.com/office/drawing/2014/main" id="{09E4A29B-6AEB-4F87-9189-F506B278A712}"/>
                  </a:ext>
                  <a:ext uri="{C183D7F6-B498-43B3-948B-1728B52AA6E4}">
                    <adec:decorative xmlns="" xmlns:adec="http://schemas.microsoft.com/office/drawing/2017/decorative" val="1"/>
                  </a:ext>
                </a:extLst>
              </p:cNvPr>
              <p:cNvSpPr>
                <a:spLocks noEditPoints="1"/>
              </p:cNvSpPr>
              <p:nvPr>
                <p:extLst>
                  <p:ext uri="{386F3935-93C4-4BCD-93E2-E3B085C9AB24}">
                    <p16:designElem xmlns=""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5" name="Rectangle 41">
                <a:extLst>
                  <a:ext uri="{FF2B5EF4-FFF2-40B4-BE49-F238E27FC236}">
                    <a16:creationId xmlns="" xmlns:a16="http://schemas.microsoft.com/office/drawing/2014/main" id="{338E5AEE-F711-46EB-9890-E720C8B85233}"/>
                  </a:ext>
                  <a:ext uri="{C183D7F6-B498-43B3-948B-1728B52AA6E4}">
                    <adec:decorative xmlns="" xmlns:adec="http://schemas.microsoft.com/office/drawing/2017/decorative" val="1"/>
                  </a:ext>
                </a:extLst>
              </p:cNvPr>
              <p:cNvSpPr>
                <a:spLocks noChangeArrowheads="1"/>
              </p:cNvSpPr>
              <p:nvPr>
                <p:extLst>
                  <p:ext uri="{386F3935-93C4-4BCD-93E2-E3B085C9AB24}">
                    <p16:designElem xmlns=""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 xmlns:a16="http://schemas.microsoft.com/office/drawing/2014/main" id="{8A4C9EF5-A6E0-41F8-8382-6AE47D7D5DE9}"/>
              </a:ext>
            </a:extLst>
          </p:cNvPr>
          <p:cNvSpPr>
            <a:spLocks noGrp="1"/>
          </p:cNvSpPr>
          <p:nvPr>
            <p:ph type="ctrTitle"/>
          </p:nvPr>
        </p:nvSpPr>
        <p:spPr>
          <a:xfrm>
            <a:off x="1803082" y="2168376"/>
            <a:ext cx="5635030" cy="1367896"/>
          </a:xfrm>
        </p:spPr>
        <p:txBody>
          <a:bodyPr>
            <a:normAutofit/>
          </a:bodyPr>
          <a:lstStyle/>
          <a:p>
            <a:pPr algn="ctr"/>
            <a:r>
              <a:rPr lang="en-IN" sz="3700" dirty="0"/>
              <a:t>AI Powered Chatbot</a:t>
            </a:r>
            <a:br>
              <a:rPr lang="en-IN" sz="3700" dirty="0"/>
            </a:br>
            <a:r>
              <a:rPr lang="en-IN" sz="3700" dirty="0"/>
              <a:t>For college website</a:t>
            </a:r>
          </a:p>
        </p:txBody>
      </p:sp>
      <p:sp>
        <p:nvSpPr>
          <p:cNvPr id="3" name="Subtitle 2">
            <a:extLst>
              <a:ext uri="{FF2B5EF4-FFF2-40B4-BE49-F238E27FC236}">
                <a16:creationId xmlns="" xmlns:a16="http://schemas.microsoft.com/office/drawing/2014/main" id="{E458F5C1-64DF-4105-A946-2613180D318B}"/>
              </a:ext>
            </a:extLst>
          </p:cNvPr>
          <p:cNvSpPr>
            <a:spLocks noGrp="1"/>
          </p:cNvSpPr>
          <p:nvPr>
            <p:ph type="subTitle" idx="1"/>
          </p:nvPr>
        </p:nvSpPr>
        <p:spPr>
          <a:xfrm>
            <a:off x="2897545" y="3620869"/>
            <a:ext cx="3445668" cy="1038222"/>
          </a:xfrm>
        </p:spPr>
        <p:txBody>
          <a:bodyPr>
            <a:normAutofit/>
          </a:bodyPr>
          <a:lstStyle/>
          <a:p>
            <a:pPr algn="ctr">
              <a:lnSpc>
                <a:spcPct val="110000"/>
              </a:lnSpc>
              <a:spcBef>
                <a:spcPts val="0"/>
              </a:spcBef>
              <a:spcAft>
                <a:spcPts val="600"/>
              </a:spcAft>
            </a:pPr>
            <a:r>
              <a:rPr lang="en-IN" sz="1400" dirty="0">
                <a:solidFill>
                  <a:schemeClr val="tx2">
                    <a:lumMod val="75000"/>
                  </a:schemeClr>
                </a:solidFill>
              </a:rPr>
              <a:t>Presented by:- </a:t>
            </a:r>
            <a:r>
              <a:rPr lang="en-IN" sz="1400" dirty="0" smtClean="0">
                <a:solidFill>
                  <a:schemeClr val="tx2">
                    <a:lumMod val="75000"/>
                  </a:schemeClr>
                </a:solidFill>
              </a:rPr>
              <a:t>Harshal vinayak </a:t>
            </a:r>
            <a:r>
              <a:rPr lang="en-IN" sz="1400" dirty="0">
                <a:solidFill>
                  <a:schemeClr val="tx2">
                    <a:lumMod val="75000"/>
                  </a:schemeClr>
                </a:solidFill>
              </a:rPr>
              <a:t>Shinde</a:t>
            </a:r>
          </a:p>
          <a:p>
            <a:pPr algn="ctr">
              <a:lnSpc>
                <a:spcPct val="110000"/>
              </a:lnSpc>
              <a:spcBef>
                <a:spcPts val="0"/>
              </a:spcBef>
              <a:spcAft>
                <a:spcPts val="600"/>
              </a:spcAft>
            </a:pPr>
            <a:r>
              <a:rPr lang="en-IN" sz="1400" dirty="0">
                <a:solidFill>
                  <a:schemeClr val="tx2">
                    <a:lumMod val="75000"/>
                  </a:schemeClr>
                </a:solidFill>
              </a:rPr>
              <a:t>Roll No: 22</a:t>
            </a:r>
          </a:p>
          <a:p>
            <a:pPr algn="ctr">
              <a:lnSpc>
                <a:spcPct val="110000"/>
              </a:lnSpc>
              <a:spcBef>
                <a:spcPts val="0"/>
              </a:spcBef>
              <a:spcAft>
                <a:spcPts val="600"/>
              </a:spcAft>
            </a:pPr>
            <a:r>
              <a:rPr lang="en-IN" sz="1400" dirty="0">
                <a:solidFill>
                  <a:schemeClr val="tx2">
                    <a:lumMod val="75000"/>
                  </a:schemeClr>
                </a:solidFill>
              </a:rPr>
              <a:t>Guided By:- </a:t>
            </a:r>
            <a:r>
              <a:rPr lang="en-IN" sz="1400" dirty="0" smtClean="0">
                <a:solidFill>
                  <a:schemeClr val="tx2">
                    <a:lumMod val="75000"/>
                  </a:schemeClr>
                </a:solidFill>
              </a:rPr>
              <a:t>Prof. </a:t>
            </a:r>
            <a:r>
              <a:rPr lang="en-IN" sz="1400" dirty="0" err="1" smtClean="0">
                <a:solidFill>
                  <a:schemeClr val="tx2">
                    <a:lumMod val="75000"/>
                  </a:schemeClr>
                </a:solidFill>
              </a:rPr>
              <a:t>Trupti</a:t>
            </a:r>
            <a:r>
              <a:rPr lang="en-IN" sz="1400" dirty="0" smtClean="0">
                <a:solidFill>
                  <a:schemeClr val="tx2">
                    <a:lumMod val="75000"/>
                  </a:schemeClr>
                </a:solidFill>
              </a:rPr>
              <a:t> u. </a:t>
            </a:r>
            <a:r>
              <a:rPr lang="en-IN" sz="1400" dirty="0" err="1" smtClean="0">
                <a:solidFill>
                  <a:schemeClr val="tx2">
                    <a:lumMod val="75000"/>
                  </a:schemeClr>
                </a:solidFill>
              </a:rPr>
              <a:t>ahirrao</a:t>
            </a:r>
            <a:endParaRPr lang="en-IN" sz="1400" dirty="0">
              <a:solidFill>
                <a:schemeClr val="tx2">
                  <a:lumMod val="75000"/>
                </a:schemeClr>
              </a:solidFill>
            </a:endParaRPr>
          </a:p>
        </p:txBody>
      </p:sp>
      <p:cxnSp>
        <p:nvCxnSpPr>
          <p:cNvPr id="6" name="Straight Connector 5">
            <a:extLst>
              <a:ext uri="{FF2B5EF4-FFF2-40B4-BE49-F238E27FC236}">
                <a16:creationId xmlns="" xmlns:a16="http://schemas.microsoft.com/office/drawing/2014/main" id="{DBEE0D2E-D7E5-48CB-8DC3-5847BDD63307}"/>
              </a:ext>
            </a:extLst>
          </p:cNvPr>
          <p:cNvCxnSpPr>
            <a:cxnSpLocks/>
          </p:cNvCxnSpPr>
          <p:nvPr/>
        </p:nvCxnSpPr>
        <p:spPr>
          <a:xfrm>
            <a:off x="2133600" y="3574786"/>
            <a:ext cx="4876800" cy="0"/>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sp>
        <p:nvSpPr>
          <p:cNvPr id="8" name="Footer Placeholder 7">
            <a:extLst>
              <a:ext uri="{FF2B5EF4-FFF2-40B4-BE49-F238E27FC236}">
                <a16:creationId xmlns="" xmlns:a16="http://schemas.microsoft.com/office/drawing/2014/main" id="{EA16BEFE-C75C-4ADD-B555-25DF78C10AFC}"/>
              </a:ext>
            </a:extLst>
          </p:cNvPr>
          <p:cNvSpPr>
            <a:spLocks noGrp="1"/>
          </p:cNvSpPr>
          <p:nvPr>
            <p:ph type="ftr" sz="quarter" idx="11"/>
          </p:nvPr>
        </p:nvSpPr>
        <p:spPr>
          <a:xfrm>
            <a:off x="2187575" y="6418562"/>
            <a:ext cx="5270500" cy="365125"/>
          </a:xfrm>
        </p:spPr>
        <p:txBody>
          <a:bodyPr/>
          <a:lstStyle/>
          <a:p>
            <a:r>
              <a:rPr lang="en-GB" dirty="0"/>
              <a:t>Gokhale Education Society's R H Sapat College of Engineering, Management and Research</a:t>
            </a:r>
            <a:endParaRPr lang="en-US" dirty="0"/>
          </a:p>
        </p:txBody>
      </p:sp>
    </p:spTree>
    <p:extLst>
      <p:ext uri="{BB962C8B-B14F-4D97-AF65-F5344CB8AC3E}">
        <p14:creationId xmlns="" xmlns:p14="http://schemas.microsoft.com/office/powerpoint/2010/main" val="38370882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7099EE54-A7B4-4BA0-A613-77EE01069C80}"/>
              </a:ext>
            </a:extLst>
          </p:cNvPr>
          <p:cNvSpPr>
            <a:spLocks noGrp="1"/>
          </p:cNvSpPr>
          <p:nvPr>
            <p:ph type="ftr" sz="quarter" idx="11"/>
          </p:nvPr>
        </p:nvSpPr>
        <p:spPr>
          <a:xfrm>
            <a:off x="2743200" y="6400800"/>
            <a:ext cx="5262563" cy="365125"/>
          </a:xfrm>
        </p:spPr>
        <p:txBody>
          <a:bodyPr/>
          <a:lstStyle/>
          <a:p>
            <a:r>
              <a:rPr lang="en-GB" dirty="0"/>
              <a:t>Gokhale Education Society's R H Sapat College of Engineering, Management and Research</a:t>
            </a:r>
            <a:endParaRPr lang="en-US" dirty="0"/>
          </a:p>
        </p:txBody>
      </p:sp>
      <p:sp>
        <p:nvSpPr>
          <p:cNvPr id="6" name="Title 3">
            <a:extLst>
              <a:ext uri="{FF2B5EF4-FFF2-40B4-BE49-F238E27FC236}">
                <a16:creationId xmlns="" xmlns:a16="http://schemas.microsoft.com/office/drawing/2014/main" id="{6C64A985-323F-4283-87D4-C866F036A4C7}"/>
              </a:ext>
            </a:extLst>
          </p:cNvPr>
          <p:cNvSpPr txBox="1">
            <a:spLocks/>
          </p:cNvSpPr>
          <p:nvPr/>
        </p:nvSpPr>
        <p:spPr>
          <a:xfrm>
            <a:off x="3276600" y="228600"/>
            <a:ext cx="4343400" cy="838200"/>
          </a:xfrm>
          <a:prstGeom prst="rect">
            <a:avLst/>
          </a:prstGeom>
        </p:spPr>
        <p:txBody>
          <a:bodyPr vert="horz" lIns="91440" tIns="45720" rIns="91440" bIns="45720" rtlCol="0" anchor="b">
            <a:normAutofit fontScale="67500" lnSpcReduction="2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nSpc>
                <a:spcPct val="100000"/>
              </a:lnSpc>
            </a:pPr>
            <a:r>
              <a:rPr lang="en-US" dirty="0">
                <a:solidFill>
                  <a:schemeClr val="tx2">
                    <a:lumMod val="75000"/>
                  </a:schemeClr>
                </a:solidFill>
              </a:rPr>
              <a:t>System Architecture</a:t>
            </a:r>
            <a:endParaRPr lang="en-IN" dirty="0"/>
          </a:p>
        </p:txBody>
      </p:sp>
      <p:pic>
        <p:nvPicPr>
          <p:cNvPr id="7" name="Picture 6">
            <a:extLst>
              <a:ext uri="{FF2B5EF4-FFF2-40B4-BE49-F238E27FC236}">
                <a16:creationId xmlns="" xmlns:a16="http://schemas.microsoft.com/office/drawing/2014/main" id="{46EF6CB2-2537-4110-AF08-68BEAC11F234}"/>
              </a:ext>
            </a:extLst>
          </p:cNvPr>
          <p:cNvPicPr>
            <a:picLocks noChangeAspect="1"/>
          </p:cNvPicPr>
          <p:nvPr/>
        </p:nvPicPr>
        <p:blipFill>
          <a:blip r:embed="rId2"/>
          <a:stretch>
            <a:fillRect/>
          </a:stretch>
        </p:blipFill>
        <p:spPr>
          <a:xfrm>
            <a:off x="3152404" y="1396099"/>
            <a:ext cx="4472775" cy="4065801"/>
          </a:xfrm>
          <a:prstGeom prst="rect">
            <a:avLst/>
          </a:prstGeom>
        </p:spPr>
      </p:pic>
      <p:sp>
        <p:nvSpPr>
          <p:cNvPr id="10" name="Footer Placeholder 2">
            <a:extLst>
              <a:ext uri="{FF2B5EF4-FFF2-40B4-BE49-F238E27FC236}">
                <a16:creationId xmlns="" xmlns:a16="http://schemas.microsoft.com/office/drawing/2014/main" id="{04CC7C99-9638-4844-95B3-92DCB8FA5F63}"/>
              </a:ext>
            </a:extLst>
          </p:cNvPr>
          <p:cNvSpPr txBox="1">
            <a:spLocks/>
          </p:cNvSpPr>
          <p:nvPr/>
        </p:nvSpPr>
        <p:spPr>
          <a:xfrm>
            <a:off x="4152900" y="5500702"/>
            <a:ext cx="2590800" cy="365125"/>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400" dirty="0"/>
              <a:t>Flow Chart for proposed system</a:t>
            </a:r>
            <a:endParaRPr lang="en-US" sz="1400" dirty="0"/>
          </a:p>
        </p:txBody>
      </p:sp>
    </p:spTree>
    <p:extLst>
      <p:ext uri="{BB962C8B-B14F-4D97-AF65-F5344CB8AC3E}">
        <p14:creationId xmlns="" xmlns:p14="http://schemas.microsoft.com/office/powerpoint/2010/main" val="825021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 xmlns:a16="http://schemas.microsoft.com/office/drawing/2014/main" id="{7099EE54-A7B4-4BA0-A613-77EE01069C80}"/>
              </a:ext>
            </a:extLst>
          </p:cNvPr>
          <p:cNvSpPr>
            <a:spLocks noGrp="1"/>
          </p:cNvSpPr>
          <p:nvPr>
            <p:ph type="ftr" sz="quarter" idx="11"/>
          </p:nvPr>
        </p:nvSpPr>
        <p:spPr>
          <a:xfrm>
            <a:off x="2743200" y="6400800"/>
            <a:ext cx="5262563" cy="365125"/>
          </a:xfrm>
        </p:spPr>
        <p:txBody>
          <a:bodyPr/>
          <a:lstStyle/>
          <a:p>
            <a:r>
              <a:rPr lang="en-GB" dirty="0"/>
              <a:t>Gokhale Education Society's R H Sapat College of Engineering, Management and Research</a:t>
            </a:r>
            <a:endParaRPr lang="en-US" dirty="0"/>
          </a:p>
        </p:txBody>
      </p:sp>
      <p:sp>
        <p:nvSpPr>
          <p:cNvPr id="6" name="Title 3">
            <a:extLst>
              <a:ext uri="{FF2B5EF4-FFF2-40B4-BE49-F238E27FC236}">
                <a16:creationId xmlns="" xmlns:a16="http://schemas.microsoft.com/office/drawing/2014/main" id="{6C64A985-323F-4283-87D4-C866F036A4C7}"/>
              </a:ext>
            </a:extLst>
          </p:cNvPr>
          <p:cNvSpPr txBox="1">
            <a:spLocks/>
          </p:cNvSpPr>
          <p:nvPr/>
        </p:nvSpPr>
        <p:spPr>
          <a:xfrm>
            <a:off x="2786050" y="142852"/>
            <a:ext cx="5429288" cy="8382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nSpc>
                <a:spcPct val="100000"/>
              </a:lnSpc>
            </a:pPr>
            <a:r>
              <a:rPr lang="en-IN" sz="2400" dirty="0" smtClean="0">
                <a:solidFill>
                  <a:schemeClr val="tx2">
                    <a:lumMod val="75000"/>
                  </a:schemeClr>
                </a:solidFill>
              </a:rPr>
              <a:t>AI algorithm for chatterbot corpus</a:t>
            </a:r>
            <a:endParaRPr lang="en-IN" sz="4000" dirty="0"/>
          </a:p>
        </p:txBody>
      </p:sp>
      <p:sp>
        <p:nvSpPr>
          <p:cNvPr id="10" name="Footer Placeholder 2">
            <a:extLst>
              <a:ext uri="{FF2B5EF4-FFF2-40B4-BE49-F238E27FC236}">
                <a16:creationId xmlns="" xmlns:a16="http://schemas.microsoft.com/office/drawing/2014/main" id="{04CC7C99-9638-4844-95B3-92DCB8FA5F63}"/>
              </a:ext>
            </a:extLst>
          </p:cNvPr>
          <p:cNvSpPr txBox="1">
            <a:spLocks/>
          </p:cNvSpPr>
          <p:nvPr/>
        </p:nvSpPr>
        <p:spPr>
          <a:xfrm>
            <a:off x="4000496" y="5929330"/>
            <a:ext cx="2786082" cy="365125"/>
          </a:xfrm>
          <a:prstGeom prst="rect">
            <a:avLst/>
          </a:prstGeom>
        </p:spPr>
        <p:txBody>
          <a:bodyPr vert="horz" lIns="91440" tIns="45720" rIns="91440" bIns="45720" rtlCol="0" anchor="ctr"/>
          <a:lstStyle>
            <a:defPPr>
              <a:defRPr lang="en-US"/>
            </a:defPPr>
            <a:lvl1pPr marL="0" algn="l" defTabSz="457200" rtl="0" eaLnBrk="1" latinLnBrk="0" hangingPunct="1">
              <a:defRPr sz="105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GB" sz="1400" dirty="0" smtClean="0"/>
              <a:t>Algorithm used in  </a:t>
            </a:r>
            <a:r>
              <a:rPr lang="en-GB" sz="1400" dirty="0"/>
              <a:t>proposed system</a:t>
            </a:r>
            <a:endParaRPr lang="en-US" sz="1400" dirty="0"/>
          </a:p>
        </p:txBody>
      </p:sp>
      <p:pic>
        <p:nvPicPr>
          <p:cNvPr id="1026" name="Picture 2"/>
          <p:cNvPicPr>
            <a:picLocks noChangeAspect="1" noChangeArrowheads="1"/>
          </p:cNvPicPr>
          <p:nvPr/>
        </p:nvPicPr>
        <p:blipFill>
          <a:blip r:embed="rId2"/>
          <a:srcRect/>
          <a:stretch>
            <a:fillRect/>
          </a:stretch>
        </p:blipFill>
        <p:spPr bwMode="auto">
          <a:xfrm>
            <a:off x="3286116" y="1142984"/>
            <a:ext cx="4214842" cy="4755979"/>
          </a:xfrm>
          <a:prstGeom prst="rect">
            <a:avLst/>
          </a:prstGeom>
          <a:noFill/>
          <a:ln w="9525">
            <a:noFill/>
            <a:miter lim="800000"/>
            <a:headEnd/>
            <a:tailEnd/>
          </a:ln>
          <a:effectLst/>
        </p:spPr>
      </p:pic>
    </p:spTree>
    <p:extLst>
      <p:ext uri="{BB962C8B-B14F-4D97-AF65-F5344CB8AC3E}">
        <p14:creationId xmlns="" xmlns:p14="http://schemas.microsoft.com/office/powerpoint/2010/main" val="825021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1428728" y="1643050"/>
            <a:ext cx="4191000" cy="571504"/>
          </a:xfrm>
        </p:spPr>
        <p:txBody>
          <a:bodyPr/>
          <a:lstStyle/>
          <a:p>
            <a:pPr marL="0" indent="0">
              <a:buNone/>
            </a:pPr>
            <a:r>
              <a:rPr lang="en-IN" dirty="0" smtClean="0"/>
              <a:t>Back end Scripting: Done</a:t>
            </a:r>
          </a:p>
          <a:p>
            <a:pPr marL="0" indent="0">
              <a:buNone/>
            </a:pPr>
            <a:endParaRPr lang="en-IN"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914400" y="762000"/>
            <a:ext cx="6078140" cy="1134082"/>
          </a:xfrm>
        </p:spPr>
        <p:txBody>
          <a:bodyPr>
            <a:normAutofit/>
          </a:bodyPr>
          <a:lstStyle/>
          <a:p>
            <a:r>
              <a:rPr lang="en-IN" sz="2800" dirty="0">
                <a:solidFill>
                  <a:schemeClr val="tx2">
                    <a:lumMod val="75000"/>
                  </a:schemeClr>
                </a:solidFill>
              </a:rPr>
              <a:t>Current status</a:t>
            </a:r>
          </a:p>
        </p:txBody>
      </p:sp>
      <p:sp>
        <p:nvSpPr>
          <p:cNvPr id="2" name="Footer Placeholder 1">
            <a:extLst>
              <a:ext uri="{FF2B5EF4-FFF2-40B4-BE49-F238E27FC236}">
                <a16:creationId xmlns="" xmlns:a16="http://schemas.microsoft.com/office/drawing/2014/main" id="{610C3FAE-68A8-45F3-96A5-11876A744F0C}"/>
              </a:ext>
            </a:extLst>
          </p:cNvPr>
          <p:cNvSpPr>
            <a:spLocks noGrp="1"/>
          </p:cNvSpPr>
          <p:nvPr>
            <p:ph type="ftr" sz="quarter" idx="11"/>
          </p:nvPr>
        </p:nvSpPr>
        <p:spPr>
          <a:xfrm>
            <a:off x="2362200" y="6492875"/>
            <a:ext cx="5011341" cy="365125"/>
          </a:xfrm>
        </p:spPr>
        <p:txBody>
          <a:bodyPr/>
          <a:lstStyle/>
          <a:p>
            <a:r>
              <a:rPr lang="en-GB" dirty="0"/>
              <a:t>Gokhale Education Society's R H Sapat College of Engineering, Management and Research</a:t>
            </a:r>
            <a:endParaRPr lang="en-US" dirty="0"/>
          </a:p>
        </p:txBody>
      </p:sp>
      <p:sp>
        <p:nvSpPr>
          <p:cNvPr id="8" name="TextBox 7"/>
          <p:cNvSpPr txBox="1"/>
          <p:nvPr/>
        </p:nvSpPr>
        <p:spPr>
          <a:xfrm>
            <a:off x="2928926" y="2428868"/>
            <a:ext cx="3571900" cy="369332"/>
          </a:xfrm>
          <a:prstGeom prst="rect">
            <a:avLst/>
          </a:prstGeom>
          <a:noFill/>
        </p:spPr>
        <p:txBody>
          <a:bodyPr wrap="square" rtlCol="0">
            <a:spAutoFit/>
          </a:bodyPr>
          <a:lstStyle/>
          <a:p>
            <a:endParaRPr lang="en-US" dirty="0"/>
          </a:p>
        </p:txBody>
      </p:sp>
      <p:pic>
        <p:nvPicPr>
          <p:cNvPr id="12" name="Picture 11" descr="SS1.jpg"/>
          <p:cNvPicPr>
            <a:picLocks noChangeAspect="1"/>
          </p:cNvPicPr>
          <p:nvPr/>
        </p:nvPicPr>
        <p:blipFill>
          <a:blip r:embed="rId4" cstate="print"/>
          <a:stretch>
            <a:fillRect/>
          </a:stretch>
        </p:blipFill>
        <p:spPr>
          <a:xfrm>
            <a:off x="1500166" y="2285992"/>
            <a:ext cx="6715172" cy="4071966"/>
          </a:xfrm>
          <a:prstGeom prst="rect">
            <a:avLst/>
          </a:prstGeom>
        </p:spPr>
      </p:pic>
    </p:spTree>
    <p:extLst>
      <p:ext uri="{BB962C8B-B14F-4D97-AF65-F5344CB8AC3E}">
        <p14:creationId xmlns="" xmlns:p14="http://schemas.microsoft.com/office/powerpoint/2010/main" val="123259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1214414" y="1253140"/>
            <a:ext cx="4191000" cy="604224"/>
          </a:xfrm>
        </p:spPr>
        <p:txBody>
          <a:bodyPr/>
          <a:lstStyle/>
          <a:p>
            <a:pPr marL="0" indent="0">
              <a:buNone/>
            </a:pPr>
            <a:r>
              <a:rPr lang="en-IN" dirty="0" smtClean="0"/>
              <a:t>Chatbot Scripting: Done</a:t>
            </a:r>
            <a:endParaRPr lang="en-IN"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914400" y="366092"/>
            <a:ext cx="6078140" cy="1134082"/>
          </a:xfrm>
        </p:spPr>
        <p:txBody>
          <a:bodyPr>
            <a:normAutofit/>
          </a:bodyPr>
          <a:lstStyle/>
          <a:p>
            <a:r>
              <a:rPr lang="en-IN" sz="2800" dirty="0">
                <a:solidFill>
                  <a:schemeClr val="tx2">
                    <a:lumMod val="75000"/>
                  </a:schemeClr>
                </a:solidFill>
              </a:rPr>
              <a:t>Current status</a:t>
            </a:r>
          </a:p>
        </p:txBody>
      </p:sp>
      <p:sp>
        <p:nvSpPr>
          <p:cNvPr id="2" name="Footer Placeholder 1">
            <a:extLst>
              <a:ext uri="{FF2B5EF4-FFF2-40B4-BE49-F238E27FC236}">
                <a16:creationId xmlns="" xmlns:a16="http://schemas.microsoft.com/office/drawing/2014/main" id="{610C3FAE-68A8-45F3-96A5-11876A744F0C}"/>
              </a:ext>
            </a:extLst>
          </p:cNvPr>
          <p:cNvSpPr>
            <a:spLocks noGrp="1"/>
          </p:cNvSpPr>
          <p:nvPr>
            <p:ph type="ftr" sz="quarter" idx="11"/>
          </p:nvPr>
        </p:nvSpPr>
        <p:spPr>
          <a:xfrm>
            <a:off x="2362200" y="6492875"/>
            <a:ext cx="5011341" cy="365125"/>
          </a:xfrm>
        </p:spPr>
        <p:txBody>
          <a:bodyPr/>
          <a:lstStyle/>
          <a:p>
            <a:r>
              <a:rPr lang="en-GB" dirty="0"/>
              <a:t>Gokhale Education Society's R H Sapat College of Engineering, Management and Research</a:t>
            </a:r>
            <a:endParaRPr lang="en-US" dirty="0"/>
          </a:p>
        </p:txBody>
      </p:sp>
      <p:pic>
        <p:nvPicPr>
          <p:cNvPr id="5" name="Picture 4" descr="SS2.jpg"/>
          <p:cNvPicPr>
            <a:picLocks noChangeAspect="1"/>
          </p:cNvPicPr>
          <p:nvPr/>
        </p:nvPicPr>
        <p:blipFill>
          <a:blip r:embed="rId4" cstate="print"/>
          <a:stretch>
            <a:fillRect/>
          </a:stretch>
        </p:blipFill>
        <p:spPr>
          <a:xfrm>
            <a:off x="1190601" y="2000240"/>
            <a:ext cx="6985049" cy="3929090"/>
          </a:xfrm>
          <a:prstGeom prst="rect">
            <a:avLst/>
          </a:prstGeom>
        </p:spPr>
      </p:pic>
    </p:spTree>
    <p:extLst>
      <p:ext uri="{BB962C8B-B14F-4D97-AF65-F5344CB8AC3E}">
        <p14:creationId xmlns="" xmlns:p14="http://schemas.microsoft.com/office/powerpoint/2010/main" val="123259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1524008" y="1181703"/>
            <a:ext cx="4191000" cy="532785"/>
          </a:xfrm>
        </p:spPr>
        <p:txBody>
          <a:bodyPr/>
          <a:lstStyle/>
          <a:p>
            <a:pPr marL="0" indent="0">
              <a:buNone/>
            </a:pPr>
            <a:r>
              <a:rPr lang="en-IN" dirty="0" smtClean="0"/>
              <a:t>HTML and Java Scripting: Done</a:t>
            </a:r>
            <a:endParaRPr lang="en-IN"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914400" y="366092"/>
            <a:ext cx="6078140" cy="1134082"/>
          </a:xfrm>
        </p:spPr>
        <p:txBody>
          <a:bodyPr>
            <a:normAutofit/>
          </a:bodyPr>
          <a:lstStyle/>
          <a:p>
            <a:r>
              <a:rPr lang="en-IN" sz="2800" dirty="0">
                <a:solidFill>
                  <a:schemeClr val="tx2">
                    <a:lumMod val="75000"/>
                  </a:schemeClr>
                </a:solidFill>
              </a:rPr>
              <a:t>Current status</a:t>
            </a:r>
          </a:p>
        </p:txBody>
      </p:sp>
      <p:sp>
        <p:nvSpPr>
          <p:cNvPr id="2" name="Footer Placeholder 1">
            <a:extLst>
              <a:ext uri="{FF2B5EF4-FFF2-40B4-BE49-F238E27FC236}">
                <a16:creationId xmlns="" xmlns:a16="http://schemas.microsoft.com/office/drawing/2014/main" id="{610C3FAE-68A8-45F3-96A5-11876A744F0C}"/>
              </a:ext>
            </a:extLst>
          </p:cNvPr>
          <p:cNvSpPr>
            <a:spLocks noGrp="1"/>
          </p:cNvSpPr>
          <p:nvPr>
            <p:ph type="ftr" sz="quarter" idx="11"/>
          </p:nvPr>
        </p:nvSpPr>
        <p:spPr>
          <a:xfrm>
            <a:off x="2362200" y="6492875"/>
            <a:ext cx="5011341" cy="365125"/>
          </a:xfrm>
        </p:spPr>
        <p:txBody>
          <a:bodyPr/>
          <a:lstStyle/>
          <a:p>
            <a:r>
              <a:rPr lang="en-GB" dirty="0"/>
              <a:t>Gokhale Education Society's R H Sapat College of Engineering, Management and Research</a:t>
            </a:r>
            <a:endParaRPr lang="en-US" dirty="0"/>
          </a:p>
        </p:txBody>
      </p:sp>
      <p:pic>
        <p:nvPicPr>
          <p:cNvPr id="5" name="Picture 4" descr="SS3.jpg"/>
          <p:cNvPicPr>
            <a:picLocks noChangeAspect="1"/>
          </p:cNvPicPr>
          <p:nvPr/>
        </p:nvPicPr>
        <p:blipFill>
          <a:blip r:embed="rId4" cstate="print"/>
          <a:stretch>
            <a:fillRect/>
          </a:stretch>
        </p:blipFill>
        <p:spPr>
          <a:xfrm>
            <a:off x="1500166" y="1857364"/>
            <a:ext cx="6715172" cy="4071948"/>
          </a:xfrm>
          <a:prstGeom prst="rect">
            <a:avLst/>
          </a:prstGeom>
        </p:spPr>
      </p:pic>
    </p:spTree>
    <p:extLst>
      <p:ext uri="{BB962C8B-B14F-4D97-AF65-F5344CB8AC3E}">
        <p14:creationId xmlns="" xmlns:p14="http://schemas.microsoft.com/office/powerpoint/2010/main" val="123259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1524008" y="1181703"/>
            <a:ext cx="6048388" cy="532785"/>
          </a:xfrm>
        </p:spPr>
        <p:txBody>
          <a:bodyPr>
            <a:normAutofit/>
          </a:bodyPr>
          <a:lstStyle/>
          <a:p>
            <a:pPr marL="0" indent="0">
              <a:buNone/>
            </a:pPr>
            <a:r>
              <a:rPr lang="en-IN" dirty="0" smtClean="0"/>
              <a:t>CSS Scripting and Layout Designing: Done</a:t>
            </a:r>
            <a:endParaRPr lang="en-IN"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914400" y="366092"/>
            <a:ext cx="6078140" cy="1134082"/>
          </a:xfrm>
        </p:spPr>
        <p:txBody>
          <a:bodyPr>
            <a:normAutofit/>
          </a:bodyPr>
          <a:lstStyle/>
          <a:p>
            <a:r>
              <a:rPr lang="en-IN" sz="2800" dirty="0">
                <a:solidFill>
                  <a:schemeClr val="tx2">
                    <a:lumMod val="75000"/>
                  </a:schemeClr>
                </a:solidFill>
              </a:rPr>
              <a:t>Current status</a:t>
            </a:r>
          </a:p>
        </p:txBody>
      </p:sp>
      <p:sp>
        <p:nvSpPr>
          <p:cNvPr id="2" name="Footer Placeholder 1">
            <a:extLst>
              <a:ext uri="{FF2B5EF4-FFF2-40B4-BE49-F238E27FC236}">
                <a16:creationId xmlns="" xmlns:a16="http://schemas.microsoft.com/office/drawing/2014/main" id="{610C3FAE-68A8-45F3-96A5-11876A744F0C}"/>
              </a:ext>
            </a:extLst>
          </p:cNvPr>
          <p:cNvSpPr>
            <a:spLocks noGrp="1"/>
          </p:cNvSpPr>
          <p:nvPr>
            <p:ph type="ftr" sz="quarter" idx="11"/>
          </p:nvPr>
        </p:nvSpPr>
        <p:spPr>
          <a:xfrm>
            <a:off x="2362200" y="6492875"/>
            <a:ext cx="5011341" cy="365125"/>
          </a:xfrm>
        </p:spPr>
        <p:txBody>
          <a:bodyPr/>
          <a:lstStyle/>
          <a:p>
            <a:r>
              <a:rPr lang="en-GB" dirty="0"/>
              <a:t>Gokhale Education Society's R H Sapat College of Engineering, Management and Research</a:t>
            </a:r>
            <a:endParaRPr lang="en-US" dirty="0"/>
          </a:p>
        </p:txBody>
      </p:sp>
      <p:pic>
        <p:nvPicPr>
          <p:cNvPr id="5" name="Picture 4" descr="SS4.jpg"/>
          <p:cNvPicPr>
            <a:picLocks noChangeAspect="1"/>
          </p:cNvPicPr>
          <p:nvPr/>
        </p:nvPicPr>
        <p:blipFill>
          <a:blip r:embed="rId4" cstate="print"/>
          <a:stretch>
            <a:fillRect/>
          </a:stretch>
        </p:blipFill>
        <p:spPr>
          <a:xfrm>
            <a:off x="1071538" y="1785926"/>
            <a:ext cx="7286676" cy="4098755"/>
          </a:xfrm>
          <a:prstGeom prst="rect">
            <a:avLst/>
          </a:prstGeom>
        </p:spPr>
      </p:pic>
    </p:spTree>
    <p:extLst>
      <p:ext uri="{BB962C8B-B14F-4D97-AF65-F5344CB8AC3E}">
        <p14:creationId xmlns="" xmlns:p14="http://schemas.microsoft.com/office/powerpoint/2010/main" val="1232590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1500166" y="1071546"/>
            <a:ext cx="6048388" cy="532785"/>
          </a:xfrm>
        </p:spPr>
        <p:txBody>
          <a:bodyPr>
            <a:normAutofit/>
          </a:bodyPr>
          <a:lstStyle/>
          <a:p>
            <a:pPr marL="0" indent="0">
              <a:buNone/>
            </a:pPr>
            <a:r>
              <a:rPr lang="en-IN" dirty="0" smtClean="0"/>
              <a:t>Server deployment and request handling: Done</a:t>
            </a:r>
            <a:endParaRPr lang="en-IN"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928662" y="500042"/>
            <a:ext cx="6078140" cy="714380"/>
          </a:xfrm>
        </p:spPr>
        <p:txBody>
          <a:bodyPr>
            <a:normAutofit/>
          </a:bodyPr>
          <a:lstStyle/>
          <a:p>
            <a:r>
              <a:rPr lang="en-IN" sz="2800" dirty="0">
                <a:solidFill>
                  <a:schemeClr val="tx2">
                    <a:lumMod val="75000"/>
                  </a:schemeClr>
                </a:solidFill>
              </a:rPr>
              <a:t>Current status</a:t>
            </a:r>
          </a:p>
        </p:txBody>
      </p:sp>
      <p:sp>
        <p:nvSpPr>
          <p:cNvPr id="2" name="Footer Placeholder 1">
            <a:extLst>
              <a:ext uri="{FF2B5EF4-FFF2-40B4-BE49-F238E27FC236}">
                <a16:creationId xmlns="" xmlns:a16="http://schemas.microsoft.com/office/drawing/2014/main" id="{610C3FAE-68A8-45F3-96A5-11876A744F0C}"/>
              </a:ext>
            </a:extLst>
          </p:cNvPr>
          <p:cNvSpPr>
            <a:spLocks noGrp="1"/>
          </p:cNvSpPr>
          <p:nvPr>
            <p:ph type="ftr" sz="quarter" idx="11"/>
          </p:nvPr>
        </p:nvSpPr>
        <p:spPr>
          <a:xfrm>
            <a:off x="2362200" y="6492875"/>
            <a:ext cx="5011341" cy="365125"/>
          </a:xfrm>
        </p:spPr>
        <p:txBody>
          <a:bodyPr/>
          <a:lstStyle/>
          <a:p>
            <a:r>
              <a:rPr lang="en-GB" dirty="0"/>
              <a:t>Gokhale Education Society's R H Sapat College of Engineering, Management and Research</a:t>
            </a:r>
            <a:endParaRPr lang="en-US" dirty="0"/>
          </a:p>
        </p:txBody>
      </p:sp>
      <p:pic>
        <p:nvPicPr>
          <p:cNvPr id="5" name="Picture 4" descr="SS5..jpg"/>
          <p:cNvPicPr>
            <a:picLocks noChangeAspect="1"/>
          </p:cNvPicPr>
          <p:nvPr/>
        </p:nvPicPr>
        <p:blipFill>
          <a:blip r:embed="rId4"/>
          <a:stretch>
            <a:fillRect/>
          </a:stretch>
        </p:blipFill>
        <p:spPr>
          <a:xfrm>
            <a:off x="1928794" y="1571612"/>
            <a:ext cx="5643602" cy="4857784"/>
          </a:xfrm>
          <a:prstGeom prst="rect">
            <a:avLst/>
          </a:prstGeom>
        </p:spPr>
      </p:pic>
    </p:spTree>
    <p:extLst>
      <p:ext uri="{BB962C8B-B14F-4D97-AF65-F5344CB8AC3E}">
        <p14:creationId xmlns="" xmlns:p14="http://schemas.microsoft.com/office/powerpoint/2010/main" val="123259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927717" y="1676400"/>
            <a:ext cx="7429499" cy="4199918"/>
          </a:xfrm>
        </p:spPr>
        <p:txBody>
          <a:bodyPr>
            <a:normAutofit fontScale="85000" lnSpcReduction="20000"/>
          </a:bodyPr>
          <a:lstStyle/>
          <a:p>
            <a:r>
              <a:rPr lang="en-GB" dirty="0"/>
              <a:t>The main objectives is to develop an algorithm that will be used to identify answers related to user submitted questions. To develop a database were all the related data will be stored and to develop a web interface. </a:t>
            </a:r>
          </a:p>
          <a:p>
            <a:r>
              <a:rPr lang="en-GB" dirty="0"/>
              <a:t>The web interface developed had two parts, one for simple users and one for the administrator. A background research took place, which included an overview of the conversation procedure and any relevant chat bots available.</a:t>
            </a:r>
          </a:p>
          <a:p>
            <a:r>
              <a:rPr lang="en-GB" dirty="0"/>
              <a:t>We will create a database, which stores all the information about questions, answers, keywords, logs and feedback messages.</a:t>
            </a:r>
          </a:p>
          <a:p>
            <a:r>
              <a:rPr lang="en-GB" dirty="0"/>
              <a:t>A usable system will be design, develop and deploy to the web server.</a:t>
            </a:r>
            <a:endParaRPr lang="en-IN"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1219200" y="762000"/>
            <a:ext cx="5773340" cy="1134082"/>
          </a:xfrm>
        </p:spPr>
        <p:txBody>
          <a:bodyPr>
            <a:normAutofit/>
          </a:bodyPr>
          <a:lstStyle/>
          <a:p>
            <a:r>
              <a:rPr lang="en-IN" sz="2800" dirty="0">
                <a:solidFill>
                  <a:schemeClr val="tx2">
                    <a:lumMod val="75000"/>
                  </a:schemeClr>
                </a:solidFill>
              </a:rPr>
              <a:t>Conclusion</a:t>
            </a:r>
          </a:p>
        </p:txBody>
      </p:sp>
      <p:sp>
        <p:nvSpPr>
          <p:cNvPr id="2" name="Footer Placeholder 1">
            <a:extLst>
              <a:ext uri="{FF2B5EF4-FFF2-40B4-BE49-F238E27FC236}">
                <a16:creationId xmlns="" xmlns:a16="http://schemas.microsoft.com/office/drawing/2014/main" id="{610C3FAE-68A8-45F3-96A5-11876A744F0C}"/>
              </a:ext>
            </a:extLst>
          </p:cNvPr>
          <p:cNvSpPr>
            <a:spLocks noGrp="1"/>
          </p:cNvSpPr>
          <p:nvPr>
            <p:ph type="ftr" sz="quarter" idx="11"/>
          </p:nvPr>
        </p:nvSpPr>
        <p:spPr>
          <a:xfrm>
            <a:off x="2362200" y="6492875"/>
            <a:ext cx="5011341" cy="365125"/>
          </a:xfrm>
        </p:spPr>
        <p:txBody>
          <a:bodyPr/>
          <a:lstStyle/>
          <a:p>
            <a:r>
              <a:rPr lang="en-GB" dirty="0"/>
              <a:t>Gokhale Education Society's R H Sapat College of Engineering, Management and Research</a:t>
            </a:r>
            <a:endParaRPr lang="en-US" dirty="0"/>
          </a:p>
        </p:txBody>
      </p:sp>
    </p:spTree>
    <p:extLst>
      <p:ext uri="{BB962C8B-B14F-4D97-AF65-F5344CB8AC3E}">
        <p14:creationId xmlns="" xmlns:p14="http://schemas.microsoft.com/office/powerpoint/2010/main" val="294109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C71F92-F943-4368-A294-981B966FCFA1}"/>
              </a:ext>
            </a:extLst>
          </p:cNvPr>
          <p:cNvSpPr>
            <a:spLocks noGrp="1"/>
          </p:cNvSpPr>
          <p:nvPr>
            <p:ph type="ctrTitle"/>
          </p:nvPr>
        </p:nvSpPr>
        <p:spPr>
          <a:xfrm>
            <a:off x="2819400" y="2819400"/>
            <a:ext cx="4876800" cy="1066800"/>
          </a:xfrm>
        </p:spPr>
        <p:txBody>
          <a:bodyPr vert="horz" lIns="91440" tIns="45720" rIns="91440" bIns="45720" rtlCol="0" anchor="t">
            <a:normAutofit/>
          </a:bodyPr>
          <a:lstStyle/>
          <a:p>
            <a:pPr algn="ctr" defTabSz="914400"/>
            <a:r>
              <a:rPr lang="en-US" sz="5400" kern="1200" dirty="0">
                <a:solidFill>
                  <a:schemeClr val="tx2"/>
                </a:solidFill>
                <a:latin typeface="Aldhabi" panose="01000000000000000000" pitchFamily="2" charset="-78"/>
                <a:cs typeface="Aldhabi" panose="01000000000000000000" pitchFamily="2" charset="-78"/>
              </a:rPr>
              <a:t>Thank</a:t>
            </a:r>
            <a:r>
              <a:rPr lang="en-US" sz="5400" kern="1200" dirty="0">
                <a:solidFill>
                  <a:schemeClr val="tx2"/>
                </a:solidFill>
                <a:latin typeface="Stencil" panose="040409050D0802020404" pitchFamily="82" charset="0"/>
                <a:cs typeface="Aldhabi" panose="020B0604020202020204" pitchFamily="2" charset="-78"/>
              </a:rPr>
              <a:t> </a:t>
            </a:r>
            <a:r>
              <a:rPr lang="en-US" sz="5400" kern="1200" dirty="0">
                <a:solidFill>
                  <a:schemeClr val="tx2"/>
                </a:solidFill>
                <a:latin typeface="Aldhabi" panose="01000000000000000000" pitchFamily="2" charset="-78"/>
                <a:cs typeface="Aldhabi" panose="01000000000000000000" pitchFamily="2" charset="-78"/>
              </a:rPr>
              <a:t>You…!</a:t>
            </a:r>
            <a:endParaRPr lang="en-US" sz="5400" kern="1200" dirty="0">
              <a:solidFill>
                <a:schemeClr val="tx2"/>
              </a:solidFill>
              <a:latin typeface="Stencil" panose="040409050D0802020404" pitchFamily="82" charset="0"/>
              <a:cs typeface="Aldhabi" panose="020B0604020202020204" pitchFamily="2" charset="-78"/>
            </a:endParaRPr>
          </a:p>
        </p:txBody>
      </p:sp>
      <p:sp>
        <p:nvSpPr>
          <p:cNvPr id="3" name="Footer Placeholder 2">
            <a:extLst>
              <a:ext uri="{FF2B5EF4-FFF2-40B4-BE49-F238E27FC236}">
                <a16:creationId xmlns="" xmlns:a16="http://schemas.microsoft.com/office/drawing/2014/main" id="{7099EE54-A7B4-4BA0-A613-77EE01069C80}"/>
              </a:ext>
            </a:extLst>
          </p:cNvPr>
          <p:cNvSpPr>
            <a:spLocks noGrp="1"/>
          </p:cNvSpPr>
          <p:nvPr>
            <p:ph type="ftr" sz="quarter" idx="11"/>
          </p:nvPr>
        </p:nvSpPr>
        <p:spPr>
          <a:xfrm>
            <a:off x="2438400" y="6172200"/>
            <a:ext cx="5973932" cy="365125"/>
          </a:xfrm>
        </p:spPr>
        <p:txBody>
          <a:bodyPr/>
          <a:lstStyle/>
          <a:p>
            <a:r>
              <a:rPr lang="en-GB" sz="1200" dirty="0"/>
              <a:t>Gokhale Education Society's R H Sapat College of Engineering, Management and Research</a:t>
            </a:r>
            <a:endParaRPr lang="en-US" sz="1200" dirty="0"/>
          </a:p>
        </p:txBody>
      </p:sp>
    </p:spTree>
    <p:extLst>
      <p:ext uri="{BB962C8B-B14F-4D97-AF65-F5344CB8AC3E}">
        <p14:creationId xmlns="" xmlns:p14="http://schemas.microsoft.com/office/powerpoint/2010/main" val="2665771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AE7A410-DEC9-4D32-BD33-9B6749F8839F}"/>
              </a:ext>
            </a:extLst>
          </p:cNvPr>
          <p:cNvSpPr>
            <a:spLocks noGrp="1"/>
          </p:cNvSpPr>
          <p:nvPr>
            <p:ph type="title"/>
          </p:nvPr>
        </p:nvSpPr>
        <p:spPr/>
        <p:txBody>
          <a:bodyPr/>
          <a:lstStyle/>
          <a:p>
            <a:endParaRPr lang="en-IN"/>
          </a:p>
        </p:txBody>
      </p:sp>
      <p:sp>
        <p:nvSpPr>
          <p:cNvPr id="5" name="Content Placeholder 4">
            <a:extLst>
              <a:ext uri="{FF2B5EF4-FFF2-40B4-BE49-F238E27FC236}">
                <a16:creationId xmlns="" xmlns:a16="http://schemas.microsoft.com/office/drawing/2014/main" id="{33FF1A79-A640-4EE4-B486-E2AB7EAE34E4}"/>
              </a:ext>
            </a:extLst>
          </p:cNvPr>
          <p:cNvSpPr>
            <a:spLocks noGrp="1"/>
          </p:cNvSpPr>
          <p:nvPr>
            <p:ph idx="1"/>
          </p:nvPr>
        </p:nvSpPr>
        <p:spPr/>
        <p:txBody>
          <a:bodyPr/>
          <a:lstStyle/>
          <a:p>
            <a:endParaRPr lang="en-IN"/>
          </a:p>
        </p:txBody>
      </p:sp>
      <p:sp>
        <p:nvSpPr>
          <p:cNvPr id="2" name="Footer Placeholder 1">
            <a:extLst>
              <a:ext uri="{FF2B5EF4-FFF2-40B4-BE49-F238E27FC236}">
                <a16:creationId xmlns="" xmlns:a16="http://schemas.microsoft.com/office/drawing/2014/main" id="{CAF265AD-3F2F-4E56-B636-B7B6A37E2ADA}"/>
              </a:ext>
            </a:extLst>
          </p:cNvPr>
          <p:cNvSpPr>
            <a:spLocks noGrp="1"/>
          </p:cNvSpPr>
          <p:nvPr>
            <p:ph type="ftr" sz="quarter" idx="11"/>
          </p:nvPr>
        </p:nvSpPr>
        <p:spPr/>
        <p:txBody>
          <a:bodyPr/>
          <a:lstStyle/>
          <a:p>
            <a:r>
              <a:rPr lang="en-GB" dirty="0"/>
              <a:t>Gokhale Education Society's R H Sapat College of Engineering, Management and Research</a:t>
            </a:r>
            <a:endParaRPr lang="en-US" dirty="0"/>
          </a:p>
        </p:txBody>
      </p:sp>
    </p:spTree>
    <p:extLst>
      <p:ext uri="{BB962C8B-B14F-4D97-AF65-F5344CB8AC3E}">
        <p14:creationId xmlns="" xmlns:p14="http://schemas.microsoft.com/office/powerpoint/2010/main" val="3348023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C71F92-F943-4368-A294-981B966FCFA1}"/>
              </a:ext>
            </a:extLst>
          </p:cNvPr>
          <p:cNvSpPr>
            <a:spLocks noGrp="1"/>
          </p:cNvSpPr>
          <p:nvPr>
            <p:ph type="ctrTitle"/>
          </p:nvPr>
        </p:nvSpPr>
        <p:spPr>
          <a:xfrm>
            <a:off x="2895600" y="762000"/>
            <a:ext cx="2743200" cy="838200"/>
          </a:xfrm>
        </p:spPr>
        <p:txBody>
          <a:bodyPr vert="horz" lIns="91440" tIns="45720" rIns="91440" bIns="45720" rtlCol="0" anchor="t">
            <a:normAutofit/>
          </a:bodyPr>
          <a:lstStyle/>
          <a:p>
            <a:pPr defTabSz="914400"/>
            <a:r>
              <a:rPr lang="en-US" sz="4200" kern="1200" dirty="0">
                <a:solidFill>
                  <a:schemeClr val="tx2">
                    <a:lumMod val="75000"/>
                  </a:schemeClr>
                </a:solidFill>
                <a:latin typeface="+mj-lt"/>
                <a:ea typeface="+mj-ea"/>
                <a:cs typeface="+mj-cs"/>
              </a:rPr>
              <a:t>Contents </a:t>
            </a:r>
          </a:p>
        </p:txBody>
      </p:sp>
      <p:sp>
        <p:nvSpPr>
          <p:cNvPr id="3" name="Subtitle 2">
            <a:extLst>
              <a:ext uri="{FF2B5EF4-FFF2-40B4-BE49-F238E27FC236}">
                <a16:creationId xmlns="" xmlns:a16="http://schemas.microsoft.com/office/drawing/2014/main" id="{A353E50E-6E81-49F2-9393-6D04A284D1D6}"/>
              </a:ext>
            </a:extLst>
          </p:cNvPr>
          <p:cNvSpPr>
            <a:spLocks noGrp="1"/>
          </p:cNvSpPr>
          <p:nvPr>
            <p:ph type="subTitle" idx="1"/>
          </p:nvPr>
        </p:nvSpPr>
        <p:spPr>
          <a:xfrm>
            <a:off x="3248039" y="381000"/>
            <a:ext cx="5467349" cy="5794111"/>
          </a:xfrm>
        </p:spPr>
        <p:txBody>
          <a:bodyPr vert="horz" lIns="91440" tIns="45720" rIns="91440" bIns="45720" rtlCol="0" anchor="ctr">
            <a:normAutofit/>
          </a:bodyPr>
          <a:lstStyle/>
          <a:p>
            <a:pPr marL="342900" indent="-228600" algn="l" defTabSz="914400">
              <a:buFont typeface="Arial" panose="020B0604020202020204" pitchFamily="34" charset="0"/>
              <a:buChar char="•"/>
            </a:pPr>
            <a:r>
              <a:rPr lang="en-US" dirty="0">
                <a:solidFill>
                  <a:srgbClr val="00B0F0"/>
                </a:solidFill>
              </a:rPr>
              <a:t>Introduction</a:t>
            </a:r>
          </a:p>
          <a:p>
            <a:pPr marL="342900" indent="-228600" algn="l" defTabSz="914400">
              <a:buFont typeface="Arial" panose="020B0604020202020204" pitchFamily="34" charset="0"/>
              <a:buChar char="•"/>
            </a:pPr>
            <a:r>
              <a:rPr lang="en-US" dirty="0">
                <a:solidFill>
                  <a:srgbClr val="00B0F0"/>
                </a:solidFill>
              </a:rPr>
              <a:t>Literature Survey</a:t>
            </a:r>
          </a:p>
          <a:p>
            <a:pPr marL="342900" indent="-228600" algn="l" defTabSz="914400">
              <a:buFont typeface="Arial" panose="020B0604020202020204" pitchFamily="34" charset="0"/>
              <a:buChar char="•"/>
            </a:pPr>
            <a:r>
              <a:rPr lang="en-US" dirty="0">
                <a:solidFill>
                  <a:srgbClr val="00B0F0"/>
                </a:solidFill>
              </a:rPr>
              <a:t>Scope &amp; Objectives</a:t>
            </a:r>
          </a:p>
          <a:p>
            <a:pPr marL="342900" indent="-228600" algn="l" defTabSz="914400">
              <a:buFont typeface="Arial" panose="020B0604020202020204" pitchFamily="34" charset="0"/>
              <a:buChar char="•"/>
            </a:pPr>
            <a:r>
              <a:rPr lang="en-US" dirty="0">
                <a:solidFill>
                  <a:srgbClr val="00B0F0"/>
                </a:solidFill>
              </a:rPr>
              <a:t>Software/Hardware Requirements</a:t>
            </a:r>
          </a:p>
          <a:p>
            <a:pPr marL="342900" indent="-228600" algn="l" defTabSz="914400">
              <a:buFont typeface="Arial" panose="020B0604020202020204" pitchFamily="34" charset="0"/>
              <a:buChar char="•"/>
            </a:pPr>
            <a:r>
              <a:rPr lang="en-US" dirty="0">
                <a:solidFill>
                  <a:srgbClr val="00B0F0"/>
                </a:solidFill>
              </a:rPr>
              <a:t>System Architecture</a:t>
            </a:r>
          </a:p>
          <a:p>
            <a:pPr marL="342900" indent="-228600" algn="l" defTabSz="914400">
              <a:buFont typeface="Arial" panose="020B0604020202020204" pitchFamily="34" charset="0"/>
              <a:buChar char="•"/>
            </a:pPr>
            <a:r>
              <a:rPr lang="en-US" dirty="0">
                <a:solidFill>
                  <a:srgbClr val="00B0F0"/>
                </a:solidFill>
              </a:rPr>
              <a:t>Current Status</a:t>
            </a:r>
          </a:p>
          <a:p>
            <a:pPr marL="342900" indent="-228600" algn="l" defTabSz="914400">
              <a:buFont typeface="Arial" panose="020B0604020202020204" pitchFamily="34" charset="0"/>
              <a:buChar char="•"/>
            </a:pPr>
            <a:r>
              <a:rPr lang="en-US" dirty="0">
                <a:solidFill>
                  <a:srgbClr val="00B0F0"/>
                </a:solidFill>
              </a:rPr>
              <a:t>Conclusion</a:t>
            </a:r>
          </a:p>
        </p:txBody>
      </p:sp>
      <p:sp>
        <p:nvSpPr>
          <p:cNvPr id="4" name="Footer Placeholder 3">
            <a:extLst>
              <a:ext uri="{FF2B5EF4-FFF2-40B4-BE49-F238E27FC236}">
                <a16:creationId xmlns="" xmlns:a16="http://schemas.microsoft.com/office/drawing/2014/main" id="{96AEC91E-5611-4F5D-86AC-3DA9AB069B03}"/>
              </a:ext>
            </a:extLst>
          </p:cNvPr>
          <p:cNvSpPr>
            <a:spLocks noGrp="1"/>
          </p:cNvSpPr>
          <p:nvPr>
            <p:ph type="ftr" sz="quarter" idx="11"/>
          </p:nvPr>
        </p:nvSpPr>
        <p:spPr>
          <a:xfrm>
            <a:off x="2667000" y="6477000"/>
            <a:ext cx="5226641" cy="365125"/>
          </a:xfrm>
        </p:spPr>
        <p:txBody>
          <a:bodyPr/>
          <a:lstStyle/>
          <a:p>
            <a:pPr algn="r"/>
            <a:r>
              <a:rPr lang="en-GB" dirty="0"/>
              <a:t>Gokhale Education Society's R H Sapat College of Engineering, Management and Research</a:t>
            </a:r>
            <a:endParaRPr lang="en-US" dirty="0"/>
          </a:p>
        </p:txBody>
      </p:sp>
    </p:spTree>
    <p:extLst>
      <p:ext uri="{BB962C8B-B14F-4D97-AF65-F5344CB8AC3E}">
        <p14:creationId xmlns="" xmlns:p14="http://schemas.microsoft.com/office/powerpoint/2010/main" val="1547438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990601" y="1600200"/>
            <a:ext cx="7086600" cy="4605642"/>
          </a:xfrm>
        </p:spPr>
        <p:txBody>
          <a:bodyPr>
            <a:normAutofit fontScale="92500"/>
          </a:bodyPr>
          <a:lstStyle/>
          <a:p>
            <a:pPr algn="just"/>
            <a:r>
              <a:rPr lang="en-IN" dirty="0"/>
              <a:t>In </a:t>
            </a:r>
            <a:r>
              <a:rPr lang="en-IN" dirty="0" smtClean="0"/>
              <a:t>proposed system </a:t>
            </a:r>
            <a:r>
              <a:rPr lang="en-IN" dirty="0"/>
              <a:t>we are going to see a </a:t>
            </a:r>
            <a:r>
              <a:rPr lang="en-IN" dirty="0" smtClean="0"/>
              <a:t>model </a:t>
            </a:r>
            <a:r>
              <a:rPr lang="en-IN" dirty="0"/>
              <a:t>for AI Powered chatbot for college website.</a:t>
            </a:r>
          </a:p>
          <a:p>
            <a:pPr algn="just"/>
            <a:r>
              <a:rPr lang="en-IN" dirty="0" smtClean="0"/>
              <a:t>Main </a:t>
            </a:r>
            <a:r>
              <a:rPr lang="en-IN" dirty="0"/>
              <a:t>goal with this proposed system is a web application which gives a reply to the questions of the users.</a:t>
            </a:r>
          </a:p>
          <a:p>
            <a:pPr algn="just">
              <a:lnSpc>
                <a:spcPct val="110000"/>
              </a:lnSpc>
            </a:pPr>
            <a:r>
              <a:rPr lang="en-GB" dirty="0"/>
              <a:t>Artificial intelligence will be used to answer the user's queries. </a:t>
            </a:r>
          </a:p>
          <a:p>
            <a:pPr algn="just">
              <a:lnSpc>
                <a:spcPct val="110000"/>
              </a:lnSpc>
            </a:pPr>
            <a:r>
              <a:rPr lang="en-GB" dirty="0"/>
              <a:t>The user will get the appropriate answers to their queries. The answers will be given using the artificial intelligence algorithms. </a:t>
            </a:r>
          </a:p>
          <a:p>
            <a:pPr algn="just">
              <a:lnSpc>
                <a:spcPct val="110000"/>
              </a:lnSpc>
            </a:pPr>
            <a:r>
              <a:rPr lang="en-GB" dirty="0"/>
              <a:t>Users won't have to go personally to the college for inquiry. </a:t>
            </a:r>
            <a:endParaRPr lang="en-IN" sz="2000" dirty="0"/>
          </a:p>
          <a:p>
            <a:pPr algn="just"/>
            <a:endParaRPr lang="en-IN"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1066800" y="652158"/>
            <a:ext cx="7429499" cy="829282"/>
          </a:xfrm>
        </p:spPr>
        <p:txBody>
          <a:bodyPr/>
          <a:lstStyle/>
          <a:p>
            <a:r>
              <a:rPr lang="en-IN" dirty="0">
                <a:solidFill>
                  <a:schemeClr val="tx2">
                    <a:lumMod val="75000"/>
                  </a:schemeClr>
                </a:solidFill>
              </a:rPr>
              <a:t>Introduction</a:t>
            </a:r>
            <a:endParaRPr lang="en-IN" dirty="0"/>
          </a:p>
        </p:txBody>
      </p:sp>
      <p:sp>
        <p:nvSpPr>
          <p:cNvPr id="2" name="Footer Placeholder 1">
            <a:extLst>
              <a:ext uri="{FF2B5EF4-FFF2-40B4-BE49-F238E27FC236}">
                <a16:creationId xmlns="" xmlns:a16="http://schemas.microsoft.com/office/drawing/2014/main" id="{A5A3E66E-4E33-4B8F-A9DC-E8E527A12C67}"/>
              </a:ext>
            </a:extLst>
          </p:cNvPr>
          <p:cNvSpPr>
            <a:spLocks noGrp="1"/>
          </p:cNvSpPr>
          <p:nvPr>
            <p:ph type="ftr" sz="quarter" idx="11"/>
          </p:nvPr>
        </p:nvSpPr>
        <p:spPr>
          <a:xfrm>
            <a:off x="2070333" y="6492875"/>
            <a:ext cx="5136682" cy="365125"/>
          </a:xfrm>
        </p:spPr>
        <p:txBody>
          <a:bodyPr/>
          <a:lstStyle/>
          <a:p>
            <a:r>
              <a:rPr lang="en-GB" dirty="0"/>
              <a:t>Gokhale Education Society's R H Sapat College of Engineering, Management and Research</a:t>
            </a:r>
            <a:endParaRPr lang="en-US" dirty="0"/>
          </a:p>
        </p:txBody>
      </p:sp>
    </p:spTree>
    <p:extLst>
      <p:ext uri="{BB962C8B-B14F-4D97-AF65-F5344CB8AC3E}">
        <p14:creationId xmlns="" xmlns:p14="http://schemas.microsoft.com/office/powerpoint/2010/main" val="29708617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1066800" y="1631920"/>
            <a:ext cx="7010400" cy="4724400"/>
          </a:xfrm>
        </p:spPr>
        <p:txBody>
          <a:bodyPr>
            <a:normAutofit/>
          </a:bodyPr>
          <a:lstStyle/>
          <a:p>
            <a:pPr algn="just">
              <a:lnSpc>
                <a:spcPct val="110000"/>
              </a:lnSpc>
            </a:pPr>
            <a:r>
              <a:rPr lang="en-GB" sz="2000" dirty="0"/>
              <a:t>A chatbot is an agent that interacts with users </a:t>
            </a:r>
            <a:r>
              <a:rPr lang="en-IN" sz="2000" dirty="0"/>
              <a:t>using natural language.</a:t>
            </a:r>
          </a:p>
          <a:p>
            <a:pPr algn="just">
              <a:lnSpc>
                <a:spcPct val="110000"/>
              </a:lnSpc>
            </a:pPr>
            <a:r>
              <a:rPr lang="en-GB" sz="2000" dirty="0"/>
              <a:t>A chat-bots aims to make a conversation between both human and machine.</a:t>
            </a:r>
          </a:p>
          <a:p>
            <a:pPr algn="just">
              <a:lnSpc>
                <a:spcPct val="110000"/>
              </a:lnSpc>
            </a:pPr>
            <a:r>
              <a:rPr lang="en-GB" sz="2000" dirty="0"/>
              <a:t>Chatbots makes use of machine learning to reach artificial intelligence helping them to understand the user query and provide an appropriate response.</a:t>
            </a:r>
          </a:p>
          <a:p>
            <a:pPr algn="just">
              <a:lnSpc>
                <a:spcPct val="110000"/>
              </a:lnSpc>
            </a:pPr>
            <a:r>
              <a:rPr lang="en-IN" sz="2000" dirty="0"/>
              <a:t>The chatbots are </a:t>
            </a:r>
            <a:r>
              <a:rPr lang="en-GB" sz="2000" dirty="0"/>
              <a:t>developed using the Artificial Intelligence Mark-up Language for communicating or interacting with the user.</a:t>
            </a:r>
            <a:endParaRPr lang="en-IN" sz="2800"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1066800" y="685800"/>
            <a:ext cx="7429499" cy="829282"/>
          </a:xfrm>
        </p:spPr>
        <p:txBody>
          <a:bodyPr/>
          <a:lstStyle/>
          <a:p>
            <a:r>
              <a:rPr lang="en-IN" dirty="0">
                <a:solidFill>
                  <a:schemeClr val="tx2">
                    <a:lumMod val="75000"/>
                  </a:schemeClr>
                </a:solidFill>
              </a:rPr>
              <a:t>What are The Chatbots</a:t>
            </a:r>
            <a:r>
              <a:rPr lang="en-IN" dirty="0">
                <a:solidFill>
                  <a:schemeClr val="tx2">
                    <a:lumMod val="75000"/>
                  </a:schemeClr>
                </a:solidFill>
                <a:latin typeface="Arial" panose="020B0604020202020204" pitchFamily="34" charset="0"/>
                <a:cs typeface="Arial" panose="020B0604020202020204" pitchFamily="34" charset="0"/>
              </a:rPr>
              <a:t>?</a:t>
            </a:r>
          </a:p>
        </p:txBody>
      </p:sp>
      <p:sp>
        <p:nvSpPr>
          <p:cNvPr id="2" name="Footer Placeholder 1">
            <a:extLst>
              <a:ext uri="{FF2B5EF4-FFF2-40B4-BE49-F238E27FC236}">
                <a16:creationId xmlns="" xmlns:a16="http://schemas.microsoft.com/office/drawing/2014/main" id="{3C70904B-30BB-49C3-9854-AAB1134EA117}"/>
              </a:ext>
            </a:extLst>
          </p:cNvPr>
          <p:cNvSpPr>
            <a:spLocks noGrp="1"/>
          </p:cNvSpPr>
          <p:nvPr>
            <p:ph type="ftr" sz="quarter" idx="11"/>
          </p:nvPr>
        </p:nvSpPr>
        <p:spPr>
          <a:xfrm>
            <a:off x="2199678" y="6349393"/>
            <a:ext cx="5163741" cy="365125"/>
          </a:xfrm>
        </p:spPr>
        <p:txBody>
          <a:bodyPr/>
          <a:lstStyle/>
          <a:p>
            <a:r>
              <a:rPr lang="en-GB" dirty="0"/>
              <a:t>Gokhale Education Society's R H Sapat College of Engineering, Management and Research</a:t>
            </a:r>
            <a:endParaRPr lang="en-US" dirty="0"/>
          </a:p>
        </p:txBody>
      </p:sp>
    </p:spTree>
    <p:extLst>
      <p:ext uri="{BB962C8B-B14F-4D97-AF65-F5344CB8AC3E}">
        <p14:creationId xmlns="" xmlns:p14="http://schemas.microsoft.com/office/powerpoint/2010/main" val="19014057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1153120" y="888708"/>
            <a:ext cx="3714750" cy="838200"/>
          </a:xfrm>
        </p:spPr>
        <p:txBody>
          <a:bodyPr>
            <a:normAutofit fontScale="90000"/>
          </a:bodyPr>
          <a:lstStyle/>
          <a:p>
            <a:pPr>
              <a:lnSpc>
                <a:spcPct val="100000"/>
              </a:lnSpc>
            </a:pPr>
            <a:r>
              <a:rPr lang="en-US" dirty="0">
                <a:solidFill>
                  <a:schemeClr val="tx2">
                    <a:lumMod val="75000"/>
                  </a:schemeClr>
                </a:solidFill>
              </a:rPr>
              <a:t>Literature Survey</a:t>
            </a:r>
            <a:endParaRPr lang="en-IN" dirty="0"/>
          </a:p>
        </p:txBody>
      </p:sp>
      <p:sp>
        <p:nvSpPr>
          <p:cNvPr id="2" name="Footer Placeholder 1">
            <a:extLst>
              <a:ext uri="{FF2B5EF4-FFF2-40B4-BE49-F238E27FC236}">
                <a16:creationId xmlns="" xmlns:a16="http://schemas.microsoft.com/office/drawing/2014/main" id="{B3F1F818-9347-4833-AD37-3F6949356C48}"/>
              </a:ext>
            </a:extLst>
          </p:cNvPr>
          <p:cNvSpPr>
            <a:spLocks noGrp="1"/>
          </p:cNvSpPr>
          <p:nvPr>
            <p:ph type="ftr" sz="quarter" idx="11"/>
          </p:nvPr>
        </p:nvSpPr>
        <p:spPr>
          <a:xfrm>
            <a:off x="2286000" y="6492875"/>
            <a:ext cx="5163741" cy="365125"/>
          </a:xfrm>
        </p:spPr>
        <p:txBody>
          <a:bodyPr/>
          <a:lstStyle/>
          <a:p>
            <a:r>
              <a:rPr lang="en-GB" dirty="0"/>
              <a:t>Gokhale Education Society's R H Sapat College of Engineering, Management and Research</a:t>
            </a:r>
            <a:endParaRPr lang="en-US" dirty="0"/>
          </a:p>
        </p:txBody>
      </p:sp>
      <p:graphicFrame>
        <p:nvGraphicFramePr>
          <p:cNvPr id="5" name="Table 7">
            <a:extLst>
              <a:ext uri="{FF2B5EF4-FFF2-40B4-BE49-F238E27FC236}">
                <a16:creationId xmlns="" xmlns:a16="http://schemas.microsoft.com/office/drawing/2014/main" id="{8EFCA270-A420-40A7-B6E3-6009870064E0}"/>
              </a:ext>
            </a:extLst>
          </p:cNvPr>
          <p:cNvGraphicFramePr>
            <a:graphicFrameLocks noGrp="1"/>
          </p:cNvGraphicFramePr>
          <p:nvPr>
            <p:ph idx="1"/>
            <p:extLst>
              <p:ext uri="{D42A27DB-BD31-4B8C-83A1-F6EECF244321}">
                <p14:modId xmlns="" xmlns:p14="http://schemas.microsoft.com/office/powerpoint/2010/main" val="3100855458"/>
              </p:ext>
            </p:extLst>
          </p:nvPr>
        </p:nvGraphicFramePr>
        <p:xfrm>
          <a:off x="1143000" y="1726908"/>
          <a:ext cx="7142163" cy="4389713"/>
        </p:xfrm>
        <a:graphic>
          <a:graphicData uri="http://schemas.openxmlformats.org/drawingml/2006/table">
            <a:tbl>
              <a:tblPr firstRow="1" bandRow="1">
                <a:tableStyleId>{5C22544A-7EE6-4342-B048-85BDC9FD1C3A}</a:tableStyleId>
              </a:tblPr>
              <a:tblGrid>
                <a:gridCol w="1752600">
                  <a:extLst>
                    <a:ext uri="{9D8B030D-6E8A-4147-A177-3AD203B41FA5}">
                      <a16:colId xmlns="" xmlns:a16="http://schemas.microsoft.com/office/drawing/2014/main" val="2637689246"/>
                    </a:ext>
                  </a:extLst>
                </a:gridCol>
                <a:gridCol w="2819400">
                  <a:extLst>
                    <a:ext uri="{9D8B030D-6E8A-4147-A177-3AD203B41FA5}">
                      <a16:colId xmlns="" xmlns:a16="http://schemas.microsoft.com/office/drawing/2014/main" val="4035418741"/>
                    </a:ext>
                  </a:extLst>
                </a:gridCol>
                <a:gridCol w="2570163">
                  <a:extLst>
                    <a:ext uri="{9D8B030D-6E8A-4147-A177-3AD203B41FA5}">
                      <a16:colId xmlns="" xmlns:a16="http://schemas.microsoft.com/office/drawing/2014/main" val="706743050"/>
                    </a:ext>
                  </a:extLst>
                </a:gridCol>
              </a:tblGrid>
              <a:tr h="711492">
                <a:tc>
                  <a:txBody>
                    <a:bodyPr/>
                    <a:lstStyle/>
                    <a:p>
                      <a:pPr algn="ctr"/>
                      <a:r>
                        <a:rPr lang="en-IN" dirty="0"/>
                        <a:t>Existing System</a:t>
                      </a:r>
                    </a:p>
                  </a:txBody>
                  <a:tcPr/>
                </a:tc>
                <a:tc>
                  <a:txBody>
                    <a:bodyPr/>
                    <a:lstStyle/>
                    <a:p>
                      <a:pPr algn="ctr"/>
                      <a:r>
                        <a:rPr lang="en-IN" dirty="0"/>
                        <a:t>Description about existing system</a:t>
                      </a:r>
                    </a:p>
                  </a:txBody>
                  <a:tcPr/>
                </a:tc>
                <a:tc>
                  <a:txBody>
                    <a:bodyPr/>
                    <a:lstStyle/>
                    <a:p>
                      <a:pPr algn="ctr"/>
                      <a:r>
                        <a:rPr lang="en-IN" dirty="0" smtClean="0"/>
                        <a:t>Drawback </a:t>
                      </a:r>
                      <a:r>
                        <a:rPr lang="en-IN" dirty="0"/>
                        <a:t>with existing system</a:t>
                      </a:r>
                    </a:p>
                  </a:txBody>
                  <a:tcPr/>
                </a:tc>
                <a:extLst>
                  <a:ext uri="{0D108BD9-81ED-4DB2-BD59-A6C34878D82A}">
                    <a16:rowId xmlns="" xmlns:a16="http://schemas.microsoft.com/office/drawing/2014/main" val="352167658"/>
                  </a:ext>
                </a:extLst>
              </a:tr>
              <a:tr h="1228750">
                <a:tc>
                  <a:txBody>
                    <a:bodyPr/>
                    <a:lstStyle/>
                    <a:p>
                      <a:pPr algn="ctr"/>
                      <a:endParaRPr lang="en-IN" dirty="0"/>
                    </a:p>
                    <a:p>
                      <a:pPr algn="ctr"/>
                      <a:r>
                        <a:rPr lang="en-IN" dirty="0"/>
                        <a:t>Eliza</a:t>
                      </a:r>
                    </a:p>
                  </a:txBody>
                  <a:tcPr/>
                </a:tc>
                <a:tc>
                  <a:txBody>
                    <a:bodyPr/>
                    <a:lstStyle/>
                    <a:p>
                      <a:pPr algn="just"/>
                      <a:r>
                        <a:rPr lang="en-GB" sz="1400" b="0" i="0" u="none" strike="noStrike" kern="1200" baseline="0" dirty="0">
                          <a:solidFill>
                            <a:schemeClr val="dk1"/>
                          </a:solidFill>
                          <a:latin typeface="+mn-lt"/>
                          <a:ea typeface="+mn-ea"/>
                          <a:cs typeface="+mn-cs"/>
                        </a:rPr>
                        <a:t>ELIZA makes the use of primitive natural language processing. It operates on user’s responses to scripts.</a:t>
                      </a:r>
                    </a:p>
                    <a:p>
                      <a:pPr algn="just"/>
                      <a:r>
                        <a:rPr lang="en-IN" sz="1400" b="0" i="0" u="none" strike="noStrike" kern="1200" baseline="0" dirty="0">
                          <a:solidFill>
                            <a:schemeClr val="dk1"/>
                          </a:solidFill>
                          <a:latin typeface="+mn-lt"/>
                          <a:ea typeface="+mn-ea"/>
                          <a:cs typeface="+mn-cs"/>
                        </a:rPr>
                        <a:t>ELIZA uses simple pattern matching techniques </a:t>
                      </a:r>
                      <a:endParaRPr lang="en-IN" sz="1100" dirty="0"/>
                    </a:p>
                  </a:txBody>
                  <a:tcPr/>
                </a:tc>
                <a:tc>
                  <a:txBody>
                    <a:bodyPr/>
                    <a:lstStyle/>
                    <a:p>
                      <a:pPr algn="just"/>
                      <a:r>
                        <a:rPr lang="en-GB" sz="1400" b="0" i="0" u="none" strike="noStrike" kern="1200" baseline="0" dirty="0">
                          <a:solidFill>
                            <a:schemeClr val="dk1"/>
                          </a:solidFill>
                          <a:latin typeface="+mn-lt"/>
                          <a:ea typeface="+mn-ea"/>
                          <a:cs typeface="+mn-cs"/>
                        </a:rPr>
                        <a:t>ELIZA has a habit of parsing the responses of the user to frame the next question. Also after the conversation is continued these responses become predictable </a:t>
                      </a:r>
                      <a:endParaRPr lang="en-IN" sz="1400" dirty="0"/>
                    </a:p>
                  </a:txBody>
                  <a:tcPr/>
                </a:tc>
                <a:extLst>
                  <a:ext uri="{0D108BD9-81ED-4DB2-BD59-A6C34878D82A}">
                    <a16:rowId xmlns="" xmlns:a16="http://schemas.microsoft.com/office/drawing/2014/main" val="2444683400"/>
                  </a:ext>
                </a:extLst>
              </a:tr>
              <a:tr h="1072181">
                <a:tc>
                  <a:txBody>
                    <a:bodyPr/>
                    <a:lstStyle/>
                    <a:p>
                      <a:pPr algn="ctr"/>
                      <a:endParaRPr lang="en-IN" dirty="0"/>
                    </a:p>
                    <a:p>
                      <a:pPr algn="ctr"/>
                      <a:r>
                        <a:rPr lang="en-IN" dirty="0"/>
                        <a:t>Doctor Script</a:t>
                      </a:r>
                    </a:p>
                  </a:txBody>
                  <a:tcPr/>
                </a:tc>
                <a:tc>
                  <a:txBody>
                    <a:bodyPr/>
                    <a:lstStyle/>
                    <a:p>
                      <a:pPr algn="just"/>
                      <a:r>
                        <a:rPr lang="en-GB" sz="1400" b="0" i="0" u="none" strike="noStrike" kern="1200" baseline="0" dirty="0">
                          <a:solidFill>
                            <a:schemeClr val="dk1"/>
                          </a:solidFill>
                          <a:latin typeface="+mn-lt"/>
                          <a:ea typeface="+mn-ea"/>
                          <a:cs typeface="+mn-cs"/>
                        </a:rPr>
                        <a:t>DOCTOR is a simulation of psychotherapist. It provided a basic human-like interaction with almost no information about human thought or emotion. </a:t>
                      </a:r>
                      <a:endParaRPr lang="en-IN" sz="1400" dirty="0"/>
                    </a:p>
                  </a:txBody>
                  <a:tcPr/>
                </a:tc>
                <a:tc>
                  <a:txBody>
                    <a:bodyPr/>
                    <a:lstStyle/>
                    <a:p>
                      <a:pPr algn="just"/>
                      <a:r>
                        <a:rPr lang="en-GB" sz="1400" b="0" i="0" u="none" strike="noStrike" kern="1200" baseline="0" dirty="0">
                          <a:solidFill>
                            <a:schemeClr val="dk1"/>
                          </a:solidFill>
                          <a:latin typeface="+mn-lt"/>
                          <a:ea typeface="+mn-ea"/>
                          <a:cs typeface="+mn-cs"/>
                        </a:rPr>
                        <a:t>DOCTOR actually did was that it used a lot of data from the statements from the humans in order to compose the responses by using simple templates </a:t>
                      </a:r>
                      <a:endParaRPr lang="en-IN" sz="1400" dirty="0"/>
                    </a:p>
                  </a:txBody>
                  <a:tcPr/>
                </a:tc>
                <a:extLst>
                  <a:ext uri="{0D108BD9-81ED-4DB2-BD59-A6C34878D82A}">
                    <a16:rowId xmlns="" xmlns:a16="http://schemas.microsoft.com/office/drawing/2014/main" val="83817720"/>
                  </a:ext>
                </a:extLst>
              </a:tr>
              <a:tr h="1148381">
                <a:tc>
                  <a:txBody>
                    <a:bodyPr/>
                    <a:lstStyle/>
                    <a:p>
                      <a:endParaRPr lang="en-IN" dirty="0"/>
                    </a:p>
                    <a:p>
                      <a:pPr algn="ctr"/>
                      <a:r>
                        <a:rPr lang="en-IN" dirty="0" smtClean="0"/>
                        <a:t>Cleverbot</a:t>
                      </a:r>
                      <a:endParaRPr lang="en-IN" dirty="0"/>
                    </a:p>
                  </a:txBody>
                  <a:tcPr/>
                </a:tc>
                <a:tc>
                  <a:txBody>
                    <a:bodyPr/>
                    <a:lstStyle/>
                    <a:p>
                      <a:pPr algn="just"/>
                      <a:r>
                        <a:rPr lang="en-GB" sz="1400" b="0" i="0" u="none" strike="noStrike" kern="1200" baseline="0" dirty="0" smtClean="0">
                          <a:solidFill>
                            <a:schemeClr val="dk1"/>
                          </a:solidFill>
                          <a:latin typeface="+mn-lt"/>
                          <a:ea typeface="+mn-ea"/>
                          <a:cs typeface="+mn-cs"/>
                        </a:rPr>
                        <a:t>Cleverbot </a:t>
                      </a:r>
                      <a:r>
                        <a:rPr lang="en-GB" sz="1400" b="0" i="0" u="none" strike="noStrike" kern="1200" baseline="0" dirty="0">
                          <a:solidFill>
                            <a:schemeClr val="dk1"/>
                          </a:solidFill>
                          <a:latin typeface="+mn-lt"/>
                          <a:ea typeface="+mn-ea"/>
                          <a:cs typeface="+mn-cs"/>
                        </a:rPr>
                        <a:t>is also a web application which converses with humans and uses artificial intelligence algorithms.</a:t>
                      </a:r>
                    </a:p>
                    <a:p>
                      <a:pPr algn="just"/>
                      <a:r>
                        <a:rPr lang="en-GB" sz="1400" b="0" i="0" u="none" strike="noStrike" kern="1200" baseline="0" dirty="0">
                          <a:solidFill>
                            <a:schemeClr val="dk1"/>
                          </a:solidFill>
                          <a:latin typeface="+mn-lt"/>
                          <a:ea typeface="+mn-ea"/>
                          <a:cs typeface="+mn-cs"/>
                        </a:rPr>
                        <a:t>It learns from human input.</a:t>
                      </a:r>
                      <a:endParaRPr lang="en-IN" sz="1100" dirty="0"/>
                    </a:p>
                  </a:txBody>
                  <a:tcPr/>
                </a:tc>
                <a:tc>
                  <a:txBody>
                    <a:bodyPr/>
                    <a:lstStyle/>
                    <a:p>
                      <a:pPr algn="just"/>
                      <a:r>
                        <a:rPr lang="en-GB" sz="1400" b="0" i="0" u="none" strike="noStrike" kern="1200" baseline="0" dirty="0">
                          <a:solidFill>
                            <a:schemeClr val="dk1"/>
                          </a:solidFill>
                          <a:latin typeface="+mn-lt"/>
                          <a:ea typeface="+mn-ea"/>
                          <a:cs typeface="+mn-cs"/>
                        </a:rPr>
                        <a:t>it is constantly learning. It’s data size is also increasing. Due to this it appears to display a degree of “intelligence”. </a:t>
                      </a:r>
                      <a:endParaRPr lang="en-IN" sz="1400" dirty="0"/>
                    </a:p>
                  </a:txBody>
                  <a:tcPr/>
                </a:tc>
                <a:extLst>
                  <a:ext uri="{0D108BD9-81ED-4DB2-BD59-A6C34878D82A}">
                    <a16:rowId xmlns="" xmlns:a16="http://schemas.microsoft.com/office/drawing/2014/main" val="348960186"/>
                  </a:ext>
                </a:extLst>
              </a:tr>
            </a:tbl>
          </a:graphicData>
        </a:graphic>
      </p:graphicFrame>
    </p:spTree>
    <p:extLst>
      <p:ext uri="{BB962C8B-B14F-4D97-AF65-F5344CB8AC3E}">
        <p14:creationId xmlns="" xmlns:p14="http://schemas.microsoft.com/office/powerpoint/2010/main" val="32721965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989409" y="1592062"/>
            <a:ext cx="7297340" cy="4275338"/>
          </a:xfrm>
        </p:spPr>
        <p:txBody>
          <a:bodyPr>
            <a:normAutofit/>
          </a:bodyPr>
          <a:lstStyle/>
          <a:p>
            <a:pPr algn="just"/>
            <a:r>
              <a:rPr lang="en-GB" sz="2000" dirty="0"/>
              <a:t>Many programs and applications have been developed based on this concept. But most of the common failure is also the poor processing which is not able to filter results in time that can annoy people.</a:t>
            </a:r>
          </a:p>
          <a:p>
            <a:pPr algn="just"/>
            <a:r>
              <a:rPr lang="en-GB" sz="2000" dirty="0"/>
              <a:t>Since then problem is continuously studied using different conditions and we come up with the new purposed system.</a:t>
            </a:r>
          </a:p>
          <a:p>
            <a:pPr algn="just"/>
            <a:r>
              <a:rPr lang="en-GB" sz="2000" dirty="0"/>
              <a:t>The proposed system will simply take the query of the user which can be a student or a parent, and will give response according to the query.</a:t>
            </a:r>
            <a:endParaRPr lang="en-GB" sz="1800" dirty="0"/>
          </a:p>
          <a:p>
            <a:endParaRPr lang="en-GB" sz="2000"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857251" y="762000"/>
            <a:ext cx="3714750" cy="838200"/>
          </a:xfrm>
        </p:spPr>
        <p:txBody>
          <a:bodyPr>
            <a:normAutofit fontScale="90000"/>
          </a:bodyPr>
          <a:lstStyle/>
          <a:p>
            <a:pPr>
              <a:lnSpc>
                <a:spcPct val="100000"/>
              </a:lnSpc>
            </a:pPr>
            <a:r>
              <a:rPr lang="en-US" dirty="0">
                <a:solidFill>
                  <a:schemeClr val="tx2">
                    <a:lumMod val="75000"/>
                  </a:schemeClr>
                </a:solidFill>
              </a:rPr>
              <a:t>Literature Survey</a:t>
            </a:r>
            <a:endParaRPr lang="en-IN" dirty="0"/>
          </a:p>
        </p:txBody>
      </p:sp>
      <p:sp>
        <p:nvSpPr>
          <p:cNvPr id="2" name="Footer Placeholder 1">
            <a:extLst>
              <a:ext uri="{FF2B5EF4-FFF2-40B4-BE49-F238E27FC236}">
                <a16:creationId xmlns="" xmlns:a16="http://schemas.microsoft.com/office/drawing/2014/main" id="{B3F1F818-9347-4833-AD37-3F6949356C48}"/>
              </a:ext>
            </a:extLst>
          </p:cNvPr>
          <p:cNvSpPr>
            <a:spLocks noGrp="1"/>
          </p:cNvSpPr>
          <p:nvPr>
            <p:ph type="ftr" sz="quarter" idx="11"/>
          </p:nvPr>
        </p:nvSpPr>
        <p:spPr>
          <a:xfrm>
            <a:off x="1905000" y="6492875"/>
            <a:ext cx="5163741" cy="365125"/>
          </a:xfrm>
        </p:spPr>
        <p:txBody>
          <a:bodyPr/>
          <a:lstStyle/>
          <a:p>
            <a:r>
              <a:rPr lang="en-GB" dirty="0"/>
              <a:t>Gokhale Education Society's R H Sapat College of Engineering, Management and Research</a:t>
            </a:r>
            <a:endParaRPr lang="en-US" dirty="0"/>
          </a:p>
        </p:txBody>
      </p:sp>
    </p:spTree>
    <p:extLst>
      <p:ext uri="{BB962C8B-B14F-4D97-AF65-F5344CB8AC3E}">
        <p14:creationId xmlns="" xmlns:p14="http://schemas.microsoft.com/office/powerpoint/2010/main" val="1942858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1600200" y="1752600"/>
            <a:ext cx="6019800" cy="4088907"/>
          </a:xfrm>
        </p:spPr>
        <p:txBody>
          <a:bodyPr>
            <a:normAutofit/>
          </a:bodyPr>
          <a:lstStyle/>
          <a:p>
            <a:pPr algn="just"/>
            <a:r>
              <a:rPr lang="en-GB" sz="2000" dirty="0"/>
              <a:t>Students need to manually visit to the college to get their queries answered by the college help </a:t>
            </a:r>
            <a:r>
              <a:rPr lang="en-IN" sz="2000" dirty="0"/>
              <a:t>desk, we can reduce this efforts of management as well as students also.</a:t>
            </a:r>
          </a:p>
          <a:p>
            <a:pPr algn="just"/>
            <a:r>
              <a:rPr lang="en-IN" sz="2000" dirty="0"/>
              <a:t>Proposed system will helps to get live updates for students.</a:t>
            </a:r>
          </a:p>
          <a:p>
            <a:pPr algn="just"/>
            <a:r>
              <a:rPr lang="en-IN" sz="2000" dirty="0"/>
              <a:t>Proposed system includes some additional features to gate more ease for students as well as management.</a:t>
            </a:r>
          </a:p>
          <a:p>
            <a:pPr algn="just"/>
            <a:r>
              <a:rPr lang="en-IN" sz="1800" dirty="0"/>
              <a:t>Proposed System will available 24x7 for all.</a:t>
            </a:r>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1153120" y="888708"/>
            <a:ext cx="3714750" cy="838200"/>
          </a:xfrm>
        </p:spPr>
        <p:txBody>
          <a:bodyPr>
            <a:normAutofit fontScale="90000"/>
          </a:bodyPr>
          <a:lstStyle/>
          <a:p>
            <a:pPr>
              <a:lnSpc>
                <a:spcPct val="100000"/>
              </a:lnSpc>
            </a:pPr>
            <a:r>
              <a:rPr lang="en-US" dirty="0">
                <a:solidFill>
                  <a:schemeClr val="tx2">
                    <a:lumMod val="75000"/>
                  </a:schemeClr>
                </a:solidFill>
              </a:rPr>
              <a:t>Literature Survey</a:t>
            </a:r>
            <a:endParaRPr lang="en-IN" dirty="0"/>
          </a:p>
        </p:txBody>
      </p:sp>
      <p:sp>
        <p:nvSpPr>
          <p:cNvPr id="2" name="Footer Placeholder 1">
            <a:extLst>
              <a:ext uri="{FF2B5EF4-FFF2-40B4-BE49-F238E27FC236}">
                <a16:creationId xmlns="" xmlns:a16="http://schemas.microsoft.com/office/drawing/2014/main" id="{B3F1F818-9347-4833-AD37-3F6949356C48}"/>
              </a:ext>
            </a:extLst>
          </p:cNvPr>
          <p:cNvSpPr>
            <a:spLocks noGrp="1"/>
          </p:cNvSpPr>
          <p:nvPr>
            <p:ph type="ftr" sz="quarter" idx="11"/>
          </p:nvPr>
        </p:nvSpPr>
        <p:spPr>
          <a:xfrm>
            <a:off x="2286000" y="6492875"/>
            <a:ext cx="5163741" cy="365125"/>
          </a:xfrm>
        </p:spPr>
        <p:txBody>
          <a:bodyPr/>
          <a:lstStyle/>
          <a:p>
            <a:r>
              <a:rPr lang="en-GB" dirty="0"/>
              <a:t>Gokhale Education Society's R H Sapat College of Engineering, Management and Research</a:t>
            </a:r>
            <a:endParaRPr lang="en-US" dirty="0"/>
          </a:p>
        </p:txBody>
      </p:sp>
    </p:spTree>
    <p:extLst>
      <p:ext uri="{BB962C8B-B14F-4D97-AF65-F5344CB8AC3E}">
        <p14:creationId xmlns="" xmlns:p14="http://schemas.microsoft.com/office/powerpoint/2010/main" val="853774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856060" y="1600199"/>
            <a:ext cx="7429499" cy="4892675"/>
          </a:xfrm>
        </p:spPr>
        <p:txBody>
          <a:bodyPr>
            <a:normAutofit/>
          </a:bodyPr>
          <a:lstStyle/>
          <a:p>
            <a:pPr marL="0" indent="0">
              <a:buNone/>
            </a:pPr>
            <a:r>
              <a:rPr lang="en-IN" dirty="0">
                <a:solidFill>
                  <a:schemeClr val="tx2">
                    <a:lumMod val="75000"/>
                  </a:schemeClr>
                </a:solidFill>
              </a:rPr>
              <a:t>Scope</a:t>
            </a:r>
          </a:p>
          <a:p>
            <a:pPr lvl="1"/>
            <a:r>
              <a:rPr lang="en-IN" dirty="0" smtClean="0"/>
              <a:t>Highly </a:t>
            </a:r>
            <a:r>
              <a:rPr lang="en-IN" dirty="0"/>
              <a:t>recommendable for college/Schools website.</a:t>
            </a:r>
          </a:p>
          <a:p>
            <a:pPr lvl="1"/>
            <a:r>
              <a:rPr lang="en-IN" dirty="0" smtClean="0"/>
              <a:t>Highly </a:t>
            </a:r>
            <a:r>
              <a:rPr lang="en-IN" dirty="0"/>
              <a:t>recommendable for online shopping website.</a:t>
            </a:r>
          </a:p>
          <a:p>
            <a:pPr marL="0" indent="0">
              <a:buNone/>
            </a:pPr>
            <a:r>
              <a:rPr lang="en-IN" dirty="0">
                <a:solidFill>
                  <a:schemeClr val="tx2">
                    <a:lumMod val="75000"/>
                  </a:schemeClr>
                </a:solidFill>
              </a:rPr>
              <a:t>Objectives</a:t>
            </a:r>
          </a:p>
          <a:p>
            <a:pPr lvl="1" algn="just"/>
            <a:r>
              <a:rPr lang="en-IN" dirty="0"/>
              <a:t>Reduce management effort. </a:t>
            </a:r>
          </a:p>
          <a:p>
            <a:pPr lvl="1" algn="just"/>
            <a:r>
              <a:rPr lang="en-GB" dirty="0"/>
              <a:t>Provide necessary details to student and pa</a:t>
            </a:r>
            <a:r>
              <a:rPr lang="en-IN" dirty="0"/>
              <a:t>rent online.</a:t>
            </a:r>
          </a:p>
          <a:p>
            <a:pPr lvl="1" algn="just"/>
            <a:r>
              <a:rPr lang="en-GB" dirty="0"/>
              <a:t>This application enables the students to be updated with college cultural activities.</a:t>
            </a:r>
          </a:p>
          <a:p>
            <a:pPr lvl="1" algn="just"/>
            <a:r>
              <a:rPr lang="en-GB" dirty="0" smtClean="0"/>
              <a:t>Chatbot </a:t>
            </a:r>
            <a:r>
              <a:rPr lang="en-GB" dirty="0"/>
              <a:t>application saves time for the student as well as teaching and non-teaching </a:t>
            </a:r>
            <a:r>
              <a:rPr lang="en-GB" dirty="0" smtClean="0"/>
              <a:t>staff</a:t>
            </a:r>
            <a:r>
              <a:rPr lang="en-IN" dirty="0" smtClean="0"/>
              <a:t>.</a:t>
            </a:r>
            <a:endParaRPr lang="en-IN" dirty="0"/>
          </a:p>
          <a:p>
            <a:pPr lvl="1" algn="just"/>
            <a:r>
              <a:rPr lang="en-IN" dirty="0" smtClean="0"/>
              <a:t>Availability is 24x7</a:t>
            </a:r>
            <a:endParaRPr lang="en-IN" dirty="0"/>
          </a:p>
          <a:p>
            <a:pPr lvl="2"/>
            <a:endParaRPr lang="en-IN"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914400" y="618518"/>
            <a:ext cx="7371159" cy="1057882"/>
          </a:xfrm>
        </p:spPr>
        <p:txBody>
          <a:bodyPr/>
          <a:lstStyle/>
          <a:p>
            <a:r>
              <a:rPr lang="en-IN" dirty="0">
                <a:solidFill>
                  <a:schemeClr val="tx2">
                    <a:lumMod val="75000"/>
                  </a:schemeClr>
                </a:solidFill>
              </a:rPr>
              <a:t>Scope &amp; Objectives</a:t>
            </a:r>
          </a:p>
        </p:txBody>
      </p:sp>
      <p:sp>
        <p:nvSpPr>
          <p:cNvPr id="2" name="Footer Placeholder 1">
            <a:extLst>
              <a:ext uri="{FF2B5EF4-FFF2-40B4-BE49-F238E27FC236}">
                <a16:creationId xmlns="" xmlns:a16="http://schemas.microsoft.com/office/drawing/2014/main" id="{8CF19FD5-F156-4E60-9BBB-23FA9332B4C0}"/>
              </a:ext>
            </a:extLst>
          </p:cNvPr>
          <p:cNvSpPr>
            <a:spLocks noGrp="1"/>
          </p:cNvSpPr>
          <p:nvPr>
            <p:ph type="ftr" sz="quarter" idx="11"/>
          </p:nvPr>
        </p:nvSpPr>
        <p:spPr>
          <a:xfrm>
            <a:off x="2065138" y="6492875"/>
            <a:ext cx="5011341" cy="365125"/>
          </a:xfrm>
        </p:spPr>
        <p:txBody>
          <a:bodyPr/>
          <a:lstStyle/>
          <a:p>
            <a:r>
              <a:rPr lang="en-GB" dirty="0"/>
              <a:t>Gokhale Education Society's R H Sapat College of Engineering, Management and Research</a:t>
            </a:r>
            <a:endParaRPr lang="en-US" dirty="0"/>
          </a:p>
        </p:txBody>
      </p:sp>
    </p:spTree>
    <p:extLst>
      <p:ext uri="{BB962C8B-B14F-4D97-AF65-F5344CB8AC3E}">
        <p14:creationId xmlns="" xmlns:p14="http://schemas.microsoft.com/office/powerpoint/2010/main" val="394767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extLst>
              <a:ext uri="{BEBA8EAE-BF5A-486C-A8C5-ECC9F3942E4B}">
                <a14:imgProps xmlns="" xmlns:a14="http://schemas.microsoft.com/office/drawing/2010/main">
                  <a14:imgLayer r:embed="rId3">
                    <a14:imgEffect>
                      <a14:brightnessContrast bright="-51000" contrast="49000"/>
                    </a14:imgEffect>
                  </a14:imgLayer>
                </a14:imgProps>
              </a:ext>
            </a:extLst>
          </a:blip>
          <a:stretch/>
        </a:blipFill>
        <a:effectLst/>
      </p:bgPr>
    </p:bg>
    <p:spTree>
      <p:nvGrpSpPr>
        <p:cNvPr id="1" name=""/>
        <p:cNvGrpSpPr/>
        <p:nvPr/>
      </p:nvGrpSpPr>
      <p:grpSpPr>
        <a:xfrm>
          <a:off x="0" y="0"/>
          <a:ext cx="0" cy="0"/>
          <a:chOff x="0" y="0"/>
          <a:chExt cx="0" cy="0"/>
        </a:xfrm>
      </p:grpSpPr>
      <p:sp>
        <p:nvSpPr>
          <p:cNvPr id="6" name="Content Placeholder 4">
            <a:extLst>
              <a:ext uri="{FF2B5EF4-FFF2-40B4-BE49-F238E27FC236}">
                <a16:creationId xmlns="" xmlns:a16="http://schemas.microsoft.com/office/drawing/2014/main" id="{C49DDBB8-F9C8-4809-A1F9-BADF80A7668D}"/>
              </a:ext>
            </a:extLst>
          </p:cNvPr>
          <p:cNvSpPr>
            <a:spLocks noGrp="1"/>
          </p:cNvSpPr>
          <p:nvPr>
            <p:ph idx="1"/>
          </p:nvPr>
        </p:nvSpPr>
        <p:spPr>
          <a:xfrm>
            <a:off x="857250" y="1707055"/>
            <a:ext cx="7429499" cy="4428518"/>
          </a:xfrm>
        </p:spPr>
        <p:txBody>
          <a:bodyPr>
            <a:normAutofit lnSpcReduction="10000"/>
          </a:bodyPr>
          <a:lstStyle/>
          <a:p>
            <a:pPr marL="0" indent="0">
              <a:buNone/>
            </a:pPr>
            <a:r>
              <a:rPr lang="en-IN" dirty="0"/>
              <a:t>Technology used</a:t>
            </a:r>
          </a:p>
          <a:p>
            <a:pPr lvl="1"/>
            <a:r>
              <a:rPr lang="en-IN" dirty="0" smtClean="0"/>
              <a:t>Python3, </a:t>
            </a:r>
            <a:r>
              <a:rPr lang="en-IN" dirty="0" err="1" smtClean="0"/>
              <a:t>JQuery</a:t>
            </a:r>
            <a:r>
              <a:rPr lang="en-IN" dirty="0" smtClean="0"/>
              <a:t>, HTML5, CSS3</a:t>
            </a:r>
            <a:endParaRPr lang="en-IN" dirty="0"/>
          </a:p>
          <a:p>
            <a:pPr lvl="1"/>
            <a:r>
              <a:rPr lang="en-IN" dirty="0"/>
              <a:t>Flask, chatterbot </a:t>
            </a:r>
            <a:r>
              <a:rPr lang="en-IN" dirty="0" smtClean="0"/>
              <a:t>corpus, sqlite3</a:t>
            </a:r>
            <a:endParaRPr lang="en-IN" dirty="0"/>
          </a:p>
          <a:p>
            <a:pPr marL="0" indent="0">
              <a:buNone/>
            </a:pPr>
            <a:r>
              <a:rPr lang="en-IN" dirty="0"/>
              <a:t>Software requirements</a:t>
            </a:r>
          </a:p>
          <a:p>
            <a:pPr lvl="1"/>
            <a:r>
              <a:rPr lang="en-IN" dirty="0"/>
              <a:t>Web Browser, Python, Flask </a:t>
            </a:r>
            <a:r>
              <a:rPr lang="en-IN" dirty="0" smtClean="0"/>
              <a:t>packages</a:t>
            </a:r>
            <a:endParaRPr lang="en-IN" dirty="0"/>
          </a:p>
          <a:p>
            <a:pPr lvl="1"/>
            <a:r>
              <a:rPr lang="en-IN" dirty="0"/>
              <a:t>For college, server side software's are required</a:t>
            </a:r>
          </a:p>
          <a:p>
            <a:pPr marL="0" indent="0">
              <a:buNone/>
            </a:pPr>
            <a:r>
              <a:rPr lang="en-IN" dirty="0"/>
              <a:t>Hardware requirements</a:t>
            </a:r>
          </a:p>
          <a:p>
            <a:pPr lvl="1"/>
            <a:r>
              <a:rPr lang="en-IN" dirty="0"/>
              <a:t>Internet connectivity</a:t>
            </a:r>
          </a:p>
          <a:p>
            <a:pPr lvl="1"/>
            <a:r>
              <a:rPr lang="en-IN" dirty="0"/>
              <a:t>Intel i3/AMD Ryzen3 processor based computer</a:t>
            </a:r>
          </a:p>
          <a:p>
            <a:pPr lvl="1"/>
            <a:r>
              <a:rPr lang="en-IN" dirty="0"/>
              <a:t>4 GB RAM, min 320GB HDD</a:t>
            </a:r>
          </a:p>
          <a:p>
            <a:pPr marL="457200" lvl="1" indent="0">
              <a:buNone/>
            </a:pPr>
            <a:endParaRPr lang="en-IN" dirty="0"/>
          </a:p>
        </p:txBody>
      </p:sp>
      <p:sp>
        <p:nvSpPr>
          <p:cNvPr id="7" name="Title 3">
            <a:extLst>
              <a:ext uri="{FF2B5EF4-FFF2-40B4-BE49-F238E27FC236}">
                <a16:creationId xmlns="" xmlns:a16="http://schemas.microsoft.com/office/drawing/2014/main" id="{BB044DDB-E4EB-4E2C-A344-B05C2A0BAD40}"/>
              </a:ext>
            </a:extLst>
          </p:cNvPr>
          <p:cNvSpPr>
            <a:spLocks noGrp="1"/>
          </p:cNvSpPr>
          <p:nvPr>
            <p:ph type="title"/>
          </p:nvPr>
        </p:nvSpPr>
        <p:spPr>
          <a:xfrm>
            <a:off x="914400" y="762000"/>
            <a:ext cx="6078140" cy="1134082"/>
          </a:xfrm>
        </p:spPr>
        <p:txBody>
          <a:bodyPr>
            <a:normAutofit/>
          </a:bodyPr>
          <a:lstStyle/>
          <a:p>
            <a:r>
              <a:rPr lang="en-IN" sz="2800" dirty="0">
                <a:solidFill>
                  <a:schemeClr val="tx2">
                    <a:lumMod val="75000"/>
                  </a:schemeClr>
                </a:solidFill>
              </a:rPr>
              <a:t>Software/Hardware requirements</a:t>
            </a:r>
          </a:p>
        </p:txBody>
      </p:sp>
      <p:sp>
        <p:nvSpPr>
          <p:cNvPr id="2" name="Footer Placeholder 1">
            <a:extLst>
              <a:ext uri="{FF2B5EF4-FFF2-40B4-BE49-F238E27FC236}">
                <a16:creationId xmlns="" xmlns:a16="http://schemas.microsoft.com/office/drawing/2014/main" id="{610C3FAE-68A8-45F3-96A5-11876A744F0C}"/>
              </a:ext>
            </a:extLst>
          </p:cNvPr>
          <p:cNvSpPr>
            <a:spLocks noGrp="1"/>
          </p:cNvSpPr>
          <p:nvPr>
            <p:ph type="ftr" sz="quarter" idx="11"/>
          </p:nvPr>
        </p:nvSpPr>
        <p:spPr>
          <a:xfrm>
            <a:off x="1922859" y="6492875"/>
            <a:ext cx="5011341" cy="365125"/>
          </a:xfrm>
        </p:spPr>
        <p:txBody>
          <a:bodyPr/>
          <a:lstStyle/>
          <a:p>
            <a:r>
              <a:rPr lang="en-GB" dirty="0"/>
              <a:t>Gokhale Education Society's R H Sapat College of Engineering, Management and Research</a:t>
            </a:r>
            <a:endParaRPr lang="en-US" dirty="0"/>
          </a:p>
        </p:txBody>
      </p:sp>
    </p:spTree>
    <p:extLst>
      <p:ext uri="{BB962C8B-B14F-4D97-AF65-F5344CB8AC3E}">
        <p14:creationId xmlns="" xmlns:p14="http://schemas.microsoft.com/office/powerpoint/2010/main" val="2203085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5860</TotalTime>
  <Words>1052</Words>
  <Application>Microsoft Office PowerPoint</Application>
  <PresentationFormat>On-screen Show (4:3)</PresentationFormat>
  <Paragraphs>110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Circuit</vt:lpstr>
      <vt:lpstr>AI Powered Chatbot For college website</vt:lpstr>
      <vt:lpstr>Contents </vt:lpstr>
      <vt:lpstr>Introduction</vt:lpstr>
      <vt:lpstr>What are The Chatbots?</vt:lpstr>
      <vt:lpstr>Literature Survey</vt:lpstr>
      <vt:lpstr>Literature Survey</vt:lpstr>
      <vt:lpstr>Literature Survey</vt:lpstr>
      <vt:lpstr>Scope &amp; Objectives</vt:lpstr>
      <vt:lpstr>Software/Hardware requirements</vt:lpstr>
      <vt:lpstr>Slide 10</vt:lpstr>
      <vt:lpstr>Slide 11</vt:lpstr>
      <vt:lpstr>Current status</vt:lpstr>
      <vt:lpstr>Current status</vt:lpstr>
      <vt:lpstr>Current status</vt:lpstr>
      <vt:lpstr>Current status</vt:lpstr>
      <vt:lpstr>Current status</vt:lpstr>
      <vt:lpstr>Conclusion</vt:lpstr>
      <vt:lpstr>Thank You…!</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Powered Chatbot. For college website</dc:title>
  <dc:creator>Harshal Shinde</dc:creator>
  <cp:lastModifiedBy>Harshal</cp:lastModifiedBy>
  <cp:revision>127</cp:revision>
  <dcterms:created xsi:type="dcterms:W3CDTF">2020-10-15T04:48:32Z</dcterms:created>
  <dcterms:modified xsi:type="dcterms:W3CDTF">2021-05-15T11:18:31Z</dcterms:modified>
</cp:coreProperties>
</file>