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11/8/2020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11/8/2020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11/8/2020</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11/8/2020</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CB33C-41E7-4FD4-9B74-C7B48803CC5A}"/>
              </a:ext>
            </a:extLst>
          </p:cNvPr>
          <p:cNvSpPr>
            <a:spLocks noGrp="1"/>
          </p:cNvSpPr>
          <p:nvPr>
            <p:ph type="ctrTitle"/>
          </p:nvPr>
        </p:nvSpPr>
        <p:spPr/>
        <p:txBody>
          <a:bodyPr/>
          <a:lstStyle/>
          <a:p>
            <a:r>
              <a:rPr lang="en-US" sz="3600" dirty="0"/>
              <a:t>Capstone Project.</a:t>
            </a:r>
            <a:br>
              <a:rPr lang="en-US" sz="3600" dirty="0"/>
            </a:br>
            <a:br>
              <a:rPr lang="en-US" sz="3600" dirty="0"/>
            </a:br>
            <a:r>
              <a:rPr lang="en-US" sz="3600" dirty="0"/>
              <a:t>The Battle of the Neighborhoods</a:t>
            </a:r>
            <a:endParaRPr lang="es-MX" sz="3600" dirty="0"/>
          </a:p>
        </p:txBody>
      </p:sp>
      <p:sp>
        <p:nvSpPr>
          <p:cNvPr id="3" name="Subtítulo 2">
            <a:extLst>
              <a:ext uri="{FF2B5EF4-FFF2-40B4-BE49-F238E27FC236}">
                <a16:creationId xmlns:a16="http://schemas.microsoft.com/office/drawing/2014/main" id="{41FF2570-42D0-494F-8E64-147A9A7E9D1B}"/>
              </a:ext>
            </a:extLst>
          </p:cNvPr>
          <p:cNvSpPr>
            <a:spLocks noGrp="1"/>
          </p:cNvSpPr>
          <p:nvPr>
            <p:ph type="subTitle" idx="1"/>
          </p:nvPr>
        </p:nvSpPr>
        <p:spPr/>
        <p:txBody>
          <a:bodyPr/>
          <a:lstStyle/>
          <a:p>
            <a:r>
              <a:rPr lang="es-MX" dirty="0"/>
              <a:t>Toronto and York</a:t>
            </a:r>
          </a:p>
        </p:txBody>
      </p:sp>
    </p:spTree>
    <p:extLst>
      <p:ext uri="{BB962C8B-B14F-4D97-AF65-F5344CB8AC3E}">
        <p14:creationId xmlns:p14="http://schemas.microsoft.com/office/powerpoint/2010/main" val="2126662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65BBA-F33F-4212-AC4F-A62675BD8F14}"/>
              </a:ext>
            </a:extLst>
          </p:cNvPr>
          <p:cNvSpPr>
            <a:spLocks noGrp="1"/>
          </p:cNvSpPr>
          <p:nvPr>
            <p:ph type="title"/>
          </p:nvPr>
        </p:nvSpPr>
        <p:spPr/>
        <p:txBody>
          <a:bodyPr>
            <a:normAutofit/>
          </a:bodyPr>
          <a:lstStyle/>
          <a:p>
            <a:r>
              <a:rPr lang="en-US" dirty="0"/>
              <a:t>The clusters were divided about the 7.5 rating value. </a:t>
            </a:r>
            <a:endParaRPr lang="es-MX" dirty="0"/>
          </a:p>
        </p:txBody>
      </p:sp>
      <p:pic>
        <p:nvPicPr>
          <p:cNvPr id="4" name="Marcador de contenido 3">
            <a:extLst>
              <a:ext uri="{FF2B5EF4-FFF2-40B4-BE49-F238E27FC236}">
                <a16:creationId xmlns:a16="http://schemas.microsoft.com/office/drawing/2014/main" id="{2BB7B0FC-4DEC-464B-A258-E02034B7B56D}"/>
              </a:ext>
            </a:extLst>
          </p:cNvPr>
          <p:cNvPicPr>
            <a:picLocks noGrp="1" noChangeAspect="1"/>
          </p:cNvPicPr>
          <p:nvPr>
            <p:ph idx="1"/>
          </p:nvPr>
        </p:nvPicPr>
        <p:blipFill>
          <a:blip r:embed="rId2"/>
          <a:stretch>
            <a:fillRect/>
          </a:stretch>
        </p:blipFill>
        <p:spPr>
          <a:xfrm>
            <a:off x="3519158" y="2286000"/>
            <a:ext cx="5306083" cy="3581400"/>
          </a:xfrm>
          <a:prstGeom prst="rect">
            <a:avLst/>
          </a:prstGeom>
        </p:spPr>
      </p:pic>
    </p:spTree>
    <p:extLst>
      <p:ext uri="{BB962C8B-B14F-4D97-AF65-F5344CB8AC3E}">
        <p14:creationId xmlns:p14="http://schemas.microsoft.com/office/powerpoint/2010/main" val="153130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FAF9B9-D0CA-4CD5-A6F9-2F0C55732D1E}"/>
              </a:ext>
            </a:extLst>
          </p:cNvPr>
          <p:cNvSpPr>
            <a:spLocks noGrp="1"/>
          </p:cNvSpPr>
          <p:nvPr>
            <p:ph type="title"/>
          </p:nvPr>
        </p:nvSpPr>
        <p:spPr/>
        <p:txBody>
          <a:bodyPr>
            <a:noAutofit/>
          </a:bodyPr>
          <a:lstStyle/>
          <a:p>
            <a:r>
              <a:rPr lang="en-US" sz="2400"/>
              <a:t>In next map, restaurants of Toronto (blue perimeter) and York (perimeter) are marked with green and red fills. Green corresponds to group with rating greater than 7.5 and red fill to restaurants with rating less than 7.5. We can see that most approved restaurants are in Toronto.</a:t>
            </a:r>
            <a:endParaRPr lang="es-MX" sz="2400" dirty="0"/>
          </a:p>
        </p:txBody>
      </p:sp>
      <p:pic>
        <p:nvPicPr>
          <p:cNvPr id="4" name="Marcador de contenido 3">
            <a:extLst>
              <a:ext uri="{FF2B5EF4-FFF2-40B4-BE49-F238E27FC236}">
                <a16:creationId xmlns:a16="http://schemas.microsoft.com/office/drawing/2014/main" id="{E50E1CF9-4932-4323-A642-50A8E7FBD616}"/>
              </a:ext>
            </a:extLst>
          </p:cNvPr>
          <p:cNvPicPr>
            <a:picLocks noGrp="1" noChangeAspect="1"/>
          </p:cNvPicPr>
          <p:nvPr>
            <p:ph idx="1"/>
          </p:nvPr>
        </p:nvPicPr>
        <p:blipFill>
          <a:blip r:embed="rId2"/>
          <a:stretch>
            <a:fillRect/>
          </a:stretch>
        </p:blipFill>
        <p:spPr>
          <a:xfrm>
            <a:off x="3206353" y="2286000"/>
            <a:ext cx="5931693" cy="3581400"/>
          </a:xfrm>
          <a:prstGeom prst="rect">
            <a:avLst/>
          </a:prstGeom>
        </p:spPr>
      </p:pic>
    </p:spTree>
    <p:extLst>
      <p:ext uri="{BB962C8B-B14F-4D97-AF65-F5344CB8AC3E}">
        <p14:creationId xmlns:p14="http://schemas.microsoft.com/office/powerpoint/2010/main" val="166163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1B7943-A789-4EE5-B68C-1901A5EAC551}"/>
              </a:ext>
            </a:extLst>
          </p:cNvPr>
          <p:cNvSpPr>
            <a:spLocks noGrp="1"/>
          </p:cNvSpPr>
          <p:nvPr>
            <p:ph type="title"/>
          </p:nvPr>
        </p:nvSpPr>
        <p:spPr/>
        <p:txBody>
          <a:bodyPr/>
          <a:lstStyle/>
          <a:p>
            <a:r>
              <a:rPr lang="es-MX" b="1" i="0" dirty="0">
                <a:solidFill>
                  <a:srgbClr val="D4D4D4"/>
                </a:solidFill>
                <a:effectLst/>
                <a:latin typeface="Consolas" panose="020B0609020204030204" pitchFamily="49" charset="0"/>
              </a:rPr>
              <a:t>Conclusion</a:t>
            </a:r>
            <a:br>
              <a:rPr lang="es-MX" b="1" i="0" dirty="0">
                <a:solidFill>
                  <a:srgbClr val="D4D4D4"/>
                </a:solidFill>
                <a:effectLst/>
                <a:latin typeface="Consolas" panose="020B0609020204030204" pitchFamily="49" charset="0"/>
              </a:rPr>
            </a:br>
            <a:endParaRPr lang="es-MX" dirty="0"/>
          </a:p>
        </p:txBody>
      </p:sp>
      <p:sp>
        <p:nvSpPr>
          <p:cNvPr id="3" name="Marcador de contenido 2">
            <a:extLst>
              <a:ext uri="{FF2B5EF4-FFF2-40B4-BE49-F238E27FC236}">
                <a16:creationId xmlns:a16="http://schemas.microsoft.com/office/drawing/2014/main" id="{4D9AA873-7FEF-47F8-958D-2DD7C4592347}"/>
              </a:ext>
            </a:extLst>
          </p:cNvPr>
          <p:cNvSpPr>
            <a:spLocks noGrp="1"/>
          </p:cNvSpPr>
          <p:nvPr>
            <p:ph idx="1"/>
          </p:nvPr>
        </p:nvSpPr>
        <p:spPr/>
        <p:txBody>
          <a:bodyPr/>
          <a:lstStyle/>
          <a:p>
            <a:r>
              <a:rPr lang="en-US" dirty="0"/>
              <a:t>If you need to choose a Borough to live, Toronto o York, maybe Toronto is the best option for you because you can find the best and most varied restaurants in the region. People say through their ratings that in Toronto are the best restaurants that you can find in that region.</a:t>
            </a:r>
            <a:endParaRPr lang="es-MX" dirty="0"/>
          </a:p>
        </p:txBody>
      </p:sp>
    </p:spTree>
    <p:extLst>
      <p:ext uri="{BB962C8B-B14F-4D97-AF65-F5344CB8AC3E}">
        <p14:creationId xmlns:p14="http://schemas.microsoft.com/office/powerpoint/2010/main" val="211903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23030B-D2AD-43E7-B3C7-BED8A0C31D1B}"/>
              </a:ext>
            </a:extLst>
          </p:cNvPr>
          <p:cNvSpPr>
            <a:spLocks noGrp="1"/>
          </p:cNvSpPr>
          <p:nvPr>
            <p:ph type="title"/>
          </p:nvPr>
        </p:nvSpPr>
        <p:spPr/>
        <p:txBody>
          <a:bodyPr/>
          <a:lstStyle/>
          <a:p>
            <a:r>
              <a:rPr lang="en-US" dirty="0"/>
              <a:t>Toronto vs York. Where to eat better?</a:t>
            </a:r>
            <a:endParaRPr lang="es-MX" dirty="0"/>
          </a:p>
        </p:txBody>
      </p:sp>
      <p:sp>
        <p:nvSpPr>
          <p:cNvPr id="3" name="Marcador de contenido 2">
            <a:extLst>
              <a:ext uri="{FF2B5EF4-FFF2-40B4-BE49-F238E27FC236}">
                <a16:creationId xmlns:a16="http://schemas.microsoft.com/office/drawing/2014/main" id="{674BA139-8203-4F8D-BEB5-49872A003A2D}"/>
              </a:ext>
            </a:extLst>
          </p:cNvPr>
          <p:cNvSpPr>
            <a:spLocks noGrp="1"/>
          </p:cNvSpPr>
          <p:nvPr>
            <p:ph idx="1"/>
          </p:nvPr>
        </p:nvSpPr>
        <p:spPr/>
        <p:txBody>
          <a:bodyPr>
            <a:normAutofit lnSpcReduction="10000"/>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Eventually, at some point in life, we must leave behind the place we have lived in for years, for a job change, looking for better opportunities, or simply to gain new experiences.</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many elements that we must consider in order to decide about the place we will choose to live the next stage of our life. Since, in general, people change their home to live there for a long time, the resources available in the new home must be analyzed in depth, since the quality of life, that they have, will largely depend on it.</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points that must be considered is food, so in this analysis we will focus on distinguishing which city has the best places to eat. The cities considered are those that contain the words Toronto (Downtown Toronto, East Toronto, West Toronto, Central Toronto) and York (North York, East York, York), we will treat each group as a different city.</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extLst>
      <p:ext uri="{BB962C8B-B14F-4D97-AF65-F5344CB8AC3E}">
        <p14:creationId xmlns:p14="http://schemas.microsoft.com/office/powerpoint/2010/main" val="311137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427EB1-41A9-4ECE-9C8D-11134A63D903}"/>
              </a:ext>
            </a:extLst>
          </p:cNvPr>
          <p:cNvSpPr>
            <a:spLocks noGrp="1"/>
          </p:cNvSpPr>
          <p:nvPr>
            <p:ph type="title"/>
          </p:nvPr>
        </p:nvSpPr>
        <p:spPr/>
        <p:txBody>
          <a:bodyPr/>
          <a:lstStyle/>
          <a:p>
            <a:r>
              <a:rPr lang="en-US" dirty="0"/>
              <a:t>Data acquisition and cleaning</a:t>
            </a:r>
          </a:p>
        </p:txBody>
      </p:sp>
      <p:sp>
        <p:nvSpPr>
          <p:cNvPr id="3" name="Marcador de contenido 2">
            <a:extLst>
              <a:ext uri="{FF2B5EF4-FFF2-40B4-BE49-F238E27FC236}">
                <a16:creationId xmlns:a16="http://schemas.microsoft.com/office/drawing/2014/main" id="{1ED6368E-3252-4231-AEF7-1C6919DC3B49}"/>
              </a:ext>
            </a:extLst>
          </p:cNvPr>
          <p:cNvSpPr>
            <a:spLocks noGrp="1"/>
          </p:cNvSpPr>
          <p:nvPr>
            <p:ph idx="1"/>
          </p:nvPr>
        </p:nvSpPr>
        <p:spPr/>
        <p:txBody>
          <a:bodyPr/>
          <a:lstStyle/>
          <a:p>
            <a:r>
              <a:rPr lang="en-US" dirty="0"/>
              <a:t>We will use the data provided by Wikipedia to obtain the postal code of each city mentioned, we will unify the cities to have only two at the end (Toronto and York).</a:t>
            </a:r>
          </a:p>
          <a:p>
            <a:r>
              <a:rPr lang="en-US" dirty="0"/>
              <a:t>We will use the latitude and longitude data to print each location on a map.</a:t>
            </a:r>
          </a:p>
          <a:p>
            <a:r>
              <a:rPr lang="en-US" dirty="0"/>
              <a:t>Then we will use the Foursquare API to obtain the ratings of the restaurant category to finally obtain an average rating for each city and thus be able to select the best one.</a:t>
            </a:r>
          </a:p>
          <a:p>
            <a:r>
              <a:rPr lang="en-US" dirty="0"/>
              <a:t>Ignore cells with a borough that is Not assigned.</a:t>
            </a:r>
          </a:p>
          <a:p>
            <a:r>
              <a:rPr lang="en-US" dirty="0"/>
              <a:t>More than one neighborhood can exist in one postal code area.</a:t>
            </a:r>
            <a:endParaRPr lang="es-MX" dirty="0"/>
          </a:p>
        </p:txBody>
      </p:sp>
    </p:spTree>
    <p:extLst>
      <p:ext uri="{BB962C8B-B14F-4D97-AF65-F5344CB8AC3E}">
        <p14:creationId xmlns:p14="http://schemas.microsoft.com/office/powerpoint/2010/main" val="98744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AE768-90CA-4AA5-A0DB-3DFDE340DF88}"/>
              </a:ext>
            </a:extLst>
          </p:cNvPr>
          <p:cNvSpPr>
            <a:spLocks noGrp="1"/>
          </p:cNvSpPr>
          <p:nvPr>
            <p:ph type="title"/>
          </p:nvPr>
        </p:nvSpPr>
        <p:spPr/>
        <p:txBody>
          <a:bodyPr>
            <a:normAutofit fontScale="90000"/>
          </a:bodyPr>
          <a:lstStyle/>
          <a:p>
            <a:r>
              <a:rPr lang="en-US"/>
              <a:t>Complete dataset with the Latitude and Longitude values for each Neighborhood.</a:t>
            </a:r>
            <a:endParaRPr lang="es-MX" dirty="0"/>
          </a:p>
        </p:txBody>
      </p:sp>
      <p:pic>
        <p:nvPicPr>
          <p:cNvPr id="4" name="Marcador de contenido 3">
            <a:extLst>
              <a:ext uri="{FF2B5EF4-FFF2-40B4-BE49-F238E27FC236}">
                <a16:creationId xmlns:a16="http://schemas.microsoft.com/office/drawing/2014/main" id="{DD980E4C-90D4-419F-B6E9-910848351A61}"/>
              </a:ext>
            </a:extLst>
          </p:cNvPr>
          <p:cNvPicPr>
            <a:picLocks noGrp="1" noChangeAspect="1"/>
          </p:cNvPicPr>
          <p:nvPr>
            <p:ph idx="1"/>
          </p:nvPr>
        </p:nvPicPr>
        <p:blipFill>
          <a:blip r:embed="rId2"/>
          <a:stretch>
            <a:fillRect/>
          </a:stretch>
        </p:blipFill>
        <p:spPr>
          <a:xfrm>
            <a:off x="2595345" y="2286000"/>
            <a:ext cx="7153710" cy="3581400"/>
          </a:xfrm>
          <a:prstGeom prst="rect">
            <a:avLst/>
          </a:prstGeom>
        </p:spPr>
      </p:pic>
    </p:spTree>
    <p:extLst>
      <p:ext uri="{BB962C8B-B14F-4D97-AF65-F5344CB8AC3E}">
        <p14:creationId xmlns:p14="http://schemas.microsoft.com/office/powerpoint/2010/main" val="509328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35818-B44E-41DA-8517-0B959FBE9300}"/>
              </a:ext>
            </a:extLst>
          </p:cNvPr>
          <p:cNvSpPr>
            <a:spLocks noGrp="1"/>
          </p:cNvSpPr>
          <p:nvPr>
            <p:ph type="title"/>
          </p:nvPr>
        </p:nvSpPr>
        <p:spPr/>
        <p:txBody>
          <a:bodyPr/>
          <a:lstStyle/>
          <a:p>
            <a:r>
              <a:rPr lang="en-US"/>
              <a:t>Map is more populated with Toronto (blue) venues than York (orange).</a:t>
            </a:r>
            <a:endParaRPr lang="es-MX" dirty="0"/>
          </a:p>
        </p:txBody>
      </p:sp>
      <p:pic>
        <p:nvPicPr>
          <p:cNvPr id="4" name="Marcador de contenido 3">
            <a:extLst>
              <a:ext uri="{FF2B5EF4-FFF2-40B4-BE49-F238E27FC236}">
                <a16:creationId xmlns:a16="http://schemas.microsoft.com/office/drawing/2014/main" id="{FF90D10C-5C80-4AC5-BAC7-4B615E37FD0D}"/>
              </a:ext>
            </a:extLst>
          </p:cNvPr>
          <p:cNvPicPr>
            <a:picLocks noGrp="1" noChangeAspect="1"/>
          </p:cNvPicPr>
          <p:nvPr>
            <p:ph idx="1"/>
          </p:nvPr>
        </p:nvPicPr>
        <p:blipFill>
          <a:blip r:embed="rId2"/>
          <a:stretch>
            <a:fillRect/>
          </a:stretch>
        </p:blipFill>
        <p:spPr>
          <a:xfrm>
            <a:off x="3206353" y="2286000"/>
            <a:ext cx="5931693" cy="3581400"/>
          </a:xfrm>
          <a:prstGeom prst="rect">
            <a:avLst/>
          </a:prstGeom>
        </p:spPr>
      </p:pic>
    </p:spTree>
    <p:extLst>
      <p:ext uri="{BB962C8B-B14F-4D97-AF65-F5344CB8AC3E}">
        <p14:creationId xmlns:p14="http://schemas.microsoft.com/office/powerpoint/2010/main" val="40742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A43B8-CA9B-4266-B432-AAE415097325}"/>
              </a:ext>
            </a:extLst>
          </p:cNvPr>
          <p:cNvSpPr>
            <a:spLocks noGrp="1"/>
          </p:cNvSpPr>
          <p:nvPr>
            <p:ph type="title"/>
          </p:nvPr>
        </p:nvSpPr>
        <p:spPr/>
        <p:txBody>
          <a:bodyPr/>
          <a:lstStyle/>
          <a:p>
            <a:r>
              <a:rPr lang="en-US" dirty="0"/>
              <a:t>Get only the Restaurant category from the data.</a:t>
            </a:r>
            <a:endParaRPr lang="es-MX" dirty="0"/>
          </a:p>
        </p:txBody>
      </p:sp>
      <p:pic>
        <p:nvPicPr>
          <p:cNvPr id="4" name="Marcador de contenido 3">
            <a:extLst>
              <a:ext uri="{FF2B5EF4-FFF2-40B4-BE49-F238E27FC236}">
                <a16:creationId xmlns:a16="http://schemas.microsoft.com/office/drawing/2014/main" id="{C4DD6480-7FE5-4F51-B0CB-1E7D2236F216}"/>
              </a:ext>
            </a:extLst>
          </p:cNvPr>
          <p:cNvPicPr>
            <a:picLocks noGrp="1" noChangeAspect="1"/>
          </p:cNvPicPr>
          <p:nvPr>
            <p:ph idx="1"/>
          </p:nvPr>
        </p:nvPicPr>
        <p:blipFill>
          <a:blip r:embed="rId2"/>
          <a:stretch>
            <a:fillRect/>
          </a:stretch>
        </p:blipFill>
        <p:spPr>
          <a:xfrm>
            <a:off x="1371600" y="2869808"/>
            <a:ext cx="9601200" cy="2413784"/>
          </a:xfrm>
          <a:prstGeom prst="rect">
            <a:avLst/>
          </a:prstGeom>
        </p:spPr>
      </p:pic>
    </p:spTree>
    <p:extLst>
      <p:ext uri="{BB962C8B-B14F-4D97-AF65-F5344CB8AC3E}">
        <p14:creationId xmlns:p14="http://schemas.microsoft.com/office/powerpoint/2010/main" val="651572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16DCE-6CDC-4F15-BA08-CEA42CAD58F3}"/>
              </a:ext>
            </a:extLst>
          </p:cNvPr>
          <p:cNvSpPr>
            <a:spLocks noGrp="1"/>
          </p:cNvSpPr>
          <p:nvPr>
            <p:ph type="title"/>
          </p:nvPr>
        </p:nvSpPr>
        <p:spPr/>
        <p:txBody>
          <a:bodyPr>
            <a:normAutofit fontScale="90000"/>
          </a:bodyPr>
          <a:lstStyle/>
          <a:p>
            <a:r>
              <a:rPr lang="en-US" dirty="0"/>
              <a:t>Use a function to get the rating for each restaurant in the dataset. This function uses a Premium call of Foursquare.</a:t>
            </a:r>
            <a:endParaRPr lang="es-MX" dirty="0"/>
          </a:p>
        </p:txBody>
      </p:sp>
      <p:pic>
        <p:nvPicPr>
          <p:cNvPr id="4" name="Marcador de contenido 3">
            <a:extLst>
              <a:ext uri="{FF2B5EF4-FFF2-40B4-BE49-F238E27FC236}">
                <a16:creationId xmlns:a16="http://schemas.microsoft.com/office/drawing/2014/main" id="{0F7843A4-165D-411D-8189-17093C588460}"/>
              </a:ext>
            </a:extLst>
          </p:cNvPr>
          <p:cNvPicPr>
            <a:picLocks noGrp="1" noChangeAspect="1"/>
          </p:cNvPicPr>
          <p:nvPr>
            <p:ph idx="1"/>
          </p:nvPr>
        </p:nvPicPr>
        <p:blipFill>
          <a:blip r:embed="rId2"/>
          <a:stretch>
            <a:fillRect/>
          </a:stretch>
        </p:blipFill>
        <p:spPr>
          <a:xfrm>
            <a:off x="3309937" y="3128962"/>
            <a:ext cx="5724525" cy="1895475"/>
          </a:xfrm>
          <a:prstGeom prst="rect">
            <a:avLst/>
          </a:prstGeom>
        </p:spPr>
      </p:pic>
    </p:spTree>
    <p:extLst>
      <p:ext uri="{BB962C8B-B14F-4D97-AF65-F5344CB8AC3E}">
        <p14:creationId xmlns:p14="http://schemas.microsoft.com/office/powerpoint/2010/main" val="1366860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47450B8-8C5A-442F-9576-E7CF1244256F}"/>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2300" cap="all"/>
              <a:t>We will select 'Venue Category' and 'Venue Rating' as features to put in the Kmeans algorithm to create two clusters, which will indicate if each restaurant is in the most rated group or not.</a:t>
            </a:r>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4" name="Marcador de contenido 3" descr="Calendario&#10;&#10;Descripción generada automáticamente">
            <a:extLst>
              <a:ext uri="{FF2B5EF4-FFF2-40B4-BE49-F238E27FC236}">
                <a16:creationId xmlns:a16="http://schemas.microsoft.com/office/drawing/2014/main" id="{35F9B746-9F64-441E-AFD7-C55D47ECF44B}"/>
              </a:ext>
            </a:extLst>
          </p:cNvPr>
          <p:cNvPicPr>
            <a:picLocks noGrp="1" noChangeAspect="1"/>
          </p:cNvPicPr>
          <p:nvPr>
            <p:ph idx="1"/>
          </p:nvPr>
        </p:nvPicPr>
        <p:blipFill>
          <a:blip r:embed="rId2"/>
          <a:stretch>
            <a:fillRect/>
          </a:stretch>
        </p:blipFill>
        <p:spPr>
          <a:xfrm>
            <a:off x="2611228" y="1150341"/>
            <a:ext cx="6940441" cy="2585314"/>
          </a:xfrm>
          <a:prstGeom prst="rect">
            <a:avLst/>
          </a:prstGeom>
        </p:spPr>
      </p:pic>
    </p:spTree>
    <p:extLst>
      <p:ext uri="{BB962C8B-B14F-4D97-AF65-F5344CB8AC3E}">
        <p14:creationId xmlns:p14="http://schemas.microsoft.com/office/powerpoint/2010/main" val="148971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B3C53B-78CC-489E-9FE5-04D2DBBFCCAC}"/>
              </a:ext>
            </a:extLst>
          </p:cNvPr>
          <p:cNvSpPr>
            <a:spLocks noGrp="1"/>
          </p:cNvSpPr>
          <p:nvPr>
            <p:ph type="title"/>
          </p:nvPr>
        </p:nvSpPr>
        <p:spPr/>
        <p:txBody>
          <a:bodyPr/>
          <a:lstStyle/>
          <a:p>
            <a:r>
              <a:rPr lang="en-US" dirty="0"/>
              <a:t>Data frame with the principal features and its labels.</a:t>
            </a:r>
            <a:endParaRPr lang="es-MX" dirty="0"/>
          </a:p>
        </p:txBody>
      </p:sp>
      <p:pic>
        <p:nvPicPr>
          <p:cNvPr id="4" name="Marcador de contenido 3">
            <a:extLst>
              <a:ext uri="{FF2B5EF4-FFF2-40B4-BE49-F238E27FC236}">
                <a16:creationId xmlns:a16="http://schemas.microsoft.com/office/drawing/2014/main" id="{DA9284CD-FA68-4A38-A12D-8BDA72834914}"/>
              </a:ext>
            </a:extLst>
          </p:cNvPr>
          <p:cNvPicPr>
            <a:picLocks noGrp="1" noChangeAspect="1"/>
          </p:cNvPicPr>
          <p:nvPr>
            <p:ph idx="1"/>
          </p:nvPr>
        </p:nvPicPr>
        <p:blipFill>
          <a:blip r:embed="rId2"/>
          <a:stretch>
            <a:fillRect/>
          </a:stretch>
        </p:blipFill>
        <p:spPr>
          <a:xfrm>
            <a:off x="1371600" y="2310920"/>
            <a:ext cx="9601200" cy="3531559"/>
          </a:xfrm>
          <a:prstGeom prst="rect">
            <a:avLst/>
          </a:prstGeom>
        </p:spPr>
      </p:pic>
    </p:spTree>
    <p:extLst>
      <p:ext uri="{BB962C8B-B14F-4D97-AF65-F5344CB8AC3E}">
        <p14:creationId xmlns:p14="http://schemas.microsoft.com/office/powerpoint/2010/main" val="3613206299"/>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21</TotalTime>
  <Words>547</Words>
  <Application>Microsoft Office PowerPoint</Application>
  <PresentationFormat>Panorámica</PresentationFormat>
  <Paragraphs>22</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Calibri</vt:lpstr>
      <vt:lpstr>Consolas</vt:lpstr>
      <vt:lpstr>Franklin Gothic Book</vt:lpstr>
      <vt:lpstr>Recorte</vt:lpstr>
      <vt:lpstr>Capstone Project.  The Battle of the Neighborhoods</vt:lpstr>
      <vt:lpstr>Toronto vs York. Where to eat better?</vt:lpstr>
      <vt:lpstr>Data acquisition and cleaning</vt:lpstr>
      <vt:lpstr>Complete dataset with the Latitude and Longitude values for each Neighborhood.</vt:lpstr>
      <vt:lpstr>Map is more populated with Toronto (blue) venues than York (orange).</vt:lpstr>
      <vt:lpstr>Get only the Restaurant category from the data.</vt:lpstr>
      <vt:lpstr>Use a function to get the rating for each restaurant in the dataset. This function uses a Premium call of Foursquare.</vt:lpstr>
      <vt:lpstr>We will select 'Venue Category' and 'Venue Rating' as features to put in the Kmeans algorithm to create two clusters, which will indicate if each restaurant is in the most rated group or not.</vt:lpstr>
      <vt:lpstr>Data frame with the principal features and its labels.</vt:lpstr>
      <vt:lpstr>The clusters were divided about the 7.5 rating value. </vt:lpstr>
      <vt:lpstr>In next map, restaurants of Toronto (blue perimeter) and York (perimeter) are marked with green and red fills. Green corresponds to group with rating greater than 7.5 and red fill to restaurants with rating less than 7.5. We can see that most approved restaurants are in Toronto.</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The Battle of the Neighborhoods</dc:title>
  <dc:creator>Ulises</dc:creator>
  <cp:lastModifiedBy>Ulises</cp:lastModifiedBy>
  <cp:revision>10</cp:revision>
  <dcterms:created xsi:type="dcterms:W3CDTF">2020-11-08T21:53:43Z</dcterms:created>
  <dcterms:modified xsi:type="dcterms:W3CDTF">2020-11-08T22:17:13Z</dcterms:modified>
</cp:coreProperties>
</file>