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60" r:id="rId12"/>
    <p:sldId id="261" r:id="rId13"/>
    <p:sldId id="262" r:id="rId14"/>
    <p:sldId id="263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601" y="1556656"/>
            <a:ext cx="8915399" cy="2262781"/>
          </a:xfrm>
        </p:spPr>
        <p:txBody>
          <a:bodyPr/>
          <a:lstStyle/>
          <a:p>
            <a:r>
              <a:rPr lang="en-IN" b="1" dirty="0"/>
              <a:t>Execution Links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767" y="257631"/>
            <a:ext cx="8915399" cy="1126283"/>
          </a:xfrm>
        </p:spPr>
        <p:txBody>
          <a:bodyPr/>
          <a:lstStyle/>
          <a:p>
            <a:r>
              <a:rPr lang="en-IN" u="sng" dirty="0" smtClean="0"/>
              <a:t>Foundation Of Finance</a:t>
            </a:r>
            <a:endParaRPr lang="en-IN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3338150" y="3807513"/>
            <a:ext cx="49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Front Office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Interaction with Order Management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Logout</a:t>
            </a:r>
            <a:r>
              <a:rPr lang="en-US" dirty="0">
                <a:solidFill>
                  <a:schemeClr val="tx1"/>
                </a:solidFill>
              </a:rPr>
              <a:t>: Logout is used to communicate end of session. This is the last message sent during a session.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Logon</a:t>
            </a:r>
            <a:r>
              <a:rPr lang="en-US" dirty="0">
                <a:solidFill>
                  <a:schemeClr val="tx1"/>
                </a:solidFill>
              </a:rPr>
              <a:t>:	Logon message is the first message sent from the execution links system to the exchange. 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New Order Single</a:t>
            </a:r>
            <a:r>
              <a:rPr lang="en-US" dirty="0">
                <a:solidFill>
                  <a:schemeClr val="tx1"/>
                </a:solidFill>
              </a:rPr>
              <a:t>: New Order Single is the message use to send a new order from the execution links system to the exchange. This message will have information about the stock (</a:t>
            </a:r>
            <a:r>
              <a:rPr lang="en-US" dirty="0" err="1">
                <a:solidFill>
                  <a:schemeClr val="tx1"/>
                </a:solidFill>
              </a:rPr>
              <a:t>ric</a:t>
            </a:r>
            <a:r>
              <a:rPr lang="en-US" dirty="0">
                <a:solidFill>
                  <a:schemeClr val="tx1"/>
                </a:solidFill>
              </a:rPr>
              <a:t>), size, price, </a:t>
            </a:r>
            <a:r>
              <a:rPr lang="en-US" dirty="0" err="1">
                <a:solidFill>
                  <a:schemeClr val="tx1"/>
                </a:solidFill>
              </a:rPr>
              <a:t>tif</a:t>
            </a:r>
            <a:r>
              <a:rPr lang="en-US" dirty="0">
                <a:solidFill>
                  <a:schemeClr val="tx1"/>
                </a:solidFill>
              </a:rPr>
              <a:t> etc.</a:t>
            </a:r>
          </a:p>
          <a:p>
            <a:pPr marL="0" lvl="0" indent="0" algn="just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23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457" y="52551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Data flow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000" u="sng" dirty="0" smtClean="0"/>
              <a:t>Logon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605568" y="2900854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782910" y="292823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605568" y="5517083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Execution Links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782910" y="5517083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11630" y="3416963"/>
            <a:ext cx="0" cy="212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0"/>
          </p:cNvCxnSpPr>
          <p:nvPr/>
        </p:nvCxnSpPr>
        <p:spPr>
          <a:xfrm>
            <a:off x="8988972" y="3416963"/>
            <a:ext cx="0" cy="210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18799" y="3736840"/>
            <a:ext cx="3405351" cy="3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Logon(“A”)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4811630" y="4184217"/>
            <a:ext cx="4177342" cy="2828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Arrow 27"/>
          <p:cNvSpPr/>
          <p:nvPr/>
        </p:nvSpPr>
        <p:spPr>
          <a:xfrm>
            <a:off x="4811630" y="4997669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249917" y="4682359"/>
            <a:ext cx="1639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Logon(“A”)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792" y="1030014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u="sng" dirty="0" smtClean="0"/>
              <a:t>Logout</a:t>
            </a:r>
            <a:endParaRPr lang="en-IN" sz="2000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3605568" y="2900854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605568" y="5578360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782910" y="292823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829672" y="5580865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11630" y="3416963"/>
            <a:ext cx="0" cy="212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2"/>
            <a:endCxn id="8" idx="0"/>
          </p:cNvCxnSpPr>
          <p:nvPr/>
        </p:nvCxnSpPr>
        <p:spPr>
          <a:xfrm>
            <a:off x="8988972" y="3416963"/>
            <a:ext cx="46762" cy="2163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811630" y="4184217"/>
            <a:ext cx="4177342" cy="2828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4811630" y="4997669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314751" y="3809518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Logout(“5”)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314751" y="4608611"/>
            <a:ext cx="149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Logout(“5”)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8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2729" y="352096"/>
            <a:ext cx="8915400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u="sng" dirty="0" smtClean="0"/>
              <a:t>New Order</a:t>
            </a:r>
            <a:endParaRPr lang="en-IN" sz="2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159876" y="882869"/>
            <a:ext cx="4840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New Order Single Accept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373821" y="2240907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373821" y="5079745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171793" y="2240907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171793" y="5079745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696290" y="2729638"/>
            <a:ext cx="18913" cy="235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88546" y="2712041"/>
            <a:ext cx="9991" cy="2350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4811630" y="3435538"/>
            <a:ext cx="4177342" cy="2828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4806128" y="4618449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811630" y="3011187"/>
            <a:ext cx="336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Order Single(“D”)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806128" y="3773363"/>
            <a:ext cx="356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Execution Report(“8”)</a:t>
            </a:r>
          </a:p>
          <a:p>
            <a:r>
              <a:rPr lang="en-IN" dirty="0" err="1" smtClean="0"/>
              <a:t>ExecType</a:t>
            </a:r>
            <a:r>
              <a:rPr lang="en-IN" dirty="0" smtClean="0"/>
              <a:t> : 150] = 0 (New)</a:t>
            </a:r>
          </a:p>
          <a:p>
            <a:r>
              <a:rPr lang="en-IN" dirty="0" err="1" smtClean="0"/>
              <a:t>OrderStatus</a:t>
            </a:r>
            <a:r>
              <a:rPr lang="en-IN" dirty="0" smtClean="0"/>
              <a:t> : 39] = 0 (New)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97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871" y="50961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 New Order Single Reject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373821" y="190983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373821" y="501106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171793" y="1909831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171793" y="501106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696291" y="2398562"/>
            <a:ext cx="17599" cy="268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199974" y="2398562"/>
            <a:ext cx="38619" cy="261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4868261" y="3280602"/>
            <a:ext cx="4177342" cy="2828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4868261" y="4382055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955506" y="2806853"/>
            <a:ext cx="31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Order Single(“D”)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955506" y="35221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Execution Report(“8”)</a:t>
            </a:r>
          </a:p>
          <a:p>
            <a:r>
              <a:rPr lang="en-IN" dirty="0" err="1"/>
              <a:t>ExecType</a:t>
            </a:r>
            <a:r>
              <a:rPr lang="en-IN" dirty="0"/>
              <a:t> : 150] = </a:t>
            </a:r>
            <a:r>
              <a:rPr lang="en-IN" dirty="0" smtClean="0"/>
              <a:t>8 (Rejected)</a:t>
            </a:r>
            <a:endParaRPr lang="en-IN" dirty="0"/>
          </a:p>
          <a:p>
            <a:r>
              <a:rPr lang="en-IN" dirty="0" err="1"/>
              <a:t>OrderStatus</a:t>
            </a:r>
            <a:r>
              <a:rPr lang="en-IN" dirty="0"/>
              <a:t> : 39] = </a:t>
            </a:r>
            <a:r>
              <a:rPr lang="en-IN" dirty="0" smtClean="0"/>
              <a:t>8 (Rejected)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99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958" y="478221"/>
            <a:ext cx="4993453" cy="1334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 u="sng" dirty="0" smtClean="0"/>
              <a:t>Execution (Fills)</a:t>
            </a:r>
            <a:endParaRPr lang="en-IN" sz="20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907628" y="1145628"/>
            <a:ext cx="43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1.Full Execution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373821" y="190983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373821" y="6039966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424042" y="1909832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8424042" y="5981635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76952" y="2340234"/>
            <a:ext cx="47298" cy="369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54512" y="2281903"/>
            <a:ext cx="4077" cy="3758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4981247" y="3075950"/>
            <a:ext cx="4177342" cy="2828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4981247" y="4176423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981247" y="5551235"/>
            <a:ext cx="4177342" cy="220717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108028" y="2695903"/>
            <a:ext cx="279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New Order Single(“D”)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023357" y="3346193"/>
            <a:ext cx="3316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Execution Report(“8”)</a:t>
            </a:r>
          </a:p>
          <a:p>
            <a:r>
              <a:rPr lang="en-IN" dirty="0" err="1" smtClean="0"/>
              <a:t>ExecType</a:t>
            </a:r>
            <a:r>
              <a:rPr lang="en-IN" dirty="0" smtClean="0"/>
              <a:t> : 150] = 0 (New)</a:t>
            </a:r>
          </a:p>
          <a:p>
            <a:r>
              <a:rPr lang="en-IN" dirty="0" err="1" smtClean="0"/>
              <a:t>OrderStatus</a:t>
            </a:r>
            <a:r>
              <a:rPr lang="en-IN" dirty="0" smtClean="0"/>
              <a:t> : 39] = 0 (new)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8028" y="4619297"/>
            <a:ext cx="351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Execution Report(“8”)</a:t>
            </a:r>
          </a:p>
          <a:p>
            <a:r>
              <a:rPr lang="en-IN" dirty="0" err="1" smtClean="0"/>
              <a:t>ExecType</a:t>
            </a:r>
            <a:r>
              <a:rPr lang="en-IN" dirty="0" smtClean="0"/>
              <a:t> : 150] = F (Trade)</a:t>
            </a:r>
          </a:p>
          <a:p>
            <a:r>
              <a:rPr lang="en-IN" dirty="0" err="1" smtClean="0"/>
              <a:t>Orderstatus</a:t>
            </a:r>
            <a:r>
              <a:rPr lang="en-IN" dirty="0" smtClean="0"/>
              <a:t> : 39] = 2 (Filled)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2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902" y="840827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2. Partial Execution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373821" y="1474657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373821" y="6172446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Execution Links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8424042" y="1474656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424042" y="6172445"/>
            <a:ext cx="2412124" cy="4887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Matching Engine</a:t>
            </a:r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700877" y="1963387"/>
            <a:ext cx="41124" cy="420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630104" y="1963387"/>
            <a:ext cx="0" cy="4209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742000" y="2731222"/>
            <a:ext cx="4888104" cy="17401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791926" y="3681562"/>
            <a:ext cx="4685779" cy="17401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Arrow 18"/>
          <p:cNvSpPr/>
          <p:nvPr/>
        </p:nvSpPr>
        <p:spPr>
          <a:xfrm>
            <a:off x="4826086" y="4705242"/>
            <a:ext cx="4685779" cy="17401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 Arrow 19"/>
          <p:cNvSpPr/>
          <p:nvPr/>
        </p:nvSpPr>
        <p:spPr>
          <a:xfrm>
            <a:off x="4826085" y="5650860"/>
            <a:ext cx="4685779" cy="174010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977406" y="2265998"/>
            <a:ext cx="269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New Order Single(“D”)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77406" y="28604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Execution Report(“8”)</a:t>
            </a:r>
          </a:p>
          <a:p>
            <a:r>
              <a:rPr lang="en-IN" dirty="0" err="1"/>
              <a:t>ExecType</a:t>
            </a:r>
            <a:r>
              <a:rPr lang="en-IN" dirty="0"/>
              <a:t> : 150] = 0 (New)</a:t>
            </a:r>
          </a:p>
          <a:p>
            <a:r>
              <a:rPr lang="en-IN" dirty="0" err="1"/>
              <a:t>OrderStatus</a:t>
            </a:r>
            <a:r>
              <a:rPr lang="en-IN" dirty="0"/>
              <a:t> : 39] = 0 (new)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77406" y="39008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Execution Report(“8”)</a:t>
            </a:r>
          </a:p>
          <a:p>
            <a:r>
              <a:rPr lang="en-IN" dirty="0" err="1"/>
              <a:t>ExecType</a:t>
            </a:r>
            <a:r>
              <a:rPr lang="en-IN" dirty="0"/>
              <a:t> : 150] = F (Trade)</a:t>
            </a:r>
          </a:p>
          <a:p>
            <a:r>
              <a:rPr lang="en-IN" dirty="0" err="1"/>
              <a:t>Orderstatus</a:t>
            </a:r>
            <a:r>
              <a:rPr lang="en-IN" dirty="0"/>
              <a:t> : 39] = </a:t>
            </a:r>
            <a:r>
              <a:rPr lang="en-IN" dirty="0" smtClean="0"/>
              <a:t>1 (</a:t>
            </a:r>
            <a:r>
              <a:rPr lang="en-IN" dirty="0" err="1" smtClean="0"/>
              <a:t>Paritially</a:t>
            </a:r>
            <a:r>
              <a:rPr lang="en-IN" dirty="0" smtClean="0"/>
              <a:t> Filled )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4977406" y="481248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Execution Report(“8”)</a:t>
            </a:r>
          </a:p>
          <a:p>
            <a:r>
              <a:rPr lang="en-IN" dirty="0" err="1"/>
              <a:t>ExecType</a:t>
            </a:r>
            <a:r>
              <a:rPr lang="en-IN" dirty="0"/>
              <a:t> : 150] = F (Trade)</a:t>
            </a:r>
          </a:p>
          <a:p>
            <a:r>
              <a:rPr lang="en-IN" dirty="0" err="1"/>
              <a:t>Orderstatus</a:t>
            </a:r>
            <a:r>
              <a:rPr lang="en-IN" dirty="0"/>
              <a:t> : 39] = 2 (Filled)</a:t>
            </a:r>
          </a:p>
        </p:txBody>
      </p:sp>
    </p:spTree>
    <p:extLst>
      <p:ext uri="{BB962C8B-B14F-4D97-AF65-F5344CB8AC3E}">
        <p14:creationId xmlns:p14="http://schemas.microsoft.com/office/powerpoint/2010/main" val="2601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7474" y="2647406"/>
            <a:ext cx="8351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5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Team Members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135675" y="2116183"/>
            <a:ext cx="83689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Team lead </a:t>
            </a:r>
            <a:r>
              <a:rPr lang="en-IN" dirty="0"/>
              <a:t>– Riya </a:t>
            </a:r>
            <a:r>
              <a:rPr lang="en-IN" dirty="0" err="1"/>
              <a:t>Vidhale</a:t>
            </a:r>
            <a:r>
              <a:rPr lang="en-IN" dirty="0"/>
              <a:t> 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Nidhi</a:t>
            </a:r>
            <a:r>
              <a:rPr lang="en-IN" dirty="0" smtClean="0"/>
              <a:t> </a:t>
            </a:r>
            <a:r>
              <a:rPr lang="en-IN" dirty="0" err="1" smtClean="0"/>
              <a:t>Pusadker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Prajakta</a:t>
            </a:r>
            <a:r>
              <a:rPr lang="en-IN" dirty="0" smtClean="0"/>
              <a:t> </a:t>
            </a:r>
            <a:r>
              <a:rPr lang="en-IN" dirty="0" err="1" smtClean="0"/>
              <a:t>Kamble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Yash</a:t>
            </a:r>
            <a:r>
              <a:rPr lang="en-IN" dirty="0" smtClean="0"/>
              <a:t> Agrawal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Trupti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Harshal</a:t>
            </a:r>
            <a:r>
              <a:rPr lang="en-IN" dirty="0" smtClean="0"/>
              <a:t> </a:t>
            </a:r>
            <a:r>
              <a:rPr lang="en-IN" dirty="0" err="1" smtClean="0"/>
              <a:t>Mankar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Yogesh</a:t>
            </a:r>
            <a:r>
              <a:rPr lang="en-IN" dirty="0" smtClean="0"/>
              <a:t> </a:t>
            </a:r>
            <a:r>
              <a:rPr lang="en-IN" dirty="0" err="1" smtClean="0"/>
              <a:t>Jangewad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Shruti</a:t>
            </a:r>
            <a:r>
              <a:rPr lang="en-IN" dirty="0" smtClean="0"/>
              <a:t> </a:t>
            </a:r>
            <a:r>
              <a:rPr lang="en-IN" dirty="0" err="1" smtClean="0"/>
              <a:t>Patil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Greeshma</a:t>
            </a:r>
            <a:r>
              <a:rPr lang="en-IN" dirty="0" smtClean="0"/>
              <a:t> Pala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Madhusudan</a:t>
            </a:r>
            <a:r>
              <a:rPr lang="en-IN" dirty="0" smtClean="0"/>
              <a:t> </a:t>
            </a:r>
            <a:r>
              <a:rPr lang="en-IN" dirty="0" err="1" smtClean="0"/>
              <a:t>Jadhav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Rohit</a:t>
            </a:r>
            <a:r>
              <a:rPr lang="en-IN" dirty="0" smtClean="0"/>
              <a:t> </a:t>
            </a:r>
            <a:r>
              <a:rPr lang="en-IN" dirty="0" err="1" smtClean="0"/>
              <a:t>Sabbanwad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Arshik</a:t>
            </a:r>
            <a:r>
              <a:rPr lang="en-IN" dirty="0" smtClean="0"/>
              <a:t> </a:t>
            </a:r>
            <a:r>
              <a:rPr lang="en-IN" dirty="0" err="1" smtClean="0"/>
              <a:t>Zahoor</a:t>
            </a: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9437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/>
              <a:t>Objective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76846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Execution </a:t>
            </a:r>
            <a:r>
              <a:rPr lang="en-US" sz="2000" dirty="0"/>
              <a:t>Links is the last system an order will go through before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reaching </a:t>
            </a:r>
            <a:r>
              <a:rPr lang="en-US" sz="2000" dirty="0"/>
              <a:t>the exchange. The communication protocol varies between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exchanges </a:t>
            </a:r>
            <a:r>
              <a:rPr lang="en-US" sz="2000" dirty="0"/>
              <a:t>and as such the goal of the execution links system is to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provide </a:t>
            </a:r>
            <a:r>
              <a:rPr lang="en-US" sz="2000" dirty="0"/>
              <a:t>a uniform interface to the other front office system to route </a:t>
            </a:r>
            <a:r>
              <a:rPr lang="en-US" sz="2000" dirty="0" smtClean="0"/>
              <a:t>an</a:t>
            </a:r>
          </a:p>
          <a:p>
            <a:pPr marL="0" indent="0">
              <a:buNone/>
            </a:pPr>
            <a:r>
              <a:rPr lang="en-US" sz="2000" dirty="0" smtClean="0"/>
              <a:t>order </a:t>
            </a:r>
            <a:r>
              <a:rPr lang="en-US" sz="2000" dirty="0"/>
              <a:t>to different exchanges. Think of the execution links system as a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translator </a:t>
            </a:r>
            <a:r>
              <a:rPr lang="en-US" sz="2000" dirty="0"/>
              <a:t>which speaks one common language with the front office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systems </a:t>
            </a:r>
            <a:r>
              <a:rPr lang="en-US" sz="2000" dirty="0"/>
              <a:t>and then translates that information in a language that the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exchange </a:t>
            </a:r>
            <a:r>
              <a:rPr lang="en-US" sz="2000" dirty="0"/>
              <a:t>will understand.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75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Functions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system shall provide a common interface to facilitate routing of orders to various exchanges and shall reflect the state of the order at the order in the internal order management system.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Validation – The system shall validate the outgoing order for things like non-zero price, permission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Enrichment – The system shall enrich the orders with any information specific to the exchange or convert any internal </a:t>
            </a:r>
            <a:r>
              <a:rPr lang="en-US" dirty="0"/>
              <a:t>representation to exchange understandable form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486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Fix protocol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Financial Information </a:t>
            </a:r>
            <a:r>
              <a:rPr lang="en-US" b="1" dirty="0" err="1">
                <a:solidFill>
                  <a:schemeClr val="tx1"/>
                </a:solidFill>
              </a:rPr>
              <a:t>eXchange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FIX</a:t>
            </a:r>
            <a:r>
              <a:rPr lang="en-US" dirty="0">
                <a:solidFill>
                  <a:schemeClr val="tx1"/>
                </a:solidFill>
              </a:rPr>
              <a:t>) protocol is an electronic communications protocol initiated in 1992 for international real-time exchange of information related to the securities transactions and markets.</a:t>
            </a:r>
          </a:p>
          <a:p>
            <a:r>
              <a:rPr lang="en-US" dirty="0">
                <a:solidFill>
                  <a:schemeClr val="tx1"/>
                </a:solidFill>
              </a:rPr>
              <a:t>With the advent of electronic trading, various exchanges and firms devised their own messaging formats, and so FIX was seen and developed as an intermediary messaging format, a common underlying means of standardized communications.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37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System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77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High Level Design Architecture</a:t>
            </a:r>
            <a:br>
              <a:rPr lang="en-US" sz="2400" b="1" dirty="0"/>
            </a:br>
            <a:endParaRPr lang="en-IN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3452AB-0EFB-4CF6-A97E-2EEC78D1FE98}"/>
              </a:ext>
            </a:extLst>
          </p:cNvPr>
          <p:cNvSpPr/>
          <p:nvPr/>
        </p:nvSpPr>
        <p:spPr>
          <a:xfrm>
            <a:off x="5170714" y="1759857"/>
            <a:ext cx="1600200" cy="12192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Execution Link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C03C53-8668-4718-BD00-F4083C129599}"/>
              </a:ext>
            </a:extLst>
          </p:cNvPr>
          <p:cNvSpPr/>
          <p:nvPr/>
        </p:nvSpPr>
        <p:spPr>
          <a:xfrm>
            <a:off x="8447314" y="1912257"/>
            <a:ext cx="18288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Matching engine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65EE86-BE8E-439E-BD3A-72A0BEBCF50D}"/>
              </a:ext>
            </a:extLst>
          </p:cNvPr>
          <p:cNvSpPr/>
          <p:nvPr/>
        </p:nvSpPr>
        <p:spPr>
          <a:xfrm>
            <a:off x="1360714" y="1836057"/>
            <a:ext cx="20574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 Management System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5885D9-5ABC-4DB7-A5D4-0D67AF34063C}"/>
              </a:ext>
            </a:extLst>
          </p:cNvPr>
          <p:cNvCxnSpPr/>
          <p:nvPr/>
        </p:nvCxnSpPr>
        <p:spPr>
          <a:xfrm>
            <a:off x="3418114" y="2140857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842AC3-A195-4C4D-BA99-C34AAA841036}"/>
              </a:ext>
            </a:extLst>
          </p:cNvPr>
          <p:cNvCxnSpPr/>
          <p:nvPr/>
        </p:nvCxnSpPr>
        <p:spPr>
          <a:xfrm>
            <a:off x="6770914" y="2217057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BACF48EB-D399-464D-BB57-B0D408D73135}"/>
              </a:ext>
            </a:extLst>
          </p:cNvPr>
          <p:cNvSpPr/>
          <p:nvPr/>
        </p:nvSpPr>
        <p:spPr>
          <a:xfrm>
            <a:off x="4999214" y="4460324"/>
            <a:ext cx="1828800" cy="1676400"/>
          </a:xfrm>
          <a:prstGeom prst="flowChartMagneticDisk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646780-3974-426D-82C0-18B114656922}"/>
              </a:ext>
            </a:extLst>
          </p:cNvPr>
          <p:cNvCxnSpPr/>
          <p:nvPr/>
        </p:nvCxnSpPr>
        <p:spPr>
          <a:xfrm rot="5400000">
            <a:off x="8625498" y="3816463"/>
            <a:ext cx="1524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B8E316-B105-4A7C-8A59-E136989E7996}"/>
              </a:ext>
            </a:extLst>
          </p:cNvPr>
          <p:cNvCxnSpPr/>
          <p:nvPr/>
        </p:nvCxnSpPr>
        <p:spPr>
          <a:xfrm rot="5400000" flipH="1" flipV="1">
            <a:off x="1826173" y="3740660"/>
            <a:ext cx="15240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845200-59FE-49E7-9100-ECCF6357DBFC}"/>
              </a:ext>
            </a:extLst>
          </p:cNvPr>
          <p:cNvSpPr txBox="1"/>
          <p:nvPr/>
        </p:nvSpPr>
        <p:spPr>
          <a:xfrm>
            <a:off x="2627951" y="1722475"/>
            <a:ext cx="2220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Incoming order requests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8D8EF-15FD-4F9E-85E3-B3B7A0B40264}"/>
              </a:ext>
            </a:extLst>
          </p:cNvPr>
          <p:cNvSpPr txBox="1"/>
          <p:nvPr/>
        </p:nvSpPr>
        <p:spPr>
          <a:xfrm>
            <a:off x="6923314" y="2598057"/>
            <a:ext cx="14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summary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A990-A55F-4A04-8D3C-8ED17835A243}"/>
              </a:ext>
            </a:extLst>
          </p:cNvPr>
          <p:cNvSpPr txBox="1"/>
          <p:nvPr/>
        </p:nvSpPr>
        <p:spPr>
          <a:xfrm>
            <a:off x="3444712" y="2347440"/>
            <a:ext cx="1497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summary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358A2-B2C9-4181-B536-40412A9EF4C6}"/>
              </a:ext>
            </a:extLst>
          </p:cNvPr>
          <p:cNvSpPr txBox="1"/>
          <p:nvPr/>
        </p:nvSpPr>
        <p:spPr>
          <a:xfrm>
            <a:off x="6923314" y="1836057"/>
            <a:ext cx="13942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 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1B6C85-8EEA-4FD2-9E6D-F694622EE42F}"/>
              </a:ext>
            </a:extLst>
          </p:cNvPr>
          <p:cNvSpPr txBox="1"/>
          <p:nvPr/>
        </p:nvSpPr>
        <p:spPr>
          <a:xfrm>
            <a:off x="7380514" y="22170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(FIX)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9B375-0E3D-4BEE-BE7F-4A3DEDB86DDC}"/>
              </a:ext>
            </a:extLst>
          </p:cNvPr>
          <p:cNvSpPr txBox="1"/>
          <p:nvPr/>
        </p:nvSpPr>
        <p:spPr>
          <a:xfrm>
            <a:off x="5282148" y="3741057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Real Time 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0482" y="2109995"/>
            <a:ext cx="117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</a:t>
            </a:r>
            <a:r>
              <a:rPr lang="en-IN" dirty="0" smtClean="0"/>
              <a:t>JSON</a:t>
            </a:r>
            <a:r>
              <a:rPr lang="en-IN" dirty="0" smtClean="0"/>
              <a:t>)</a:t>
            </a:r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87776" y="4503057"/>
            <a:ext cx="269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70914" y="4579257"/>
            <a:ext cx="2615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85067" y="2685994"/>
            <a:ext cx="188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694714" y="2936611"/>
            <a:ext cx="2167064" cy="4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9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2800" y="5871476"/>
            <a:ext cx="5486400" cy="601265"/>
            <a:chOff x="0" y="5486402"/>
            <a:chExt cx="5486400" cy="601265"/>
          </a:xfrm>
        </p:grpSpPr>
        <p:sp>
          <p:nvSpPr>
            <p:cNvPr id="21" name="Rectangle 20"/>
            <p:cNvSpPr/>
            <p:nvPr/>
          </p:nvSpPr>
          <p:spPr>
            <a:xfrm>
              <a:off x="0" y="5486402"/>
              <a:ext cx="5486400" cy="6012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2" name="TextBox 21"/>
            <p:cNvSpPr txBox="1"/>
            <p:nvPr/>
          </p:nvSpPr>
          <p:spPr>
            <a:xfrm>
              <a:off x="0" y="5486402"/>
              <a:ext cx="5486400" cy="6012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>
                  <a:latin typeface="+mj-lt"/>
                </a:rPr>
                <a:t>Execution Links return order summary in JSON to OME</a:t>
              </a:r>
              <a:endParaRPr lang="en-US" sz="1700" b="1" kern="12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52800" y="4963896"/>
            <a:ext cx="5486400" cy="924746"/>
            <a:chOff x="0" y="4578822"/>
            <a:chExt cx="5486400" cy="924746"/>
          </a:xfrm>
        </p:grpSpPr>
        <p:sp>
          <p:nvSpPr>
            <p:cNvPr id="19" name="Up Arrow Callout 18"/>
            <p:cNvSpPr/>
            <p:nvPr/>
          </p:nvSpPr>
          <p:spPr>
            <a:xfrm rot="10800000">
              <a:off x="0" y="4578822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20" name="Up Arrow Callout 6"/>
            <p:cNvSpPr txBox="1"/>
            <p:nvPr/>
          </p:nvSpPr>
          <p:spPr>
            <a:xfrm rot="21600000">
              <a:off x="0" y="4578822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ME sends the execution report through quick fix to Execution Link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52800" y="4048168"/>
            <a:ext cx="5486400" cy="924746"/>
            <a:chOff x="0" y="3663094"/>
            <a:chExt cx="5486400" cy="924746"/>
          </a:xfrm>
        </p:grpSpPr>
        <p:sp>
          <p:nvSpPr>
            <p:cNvPr id="17" name="Up Arrow Callout 16"/>
            <p:cNvSpPr/>
            <p:nvPr/>
          </p:nvSpPr>
          <p:spPr>
            <a:xfrm rot="10800000">
              <a:off x="0" y="3663094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8" name="Up Arrow Callout 8"/>
            <p:cNvSpPr txBox="1"/>
            <p:nvPr/>
          </p:nvSpPr>
          <p:spPr>
            <a:xfrm rot="21600000">
              <a:off x="0" y="3663094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Execution link sends the present order through quick fix to ME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52800" y="3132441"/>
            <a:ext cx="5486400" cy="924746"/>
            <a:chOff x="0" y="2747367"/>
            <a:chExt cx="5486400" cy="924746"/>
          </a:xfrm>
        </p:grpSpPr>
        <p:sp>
          <p:nvSpPr>
            <p:cNvPr id="15" name="Up Arrow Callout 14"/>
            <p:cNvSpPr/>
            <p:nvPr/>
          </p:nvSpPr>
          <p:spPr>
            <a:xfrm rot="10800000">
              <a:off x="0" y="2747367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6" name="Up Arrow Callout 10"/>
            <p:cNvSpPr txBox="1"/>
            <p:nvPr/>
          </p:nvSpPr>
          <p:spPr>
            <a:xfrm rot="21600000">
              <a:off x="0" y="2747367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Enrichment with exchange specific information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2216713"/>
            <a:ext cx="5486400" cy="924746"/>
            <a:chOff x="0" y="1831639"/>
            <a:chExt cx="5486400" cy="924746"/>
          </a:xfrm>
        </p:grpSpPr>
        <p:sp>
          <p:nvSpPr>
            <p:cNvPr id="13" name="Up Arrow Callout 12"/>
            <p:cNvSpPr/>
            <p:nvPr/>
          </p:nvSpPr>
          <p:spPr>
            <a:xfrm rot="10800000">
              <a:off x="0" y="1831639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4" name="Up Arrow Callout 12"/>
            <p:cNvSpPr txBox="1"/>
            <p:nvPr/>
          </p:nvSpPr>
          <p:spPr>
            <a:xfrm rot="21600000">
              <a:off x="0" y="1831639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Validation of the outgoing order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52800" y="1300986"/>
            <a:ext cx="5486400" cy="924746"/>
            <a:chOff x="0" y="915912"/>
            <a:chExt cx="5486400" cy="924746"/>
          </a:xfrm>
        </p:grpSpPr>
        <p:sp>
          <p:nvSpPr>
            <p:cNvPr id="11" name="Up Arrow Callout 10"/>
            <p:cNvSpPr/>
            <p:nvPr/>
          </p:nvSpPr>
          <p:spPr>
            <a:xfrm rot="10800000">
              <a:off x="0" y="915912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2" name="Up Arrow Callout 14"/>
            <p:cNvSpPr txBox="1"/>
            <p:nvPr/>
          </p:nvSpPr>
          <p:spPr>
            <a:xfrm rot="21600000">
              <a:off x="0" y="915912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Use FIX Protocol to translate the 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52800" y="385258"/>
            <a:ext cx="5486400" cy="924746"/>
            <a:chOff x="0" y="184"/>
            <a:chExt cx="5486400" cy="924746"/>
          </a:xfrm>
        </p:grpSpPr>
        <p:sp>
          <p:nvSpPr>
            <p:cNvPr id="9" name="Up Arrow Callout 8"/>
            <p:cNvSpPr/>
            <p:nvPr/>
          </p:nvSpPr>
          <p:spPr>
            <a:xfrm rot="10800000">
              <a:off x="0" y="184"/>
              <a:ext cx="5486400" cy="924746"/>
            </a:xfrm>
            <a:prstGeom prst="up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sp>
        <p:sp>
          <p:nvSpPr>
            <p:cNvPr id="10" name="Up Arrow Callout 16"/>
            <p:cNvSpPr txBox="1"/>
            <p:nvPr/>
          </p:nvSpPr>
          <p:spPr>
            <a:xfrm rot="21600000">
              <a:off x="0" y="184"/>
              <a:ext cx="5486400" cy="6008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20904" tIns="120904" rIns="120904" bIns="120904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700" b="1" kern="1200" dirty="0">
                  <a:latin typeface="+mj-lt"/>
                </a:rPr>
                <a:t>Order Management System calls an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0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 smtClean="0"/>
              <a:t>Design Specifications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9166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Real time Database to store incoming order details for recoverability purposes. On cancellation/modification requests, table data is modified respectively.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5711"/>
              </p:ext>
            </p:extLst>
          </p:nvPr>
        </p:nvGraphicFramePr>
        <p:xfrm>
          <a:off x="2676298" y="2282371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354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5528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n>
                            <a:noFill/>
                          </a:ln>
                          <a:effectLst/>
                        </a:rPr>
                        <a:t>Attribute</a:t>
                      </a:r>
                      <a:endParaRPr lang="en-US" sz="1800" dirty="0" smtClean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lang="en-US" sz="1800" dirty="0" smtClean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1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effectLst/>
                        </a:rPr>
                        <a:t>OrderID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2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effectLst/>
                        </a:rPr>
                        <a:t>ClientID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53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Quantity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FLOAT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86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Side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59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Fill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VARCHAR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017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n>
                            <a:noFill/>
                          </a:ln>
                          <a:effectLst/>
                        </a:rPr>
                        <a:t>ExchangeID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109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BOOLEAN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701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Price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63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n>
                            <a:noFill/>
                          </a:ln>
                          <a:effectLst/>
                        </a:rPr>
                        <a:t>Timestamp</a:t>
                      </a:r>
                      <a:endParaRPr lang="en-US" sz="1600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n>
                            <a:noFill/>
                          </a:ln>
                          <a:effectLst/>
                        </a:rPr>
                        <a:t>BIGINT</a:t>
                      </a:r>
                      <a:endParaRPr lang="en-US" sz="1400" b="1" dirty="0">
                        <a:ln>
                          <a:noFill/>
                        </a:ln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05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</TotalTime>
  <Words>707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Times</vt:lpstr>
      <vt:lpstr>Times New Roman</vt:lpstr>
      <vt:lpstr>Wingdings</vt:lpstr>
      <vt:lpstr>Wingdings 3</vt:lpstr>
      <vt:lpstr>Wisp</vt:lpstr>
      <vt:lpstr>Execution Links</vt:lpstr>
      <vt:lpstr>Team Members</vt:lpstr>
      <vt:lpstr>Objective</vt:lpstr>
      <vt:lpstr>Functions</vt:lpstr>
      <vt:lpstr>Fix protocol</vt:lpstr>
      <vt:lpstr>System Architecture</vt:lpstr>
      <vt:lpstr>High Level Design Architecture </vt:lpstr>
      <vt:lpstr>PowerPoint Presentation</vt:lpstr>
      <vt:lpstr>Design Specifications</vt:lpstr>
      <vt:lpstr>Interaction with Order Management</vt:lpstr>
      <vt:lpstr>Data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Execution Links</dc:title>
  <dc:creator>Windows User</dc:creator>
  <cp:lastModifiedBy>HP</cp:lastModifiedBy>
  <cp:revision>21</cp:revision>
  <dcterms:created xsi:type="dcterms:W3CDTF">2020-06-12T07:57:08Z</dcterms:created>
  <dcterms:modified xsi:type="dcterms:W3CDTF">2020-06-13T03:56:04Z</dcterms:modified>
</cp:coreProperties>
</file>