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9" r:id="rId6"/>
    <p:sldId id="267" r:id="rId7"/>
    <p:sldId id="283" r:id="rId8"/>
    <p:sldId id="270" r:id="rId9"/>
    <p:sldId id="271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3" r:id="rId18"/>
    <p:sldId id="276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89F"/>
    <a:srgbClr val="FC1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6A39C-250A-CE01-513E-FFF64146BB75}" v="43" dt="2021-07-21T14:41:59.450"/>
    <p1510:client id="{50FEFC56-44A9-E060-EAD4-9B8135BBA5DD}" v="49" dt="2021-07-26T16:02:27.500"/>
    <p1510:client id="{78EB4C5D-547F-8764-80D6-F1DC7A06D82C}" v="1528" dt="2021-07-21T17:17:22.323"/>
    <p1510:client id="{7AD03245-CD99-1C82-726D-12041D2373D7}" v="6" dt="2021-07-25T14:04:14.347"/>
    <p1510:client id="{9B59FE16-ADD8-CC63-2D66-A8BDEA188C42}" v="440" dt="2021-07-22T16:18:32.180"/>
    <p1510:client id="{A5334242-939B-249C-BFEE-C5F853902F1C}" v="39" dt="2021-07-22T16:21:54.878"/>
    <p1510:client id="{AF90E908-25E1-2831-552D-E239E2C42528}" v="199" dt="2021-07-22T15:59:34.195"/>
    <p1510:client id="{D26CD4E1-6CE6-AE5E-109E-56D7D1DE6C40}" v="261" dt="2021-07-22T14:53:23.571"/>
    <p1510:client id="{DA4E55BB-1F1F-558B-E9DD-F921CBA833FF}" v="113" dt="2021-07-20T17:35:21.331"/>
    <p1510:client id="{ECC96EF3-ABB0-4D8E-8B4E-7FF6313102E4}" v="282" dt="2021-07-19T18:28:1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>
        <p:guide orient="horz" pos="209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951F9B-BA9D-4BAC-9583-6DF64A764C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2021/7/26</a:t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81463"/>
            <a:ext cx="12192000" cy="1006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0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1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97200" y="2062163"/>
            <a:ext cx="9194800" cy="31448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62163"/>
            <a:ext cx="3378200" cy="3144838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4600" y="1036638"/>
            <a:ext cx="7570788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784600" y="3916363"/>
            <a:ext cx="7570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17" Type="http://schemas.openxmlformats.org/officeDocument/2006/relationships/image" Target="../media/image18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2.sv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8291" y="938031"/>
            <a:ext cx="10668016" cy="2387600"/>
          </a:xfrm>
        </p:spPr>
        <p:txBody>
          <a:bodyPr vert="horz" lIns="91440" tIns="45720" rIns="91440" bIns="45720" rtlCol="0" anchor="b"/>
          <a:lstStyle/>
          <a:p>
            <a:pPr>
              <a:lnSpc>
                <a:spcPct val="50000"/>
              </a:lnSpc>
              <a:defRPr/>
            </a:pPr>
            <a:r>
              <a:rPr lang="en-US" sz="3800" b="1" spc="3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 </a:t>
            </a:r>
            <a:r>
              <a:rPr lang="en-US" sz="3800" b="1" spc="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 THU THẬP DỮ LIỆU </a:t>
            </a:r>
          </a:p>
          <a:p>
            <a:pPr marL="0" marR="0" lvl="0" indent="0" algn="ctr" defTabSz="9144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800" b="1" i="0" u="none" strike="noStrike" kern="1200" cap="none" spc="100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3800" b="1" i="0" u="none" strike="noStrike" kern="1200" cap="none" spc="100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3800" b="1" i="0" u="none" strike="noStrike" kern="1200" cap="none" spc="10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37733" y="2839491"/>
            <a:ext cx="9144000" cy="165576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</a:t>
            </a:r>
            <a:r>
              <a:rPr kumimoji="0" lang="en-US" sz="2800" b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án</a:t>
            </a:r>
            <a:r>
              <a:rPr kumimoji="0" lang="en-US" sz="2800" b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</a:t>
            </a:r>
            <a:r>
              <a:rPr kumimoji="0" lang="en-US" sz="2800" b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nghệ</a:t>
            </a:r>
            <a:r>
              <a:rPr kumimoji="0" lang="en-US" sz="2800" b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thông</a:t>
            </a:r>
            <a:r>
              <a:rPr kumimoji="0" lang="en-US" sz="2800" b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tin 2</a:t>
            </a:r>
            <a:endParaRPr kumimoji="0" lang="en-US" sz="2000" b="1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GVHD: </a:t>
            </a:r>
            <a:r>
              <a:rPr kumimoji="0" lang="en-US" sz="2400" b="0" i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PhGS</a:t>
            </a:r>
            <a:r>
              <a:rPr kumimoji="0" lang="en-US" sz="2400" b="0" i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Lê</a:t>
            </a:r>
            <a:r>
              <a:rPr kumimoji="0" lang="en-US" sz="2400" b="0" i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Anh</a:t>
            </a:r>
            <a:r>
              <a:rPr kumimoji="0" lang="en-US" sz="2400" b="0" i="1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Cường</a:t>
            </a:r>
            <a:endParaRPr kumimoji="0" lang="en-US" sz="2400" b="0" i="1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166525" y="4837113"/>
            <a:ext cx="10628312" cy="2020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i="1" spc="300" dirty="0" err="1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Người</a:t>
            </a:r>
            <a:r>
              <a:rPr lang="en-US" altLang="zh-CN" sz="2400" b="1" i="1" spc="300" dirty="0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spc="300" dirty="0" err="1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thực</a:t>
            </a:r>
            <a:r>
              <a:rPr lang="en-US" altLang="zh-CN" sz="2400" b="1" i="1" spc="300" dirty="0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spc="300" dirty="0" err="1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</a:t>
            </a:r>
            <a:r>
              <a:rPr lang="en-US" altLang="zh-CN" sz="2400" b="1" i="1" spc="300" dirty="0" smtClean="0">
                <a:solidFill>
                  <a:srgbClr val="FC1E5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	 </a:t>
            </a:r>
            <a:r>
              <a:rPr kumimoji="0" lang="en-US" altLang="zh-CN" sz="2400" b="0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Trần</a:t>
            </a: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Phương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Ngọc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Anh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- 51702061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Trương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Nguyễn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Ngọc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Châu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FC1E5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- 51702068</a:t>
            </a:r>
          </a:p>
        </p:txBody>
      </p:sp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E53B3EAA-FFE9-4FD3-83D4-C42DF331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715" y="200579"/>
            <a:ext cx="1208762" cy="8096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424136" y="204079"/>
            <a:ext cx="5699125" cy="877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Trang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hiển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thị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văn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bản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6451"/>
          <a:stretch>
            <a:fillRect/>
          </a:stretch>
        </p:blipFill>
        <p:spPr>
          <a:xfrm>
            <a:off x="1186775" y="1292157"/>
            <a:ext cx="9533361" cy="48557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402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657600" y="251535"/>
            <a:ext cx="4648200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Hiển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thị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cuối</a:t>
            </a:r>
            <a:r>
              <a:rPr lang="en-US" altLang="zh-CN" sz="3600" b="1" spc="3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trang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6451"/>
          <a:stretch>
            <a:fillRect/>
          </a:stretch>
        </p:blipFill>
        <p:spPr>
          <a:xfrm>
            <a:off x="680765" y="1413603"/>
            <a:ext cx="8879165" cy="4745086"/>
          </a:xfrm>
          <a:prstGeom prst="rect">
            <a:avLst/>
          </a:prstGeom>
          <a:ln>
            <a:noFill/>
          </a:ln>
        </p:spPr>
      </p:pic>
      <p:cxnSp>
        <p:nvCxnSpPr>
          <p:cNvPr id="8" name="Elbow Connector 7"/>
          <p:cNvCxnSpPr/>
          <p:nvPr/>
        </p:nvCxnSpPr>
        <p:spPr>
          <a:xfrm flipV="1">
            <a:off x="9236363" y="5061529"/>
            <a:ext cx="923636" cy="36021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65954" y="4872306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 up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9005455" y="5957455"/>
            <a:ext cx="692726" cy="42487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181" y="6158689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page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6200000" flipV="1">
            <a:off x="8272319" y="5529118"/>
            <a:ext cx="258619" cy="1916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67782" y="5123593"/>
            <a:ext cx="11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page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>
            <a:off x="7583056" y="5874328"/>
            <a:ext cx="591127" cy="12007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7308" y="5680494"/>
            <a:ext cx="14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page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37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907503" y="406746"/>
            <a:ext cx="5329237" cy="979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Trang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viết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chi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tiết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/>
          <a:srcRect l="16465" r="22231" b="5516"/>
          <a:stretch/>
        </p:blipFill>
        <p:spPr>
          <a:xfrm>
            <a:off x="6540188" y="1938397"/>
            <a:ext cx="5243207" cy="454995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/>
          <a:srcRect l="18184" r="20952" b="6451"/>
          <a:stretch/>
        </p:blipFill>
        <p:spPr>
          <a:xfrm>
            <a:off x="505838" y="1305703"/>
            <a:ext cx="5321030" cy="46281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53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638145" y="448390"/>
            <a:ext cx="5350212" cy="1506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Trang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chi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tiết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văn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bản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t="1" b="28435"/>
          <a:stretch>
            <a:fillRect/>
          </a:stretch>
        </p:blipFill>
        <p:spPr>
          <a:xfrm>
            <a:off x="1060571" y="1954928"/>
            <a:ext cx="10184603" cy="42610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652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677055" y="184150"/>
            <a:ext cx="4601184" cy="1506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Phân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loại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thống</a:t>
            </a:r>
            <a:endParaRPr lang="en-US" altLang="zh-CN" sz="40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6217"/>
          <a:stretch>
            <a:fillRect/>
          </a:stretch>
        </p:blipFill>
        <p:spPr>
          <a:xfrm>
            <a:off x="1569353" y="1609360"/>
            <a:ext cx="8978629" cy="4694164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1614790" y="3229584"/>
            <a:ext cx="612844" cy="2723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30629" y="4559031"/>
            <a:ext cx="612844" cy="2723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0199" y="4137893"/>
            <a:ext cx="1131651" cy="3749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22187" y="3229584"/>
            <a:ext cx="7500026" cy="875488"/>
          </a:xfrm>
          <a:prstGeom prst="roundRect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4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2879387" y="630288"/>
            <a:ext cx="7062281" cy="9033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defRPr/>
            </a:pP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Kết</a:t>
            </a:r>
            <a:r>
              <a:rPr lang="en-US" altLang="zh-CN" sz="3600" b="1" spc="3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</a:t>
            </a:r>
            <a:r>
              <a:rPr lang="en-US" altLang="zh-CN" sz="3600" b="1" spc="3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ìm</a:t>
            </a:r>
            <a:r>
              <a:rPr lang="en-US" altLang="zh-CN" sz="3600" b="1" spc="3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kiếm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phân</a:t>
            </a:r>
            <a:r>
              <a:rPr lang="en-US" altLang="zh-CN" sz="3600" b="1" spc="3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loại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6451"/>
          <a:stretch>
            <a:fillRect/>
          </a:stretch>
        </p:blipFill>
        <p:spPr>
          <a:xfrm>
            <a:off x="1994425" y="1690989"/>
            <a:ext cx="9143745" cy="4631989"/>
          </a:xfrm>
          <a:prstGeom prst="rect">
            <a:avLst/>
          </a:prstGeom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2879387" y="2071991"/>
            <a:ext cx="459145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39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501956" y="338888"/>
            <a:ext cx="5622589" cy="1506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Tìm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kiếm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từ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khóa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5749"/>
          <a:stretch>
            <a:fillRect/>
          </a:stretch>
        </p:blipFill>
        <p:spPr>
          <a:xfrm>
            <a:off x="1605062" y="1614793"/>
            <a:ext cx="9416375" cy="4844374"/>
          </a:xfrm>
          <a:prstGeom prst="rect">
            <a:avLst/>
          </a:prstGeom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2519464" y="2003899"/>
            <a:ext cx="1575881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4408" y="3240893"/>
            <a:ext cx="593389" cy="301558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47106" y="2928026"/>
            <a:ext cx="3132307" cy="46364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9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501956" y="338888"/>
            <a:ext cx="5622589" cy="1506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Tìm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kiếm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từ</a:t>
            </a:r>
            <a:r>
              <a:rPr lang="en-US" altLang="zh-CN" sz="3600" b="1" kern="1200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kern="1200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khóa</a:t>
            </a:r>
            <a:endParaRPr lang="en-US" altLang="zh-CN" sz="36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12068" y="1932975"/>
            <a:ext cx="8822988" cy="38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1470497" y="1664341"/>
            <a:ext cx="9638489" cy="1369878"/>
          </a:xfrm>
        </p:spPr>
        <p:txBody>
          <a:bodyPr lIns="91440" tIns="45720" rIns="91440" bIns="45720" anchor="b" anchorCtr="0"/>
          <a:lstStyle/>
          <a:p>
            <a:pPr>
              <a:spcAft>
                <a:spcPct val="0"/>
              </a:spcAft>
            </a:pPr>
            <a:r>
              <a:rPr lang="en-US" sz="5400" b="1" spc="300" dirty="0" smtClean="0">
                <a:latin typeface="Arial"/>
                <a:cs typeface="Arial"/>
                <a:sym typeface="+mn-ea"/>
              </a:rPr>
              <a:t>Thank</a:t>
            </a:r>
            <a:r>
              <a:rPr lang="zh-CN" sz="5400" b="1" spc="300" dirty="0" smtClean="0">
                <a:latin typeface="Arial"/>
                <a:cs typeface="Arial"/>
                <a:sym typeface="+mn-ea"/>
              </a:rPr>
              <a:t> </a:t>
            </a:r>
            <a:r>
              <a:rPr lang="en-US" altLang="zh-CN" sz="5400" b="1" spc="300" dirty="0" smtClean="0">
                <a:latin typeface="Arial"/>
                <a:cs typeface="Arial"/>
                <a:sym typeface="+mn-ea"/>
              </a:rPr>
              <a:t>You For Listening</a:t>
            </a:r>
            <a:endParaRPr kumimoji="0" lang="zh-CN" altLang="en-US" sz="5400" b="1" i="0" u="none" strike="noStrike" kern="1200" cap="none" spc="300" normalizeH="0" baseline="0" noProof="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2050" name="Picture 2" descr="Business People Thank You High Res Stock Image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2"/>
          <a:stretch/>
        </p:blipFill>
        <p:spPr bwMode="auto">
          <a:xfrm>
            <a:off x="4076664" y="3511989"/>
            <a:ext cx="4426153" cy="271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>
          <a:xfrm>
            <a:off x="0" y="455613"/>
            <a:ext cx="9702800" cy="1325562"/>
          </a:xfrm>
        </p:spPr>
        <p:txBody>
          <a:bodyPr wrap="square" lIns="91440" tIns="45720" rIns="91440" bIns="45720" anchor="ctr" anchorCtr="0"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72795" y="2108294"/>
            <a:ext cx="7285038" cy="592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4" name="平行四边形 33"/>
          <p:cNvSpPr>
            <a:spLocks noChangeAspect="1"/>
          </p:cNvSpPr>
          <p:nvPr/>
        </p:nvSpPr>
        <p:spPr>
          <a:xfrm rot="5400000" flipH="1">
            <a:off x="2354538" y="1999550"/>
            <a:ext cx="719138" cy="682625"/>
          </a:xfrm>
          <a:prstGeom prst="parallelogram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72795" y="2969806"/>
            <a:ext cx="7285038" cy="592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平行四边形 35"/>
          <p:cNvSpPr>
            <a:spLocks noChangeAspect="1"/>
          </p:cNvSpPr>
          <p:nvPr/>
        </p:nvSpPr>
        <p:spPr>
          <a:xfrm rot="5400000" flipH="1">
            <a:off x="2355332" y="2870294"/>
            <a:ext cx="717550" cy="682625"/>
          </a:xfrm>
          <a:prstGeom prst="parallelogram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文本占位符 29"/>
          <p:cNvSpPr txBox="1"/>
          <p:nvPr/>
        </p:nvSpPr>
        <p:spPr>
          <a:xfrm>
            <a:off x="3461818" y="2104569"/>
            <a:ext cx="6196015" cy="58988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444D5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Giới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spc="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thiệu</a:t>
            </a:r>
            <a:r>
              <a:rPr lang="en-US" altLang="zh-CN" sz="2800" b="1" spc="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</a:t>
            </a:r>
            <a:r>
              <a:rPr lang="en-US" altLang="zh-CN" sz="2800" b="1" spc="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Tổng</a:t>
            </a:r>
            <a:r>
              <a:rPr lang="en-US" altLang="zh-CN" sz="2800" b="1" spc="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</a:t>
            </a:r>
            <a:r>
              <a:rPr lang="en-US" altLang="zh-CN" sz="2800" b="1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đề</a:t>
            </a:r>
            <a:r>
              <a:rPr lang="en-US" altLang="zh-CN" sz="2800" b="1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tài</a:t>
            </a:r>
            <a:r>
              <a:rPr lang="en-US" altLang="zh-CN" sz="2800" b="1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占位符 29"/>
          <p:cNvSpPr txBox="1"/>
          <p:nvPr/>
        </p:nvSpPr>
        <p:spPr>
          <a:xfrm>
            <a:off x="3055419" y="2980149"/>
            <a:ext cx="6508115" cy="541655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1000">
                <a:solidFill>
                  <a:srgbClr val="444D53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0" i="0" u="none" strike="noStrike" kern="1200" cap="none" spc="10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12296" name="文本框 47"/>
          <p:cNvSpPr txBox="1"/>
          <p:nvPr/>
        </p:nvSpPr>
        <p:spPr>
          <a:xfrm>
            <a:off x="2372795" y="2100357"/>
            <a:ext cx="682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pitchFamily="34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297" name="文本框 48"/>
          <p:cNvSpPr txBox="1"/>
          <p:nvPr/>
        </p:nvSpPr>
        <p:spPr>
          <a:xfrm>
            <a:off x="2372795" y="2986182"/>
            <a:ext cx="682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pitchFamily="34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占位符 29"/>
          <p:cNvSpPr txBox="1"/>
          <p:nvPr/>
        </p:nvSpPr>
        <p:spPr>
          <a:xfrm>
            <a:off x="3461818" y="2981101"/>
            <a:ext cx="2043054" cy="539750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444D5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b="1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zh-CN" sz="2800" b="1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2D569-2655-4336-AA31-31F828488EFE}"/>
              </a:ext>
            </a:extLst>
          </p:cNvPr>
          <p:cNvSpPr txBox="1"/>
          <p:nvPr/>
        </p:nvSpPr>
        <p:spPr>
          <a:xfrm>
            <a:off x="4724400" y="28401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1026" name="Picture 2" descr="How Artificial Intelligence and Machine Learning are enhancing the learning  curve for students - The Financial Expr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46" y="3980544"/>
            <a:ext cx="3828175" cy="25521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"/>
          <p:cNvSpPr>
            <a:spLocks noGrp="1"/>
          </p:cNvSpPr>
          <p:nvPr>
            <p:ph type="title"/>
          </p:nvPr>
        </p:nvSpPr>
        <p:spPr>
          <a:xfrm>
            <a:off x="3525495" y="1976581"/>
            <a:ext cx="7947101" cy="1091342"/>
          </a:xfrm>
        </p:spPr>
        <p:txBody>
          <a:bodyPr wrap="square" lIns="91440" tIns="45720" rIns="91440" bIns="45720" anchor="b" anchorCtr="0"/>
          <a:lstStyle/>
          <a:p>
            <a:r>
              <a:rPr lang="en-US" altLang="zh-CN" sz="4800" kern="1200" dirty="0" err="1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zh-CN" sz="4800" kern="1200" dirty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kern="1200" dirty="0" err="1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zh-CN" sz="4800" dirty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4800" dirty="0" smtClean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4800" dirty="0" err="1" smtClean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zh-CN" sz="4800" dirty="0" smtClean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err="1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zh-CN" sz="4800" dirty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err="1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zh-CN" sz="4800" dirty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err="1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zh-CN" sz="4800" kern="1200" dirty="0">
              <a:solidFill>
                <a:srgbClr val="4888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文本占位符 3"/>
          <p:cNvSpPr>
            <a:spLocks noGrp="1"/>
          </p:cNvSpPr>
          <p:nvPr>
            <p:ph type="body" idx="1"/>
          </p:nvPr>
        </p:nvSpPr>
        <p:spPr>
          <a:xfrm>
            <a:off x="3636331" y="3208839"/>
            <a:ext cx="7570788" cy="1981200"/>
          </a:xfrm>
        </p:spPr>
        <p:txBody>
          <a:bodyPr wrap="square" lIns="91440" tIns="45720" rIns="91440" bIns="45720" anchor="t" anchorCtr="0"/>
          <a:lstStyle/>
          <a:p>
            <a:pPr defTabSz="914400">
              <a:lnSpc>
                <a:spcPct val="100000"/>
              </a:lnSpc>
            </a:pPr>
            <a:r>
              <a:rPr lang="en-US" altLang="zh-CN" sz="2800" kern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CN" sz="2800" kern="12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zh-CN" sz="2800" kern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2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zh-CN" sz="2800" kern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2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zh-CN" sz="2800" kern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2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zh-CN" sz="2800" kern="1200" spc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kern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altLang="zh-CN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zh-CN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zh-CN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zh-CN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zh-CN" sz="2800" kern="1200" spc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 </a:t>
            </a:r>
            <a:r>
              <a:rPr lang="en-US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spc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-19050" y="-41275"/>
            <a:ext cx="12282488" cy="3536950"/>
          </a:xfrm>
          <a:prstGeom prst="rect">
            <a:avLst/>
          </a:prstGeom>
          <a:solidFill>
            <a:srgbClr val="4888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GB" altLang="en-US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60234" y="365125"/>
            <a:ext cx="892986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I.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Giới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thiệu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đề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tài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:</a:t>
            </a:r>
            <a:endParaRPr kumimoji="0" lang="en-US" altLang="zh-CN" sz="4400" b="1" i="0" u="none" strike="noStrike" kern="1200" cap="none" spc="10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571335"/>
            <a:ext cx="5844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"/>
          <p:cNvSpPr txBox="1"/>
          <p:nvPr/>
        </p:nvSpPr>
        <p:spPr>
          <a:xfrm>
            <a:off x="825070" y="1748388"/>
            <a:ext cx="1069267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Phát</a:t>
            </a:r>
            <a:r>
              <a:rPr lang="en-US" altLang="en-GB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triển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hệ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thống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xử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lý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song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song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thu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thập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dữ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liệu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(tin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tức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và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văn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bản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) </a:t>
            </a: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của</a:t>
            </a:r>
            <a:r>
              <a:rPr lang="en-US" altLang="en-GB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các</a:t>
            </a:r>
            <a:r>
              <a:rPr lang="en-US" altLang="en-GB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cơ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quan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bộ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/</a:t>
            </a: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ngành</a:t>
            </a:r>
            <a:r>
              <a:rPr lang="en-US" altLang="en-GB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trên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nền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tảng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PySpark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và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ứng</a:t>
            </a:r>
            <a:r>
              <a:rPr lang="en-US" alt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</a:t>
            </a:r>
            <a:r>
              <a:rPr lang="en-US" altLang="en-GB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Microsoft YaHei Ligh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4" descr="Newspaper outline">
            <a:extLst>
              <a:ext uri="{FF2B5EF4-FFF2-40B4-BE49-F238E27FC236}">
                <a16:creationId xmlns:a16="http://schemas.microsoft.com/office/drawing/2014/main" id="{F4C6B867-C61A-4B63-8EF3-078DD060B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73407" y="3823447"/>
            <a:ext cx="914400" cy="914400"/>
          </a:xfrm>
          <a:prstGeom prst="rect">
            <a:avLst/>
          </a:prstGeom>
        </p:spPr>
      </p:pic>
      <p:pic>
        <p:nvPicPr>
          <p:cNvPr id="5" name="Graphic 5" descr="Newspaper with solid fill">
            <a:extLst>
              <a:ext uri="{FF2B5EF4-FFF2-40B4-BE49-F238E27FC236}">
                <a16:creationId xmlns:a16="http://schemas.microsoft.com/office/drawing/2014/main" id="{B45E1EC7-3DEC-4514-A60C-6896EA8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73407" y="514574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31583-E2B8-4765-86D2-9A51B3E96707}"/>
              </a:ext>
            </a:extLst>
          </p:cNvPr>
          <p:cNvSpPr txBox="1"/>
          <p:nvPr/>
        </p:nvSpPr>
        <p:spPr>
          <a:xfrm>
            <a:off x="3356331" y="4645958"/>
            <a:ext cx="1667436" cy="38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News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97838-A9CB-4689-A9DA-22DBC2080AB3}"/>
              </a:ext>
            </a:extLst>
          </p:cNvPr>
          <p:cNvSpPr txBox="1"/>
          <p:nvPr/>
        </p:nvSpPr>
        <p:spPr>
          <a:xfrm>
            <a:off x="3154626" y="6013075"/>
            <a:ext cx="1214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Legislation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2" descr="Web design outline">
            <a:extLst>
              <a:ext uri="{FF2B5EF4-FFF2-40B4-BE49-F238E27FC236}">
                <a16:creationId xmlns:a16="http://schemas.microsoft.com/office/drawing/2014/main" id="{363048C6-7ED6-4B8C-A675-2F6A9B352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8262" y="43725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0AFC9E-7FB4-4163-BF41-EA1D94AC6FA8}"/>
              </a:ext>
            </a:extLst>
          </p:cNvPr>
          <p:cNvSpPr txBox="1"/>
          <p:nvPr/>
        </p:nvSpPr>
        <p:spPr>
          <a:xfrm>
            <a:off x="760235" y="52497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Ministries's</a:t>
            </a:r>
            <a:r>
              <a:rPr lang="en-US" dirty="0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 sites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14" descr="UFO Invasion with solid fill">
            <a:extLst>
              <a:ext uri="{FF2B5EF4-FFF2-40B4-BE49-F238E27FC236}">
                <a16:creationId xmlns:a16="http://schemas.microsoft.com/office/drawing/2014/main" id="{455ADC50-27C4-46E6-95CD-AC25A19E70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15438" y="438374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962B1-EDDC-42A0-B184-51A4F1AD259A}"/>
              </a:ext>
            </a:extLst>
          </p:cNvPr>
          <p:cNvSpPr txBox="1"/>
          <p:nvPr/>
        </p:nvSpPr>
        <p:spPr>
          <a:xfrm>
            <a:off x="5171683" y="54303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Crawl information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6" descr="Database outline">
            <a:extLst>
              <a:ext uri="{FF2B5EF4-FFF2-40B4-BE49-F238E27FC236}">
                <a16:creationId xmlns:a16="http://schemas.microsoft.com/office/drawing/2014/main" id="{7E348D32-0D9B-4FE4-A063-FF1C8F0A01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979879" y="438374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744BF7-3E80-4404-8D8D-E2826E91F872}"/>
              </a:ext>
            </a:extLst>
          </p:cNvPr>
          <p:cNvSpPr txBox="1"/>
          <p:nvPr/>
        </p:nvSpPr>
        <p:spPr>
          <a:xfrm>
            <a:off x="7536123" y="5430369"/>
            <a:ext cx="2048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Store in database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c 18" descr="Internet outline">
            <a:extLst>
              <a:ext uri="{FF2B5EF4-FFF2-40B4-BE49-F238E27FC236}">
                <a16:creationId xmlns:a16="http://schemas.microsoft.com/office/drawing/2014/main" id="{E96DFE2B-7C0F-46C0-8054-986AA2CC2E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355525" y="4372534"/>
            <a:ext cx="1071282" cy="10488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1DDB90-E176-439F-81D6-EF5819C4A2F8}"/>
              </a:ext>
            </a:extLst>
          </p:cNvPr>
          <p:cNvSpPr txBox="1"/>
          <p:nvPr/>
        </p:nvSpPr>
        <p:spPr>
          <a:xfrm>
            <a:off x="9822123" y="5430369"/>
            <a:ext cx="2227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Gather information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20" descr="Caret Right outline">
            <a:extLst>
              <a:ext uri="{FF2B5EF4-FFF2-40B4-BE49-F238E27FC236}">
                <a16:creationId xmlns:a16="http://schemas.microsoft.com/office/drawing/2014/main" id="{6E3BF231-342C-4637-BF42-EA0F2F1E13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0800000">
            <a:off x="2040762" y="4282889"/>
            <a:ext cx="1329017" cy="1329017"/>
          </a:xfrm>
          <a:prstGeom prst="rect">
            <a:avLst/>
          </a:prstGeom>
        </p:spPr>
      </p:pic>
      <p:pic>
        <p:nvPicPr>
          <p:cNvPr id="21" name="Graphic 21" descr="Arrow Right outline">
            <a:extLst>
              <a:ext uri="{FF2B5EF4-FFF2-40B4-BE49-F238E27FC236}">
                <a16:creationId xmlns:a16="http://schemas.microsoft.com/office/drawing/2014/main" id="{65755691-8D98-4B86-862E-7D52F8346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937731" y="4529417"/>
            <a:ext cx="712695" cy="723900"/>
          </a:xfrm>
          <a:prstGeom prst="rect">
            <a:avLst/>
          </a:prstGeom>
        </p:spPr>
      </p:pic>
      <p:pic>
        <p:nvPicPr>
          <p:cNvPr id="23" name="Graphic 21" descr="Arrow Right outline">
            <a:extLst>
              <a:ext uri="{FF2B5EF4-FFF2-40B4-BE49-F238E27FC236}">
                <a16:creationId xmlns:a16="http://schemas.microsoft.com/office/drawing/2014/main" id="{3B830468-7DD4-4113-89A6-3AEAF0F09A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324583" y="4529417"/>
            <a:ext cx="712695" cy="723900"/>
          </a:xfrm>
          <a:prstGeom prst="rect">
            <a:avLst/>
          </a:prstGeom>
        </p:spPr>
      </p:pic>
      <p:pic>
        <p:nvPicPr>
          <p:cNvPr id="24" name="Graphic 20" descr="Caret Right outline">
            <a:extLst>
              <a:ext uri="{FF2B5EF4-FFF2-40B4-BE49-F238E27FC236}">
                <a16:creationId xmlns:a16="http://schemas.microsoft.com/office/drawing/2014/main" id="{F391C53A-4DD3-4A90-A995-818146F58E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181085" y="4282889"/>
            <a:ext cx="1329017" cy="1329017"/>
          </a:xfrm>
          <a:prstGeom prst="rect">
            <a:avLst/>
          </a:prstGeom>
        </p:spPr>
      </p:pic>
      <p:pic>
        <p:nvPicPr>
          <p:cNvPr id="25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31849" y="384102"/>
            <a:ext cx="76866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 altLang="en-US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II.Tổng quan hệ thống</a:t>
            </a:r>
            <a:endParaRPr kumimoji="0" lang="zh-CN" altLang="en-US" sz="4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92275" y="2543175"/>
            <a:ext cx="1436688" cy="14366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28963" y="2543175"/>
            <a:ext cx="1438275" cy="1436688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92275" y="3979863"/>
            <a:ext cx="1436688" cy="1436688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28963" y="3979863"/>
            <a:ext cx="1438275" cy="14366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73525" y="2444750"/>
            <a:ext cx="754063" cy="754063"/>
          </a:xfrm>
          <a:prstGeom prst="ellipse">
            <a:avLst/>
          </a:prstGeom>
          <a:solidFill>
            <a:srgbClr val="FC1E5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73525" y="4764088"/>
            <a:ext cx="754063" cy="754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16038" y="4764088"/>
            <a:ext cx="754063" cy="754063"/>
          </a:xfrm>
          <a:prstGeom prst="ellipse">
            <a:avLst/>
          </a:prstGeom>
          <a:solidFill>
            <a:srgbClr val="48889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16038" y="2447925"/>
            <a:ext cx="754063" cy="7556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矩形 19"/>
          <p:cNvSpPr/>
          <p:nvPr/>
        </p:nvSpPr>
        <p:spPr>
          <a:xfrm>
            <a:off x="3189105" y="4416234"/>
            <a:ext cx="1317990" cy="338554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7659" name="矩形 20"/>
          <p:cNvSpPr/>
          <p:nvPr/>
        </p:nvSpPr>
        <p:spPr>
          <a:xfrm>
            <a:off x="3244886" y="2969132"/>
            <a:ext cx="12064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Detail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display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0" name="矩形 21"/>
          <p:cNvSpPr/>
          <p:nvPr/>
        </p:nvSpPr>
        <p:spPr>
          <a:xfrm>
            <a:off x="1997409" y="3096712"/>
            <a:ext cx="843116" cy="338554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27661" name="矩形 22"/>
          <p:cNvSpPr/>
          <p:nvPr/>
        </p:nvSpPr>
        <p:spPr>
          <a:xfrm>
            <a:off x="1926718" y="4493796"/>
            <a:ext cx="1007007" cy="338554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 Light"/>
                <a:cs typeface="Times New Roman" panose="02020603050405020304" pitchFamily="18" charset="0"/>
              </a:rPr>
              <a:t>Searching</a:t>
            </a:r>
          </a:p>
        </p:txBody>
      </p:sp>
      <p:sp>
        <p:nvSpPr>
          <p:cNvPr id="28" name="矩形 27"/>
          <p:cNvSpPr/>
          <p:nvPr/>
        </p:nvSpPr>
        <p:spPr>
          <a:xfrm>
            <a:off x="6370638" y="1918362"/>
            <a:ext cx="217487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Detail display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70638" y="2279523"/>
            <a:ext cx="4295775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 thập tin tức - văn bản từ các trang web chính thống của bộ - ngành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167582" y="2118417"/>
            <a:ext cx="0" cy="578601"/>
          </a:xfrm>
          <a:prstGeom prst="line">
            <a:avLst/>
          </a:prstGeom>
          <a:ln w="38100">
            <a:solidFill>
              <a:srgbClr val="FC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43650" y="3123345"/>
            <a:ext cx="217487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Classification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0637" y="3466735"/>
            <a:ext cx="429577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Phân loại tin tức - văn bản theo bộ - ngành</a:t>
            </a:r>
            <a:endParaRPr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192982" y="3228109"/>
            <a:ext cx="0" cy="5651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70638" y="4049581"/>
            <a:ext cx="217487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Searching</a:t>
            </a:r>
            <a:endParaRPr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0637" y="4385682"/>
            <a:ext cx="429577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Tìm kiếm tin tức - văn bản theo từ khóa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209146" y="4167910"/>
            <a:ext cx="0" cy="563563"/>
          </a:xfrm>
          <a:prstGeom prst="line">
            <a:avLst/>
          </a:prstGeom>
          <a:ln w="38100">
            <a:solidFill>
              <a:srgbClr val="4888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70637" y="5077221"/>
            <a:ext cx="251316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Website</a:t>
            </a:r>
            <a:endParaRPr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70637" y="5438170"/>
            <a:ext cx="49639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Trang web tổng hợp các tin tức và văn bản thu thập được</a:t>
            </a:r>
            <a:endParaRPr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209146" y="5191846"/>
            <a:ext cx="0" cy="5635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" descr="Internet outline">
            <a:extLst>
              <a:ext uri="{FF2B5EF4-FFF2-40B4-BE49-F238E27FC236}">
                <a16:creationId xmlns:a16="http://schemas.microsoft.com/office/drawing/2014/main" id="{18FFAF0A-3112-4798-BD1A-CAAD7C38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7616" y="2510589"/>
            <a:ext cx="623637" cy="623637"/>
          </a:xfrm>
          <a:prstGeom prst="rect">
            <a:avLst/>
          </a:prstGeom>
        </p:spPr>
      </p:pic>
      <p:pic>
        <p:nvPicPr>
          <p:cNvPr id="3" name="Graphic 4" descr="Newspaper outline">
            <a:extLst>
              <a:ext uri="{FF2B5EF4-FFF2-40B4-BE49-F238E27FC236}">
                <a16:creationId xmlns:a16="http://schemas.microsoft.com/office/drawing/2014/main" id="{71444462-1CC3-4C4F-AD2A-F4740369E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34852" y="2500563"/>
            <a:ext cx="623637" cy="623637"/>
          </a:xfrm>
          <a:prstGeom prst="rect">
            <a:avLst/>
          </a:prstGeom>
        </p:spPr>
      </p:pic>
      <p:pic>
        <p:nvPicPr>
          <p:cNvPr id="5" name="Graphic 5" descr="Magnifying glass outline">
            <a:extLst>
              <a:ext uri="{FF2B5EF4-FFF2-40B4-BE49-F238E27FC236}">
                <a16:creationId xmlns:a16="http://schemas.microsoft.com/office/drawing/2014/main" id="{E28F80B8-0EF7-4D0B-AE2D-ADF4492D3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77616" y="4856747"/>
            <a:ext cx="603586" cy="553456"/>
          </a:xfrm>
          <a:prstGeom prst="rect">
            <a:avLst/>
          </a:prstGeom>
        </p:spPr>
      </p:pic>
      <p:pic>
        <p:nvPicPr>
          <p:cNvPr id="6" name="Graphic 6" descr="Network outline">
            <a:extLst>
              <a:ext uri="{FF2B5EF4-FFF2-40B4-BE49-F238E27FC236}">
                <a16:creationId xmlns:a16="http://schemas.microsoft.com/office/drawing/2014/main" id="{F24FA451-E2C9-477D-8390-2B19F1F6E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74694" y="4766510"/>
            <a:ext cx="713874" cy="703848"/>
          </a:xfrm>
          <a:prstGeom prst="rect">
            <a:avLst/>
          </a:prstGeom>
        </p:spPr>
      </p:pic>
      <p:pic>
        <p:nvPicPr>
          <p:cNvPr id="40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7658" grpId="0"/>
      <p:bldP spid="27659" grpId="0"/>
      <p:bldP spid="27660" grpId="0"/>
      <p:bldP spid="27661" grpId="0"/>
      <p:bldP spid="28" grpId="0"/>
      <p:bldP spid="29" grpId="0"/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76326" y="365125"/>
            <a:ext cx="8688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 altLang="en-US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III. Công nghệ sử dụng</a:t>
            </a:r>
            <a:endParaRPr kumimoji="0" lang="zh-CN" altLang="en-US" sz="4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2727" y="1886055"/>
            <a:ext cx="7989454" cy="1328760"/>
          </a:xfrm>
          <a:prstGeom prst="rect">
            <a:avLst/>
          </a:prstGeom>
          <a:noFill/>
          <a:ln>
            <a:solidFill>
              <a:srgbClr val="48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2727" y="3316415"/>
            <a:ext cx="7989454" cy="1227138"/>
          </a:xfrm>
          <a:prstGeom prst="rect">
            <a:avLst/>
          </a:prstGeom>
          <a:noFill/>
          <a:ln>
            <a:solidFill>
              <a:srgbClr val="FC1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2726" y="4645152"/>
            <a:ext cx="7989455" cy="1225550"/>
          </a:xfrm>
          <a:prstGeom prst="rect">
            <a:avLst/>
          </a:prstGeom>
          <a:noFill/>
          <a:ln>
            <a:solidFill>
              <a:srgbClr val="48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5490" y="1989549"/>
            <a:ext cx="738432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Scrapy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thư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viện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nguồn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mở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trang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web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51827" y="2233512"/>
            <a:ext cx="74613" cy="74613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6440" y="2616596"/>
            <a:ext cx="740337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trích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API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tin web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32777" y="2856040"/>
            <a:ext cx="74613" cy="76200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6440" y="3459143"/>
            <a:ext cx="740337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framework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nguồn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mở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miễn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phí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 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Python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dựa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hình</a:t>
            </a:r>
            <a:r>
              <a:rPr lang="en-US" sz="1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MTV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32777" y="3738399"/>
            <a:ext cx="74613" cy="74613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6440" y="4081015"/>
            <a:ext cx="558165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tạp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dựa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CSDL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sẵn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23252" y="4234724"/>
            <a:ext cx="74613" cy="76200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7865" y="4716590"/>
            <a:ext cx="7431953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open source cluster computing framework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phép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đoán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nhanh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chóng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toàn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trích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thử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nghiệm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02615" y="5251243"/>
            <a:ext cx="76200" cy="76200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5F86705-E607-45BD-BEAC-1197E584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33838"/>
            <a:ext cx="1657993" cy="834810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64D767BE-95E8-49E0-8E17-6BE7C0B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1" y="3627565"/>
            <a:ext cx="1760622" cy="608510"/>
          </a:xfrm>
          <a:prstGeom prst="rect">
            <a:avLst/>
          </a:prstGeom>
        </p:spPr>
      </p:pic>
      <p:pic>
        <p:nvPicPr>
          <p:cNvPr id="5" name="Picture 8" descr="Logo&#10;&#10;Description automatically generated">
            <a:extLst>
              <a:ext uri="{FF2B5EF4-FFF2-40B4-BE49-F238E27FC236}">
                <a16:creationId xmlns:a16="http://schemas.microsoft.com/office/drawing/2014/main" id="{771EEE44-0CF1-4F32-9D7C-E72425C64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26" y="2224134"/>
            <a:ext cx="2122794" cy="816135"/>
          </a:xfrm>
          <a:prstGeom prst="rect">
            <a:avLst/>
          </a:prstGeom>
        </p:spPr>
      </p:pic>
      <p:pic>
        <p:nvPicPr>
          <p:cNvPr id="21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7">
            <a:extLst>
              <a:ext uri="{FF2B5EF4-FFF2-40B4-BE49-F238E27FC236}">
                <a16:creationId xmlns:a16="http://schemas.microsoft.com/office/drawing/2014/main" id="{75C2FFE7-8FDF-4C3A-9DD0-5356917146AD}"/>
              </a:ext>
            </a:extLst>
          </p:cNvPr>
          <p:cNvSpPr/>
          <p:nvPr/>
        </p:nvSpPr>
        <p:spPr>
          <a:xfrm>
            <a:off x="3255458" y="2141776"/>
            <a:ext cx="7464677" cy="1333595"/>
          </a:xfrm>
          <a:prstGeom prst="rect">
            <a:avLst/>
          </a:prstGeom>
          <a:noFill/>
          <a:ln>
            <a:solidFill>
              <a:srgbClr val="488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8">
            <a:extLst>
              <a:ext uri="{FF2B5EF4-FFF2-40B4-BE49-F238E27FC236}">
                <a16:creationId xmlns:a16="http://schemas.microsoft.com/office/drawing/2014/main" id="{B43F7D17-2E33-4EAA-931E-3026DA33EE18}"/>
              </a:ext>
            </a:extLst>
          </p:cNvPr>
          <p:cNvSpPr/>
          <p:nvPr/>
        </p:nvSpPr>
        <p:spPr>
          <a:xfrm>
            <a:off x="3255457" y="3774620"/>
            <a:ext cx="7464677" cy="1207569"/>
          </a:xfrm>
          <a:prstGeom prst="rect">
            <a:avLst/>
          </a:prstGeom>
          <a:noFill/>
          <a:ln>
            <a:solidFill>
              <a:srgbClr val="FC1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C328ED21-2FDB-4AB2-82E8-C31B4B86BF2A}"/>
              </a:ext>
            </a:extLst>
          </p:cNvPr>
          <p:cNvSpPr/>
          <p:nvPr/>
        </p:nvSpPr>
        <p:spPr>
          <a:xfrm>
            <a:off x="3768223" y="2233852"/>
            <a:ext cx="6951912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thao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CSDL.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椭圆 11">
            <a:extLst>
              <a:ext uri="{FF2B5EF4-FFF2-40B4-BE49-F238E27FC236}">
                <a16:creationId xmlns:a16="http://schemas.microsoft.com/office/drawing/2014/main" id="{D295FA68-8ECB-4E5A-A010-7E78BFB1AFF3}"/>
              </a:ext>
            </a:extLst>
          </p:cNvPr>
          <p:cNvSpPr/>
          <p:nvPr/>
        </p:nvSpPr>
        <p:spPr>
          <a:xfrm>
            <a:off x="3674559" y="2457689"/>
            <a:ext cx="74613" cy="74613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12">
            <a:extLst>
              <a:ext uri="{FF2B5EF4-FFF2-40B4-BE49-F238E27FC236}">
                <a16:creationId xmlns:a16="http://schemas.microsoft.com/office/drawing/2014/main" id="{F46914AC-6454-483B-9429-C2D0473B7369}"/>
              </a:ext>
            </a:extLst>
          </p:cNvPr>
          <p:cNvSpPr/>
          <p:nvPr/>
        </p:nvSpPr>
        <p:spPr>
          <a:xfrm>
            <a:off x="3749173" y="2784714"/>
            <a:ext cx="6766426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câu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đa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dạng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hữu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ích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椭圆 13">
            <a:extLst>
              <a:ext uri="{FF2B5EF4-FFF2-40B4-BE49-F238E27FC236}">
                <a16:creationId xmlns:a16="http://schemas.microsoft.com/office/drawing/2014/main" id="{041866EA-3EA3-49F6-A055-CE3020A39FEA}"/>
              </a:ext>
            </a:extLst>
          </p:cNvPr>
          <p:cNvSpPr/>
          <p:nvPr/>
        </p:nvSpPr>
        <p:spPr>
          <a:xfrm>
            <a:off x="3655509" y="3008552"/>
            <a:ext cx="74613" cy="76200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E368258A-C385-407A-9DD8-7C526D668BA3}"/>
              </a:ext>
            </a:extLst>
          </p:cNvPr>
          <p:cNvSpPr/>
          <p:nvPr/>
        </p:nvSpPr>
        <p:spPr>
          <a:xfrm>
            <a:off x="3749171" y="3861932"/>
            <a:ext cx="6891119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Python 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bậc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bao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gồm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hướng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tượng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椭圆 15">
            <a:extLst>
              <a:ext uri="{FF2B5EF4-FFF2-40B4-BE49-F238E27FC236}">
                <a16:creationId xmlns:a16="http://schemas.microsoft.com/office/drawing/2014/main" id="{3CE24692-0690-4D38-8098-06E7ADB11EB1}"/>
              </a:ext>
            </a:extLst>
          </p:cNvPr>
          <p:cNvSpPr/>
          <p:nvPr/>
        </p:nvSpPr>
        <p:spPr>
          <a:xfrm>
            <a:off x="3655508" y="4085770"/>
            <a:ext cx="74613" cy="74613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16">
            <a:extLst>
              <a:ext uri="{FF2B5EF4-FFF2-40B4-BE49-F238E27FC236}">
                <a16:creationId xmlns:a16="http://schemas.microsoft.com/office/drawing/2014/main" id="{0A5290FF-45E2-48AA-BCB3-4DD1DA03B862}"/>
              </a:ext>
            </a:extLst>
          </p:cNvPr>
          <p:cNvSpPr/>
          <p:nvPr/>
        </p:nvSpPr>
        <p:spPr>
          <a:xfrm>
            <a:off x="3773017" y="4487853"/>
            <a:ext cx="558165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Segoe UI" panose="020B0502040204020203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tạp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dựa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CSDL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sẵn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684E91DF-5934-42CE-8C35-A50B9CF8B858}"/>
              </a:ext>
            </a:extLst>
          </p:cNvPr>
          <p:cNvSpPr/>
          <p:nvPr/>
        </p:nvSpPr>
        <p:spPr>
          <a:xfrm>
            <a:off x="3669327" y="4642670"/>
            <a:ext cx="74613" cy="76200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6B2E7D09-588E-41CB-AF37-989E185E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19" y="1919123"/>
            <a:ext cx="1673119" cy="1448204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A1967171-F241-4D61-9474-13A8BE8B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94" y="4186258"/>
            <a:ext cx="2022939" cy="609662"/>
          </a:xfrm>
          <a:prstGeom prst="rect">
            <a:avLst/>
          </a:prstGeom>
        </p:spPr>
      </p:pic>
      <p:pic>
        <p:nvPicPr>
          <p:cNvPr id="1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sp>
        <p:nvSpPr>
          <p:cNvPr id="18" name="标题 3"/>
          <p:cNvSpPr txBox="1">
            <a:spLocks/>
          </p:cNvSpPr>
          <p:nvPr/>
        </p:nvSpPr>
        <p:spPr>
          <a:xfrm>
            <a:off x="876326" y="365125"/>
            <a:ext cx="8688361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spc="3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III. Công nghệ sử dụng</a:t>
            </a:r>
            <a:endParaRPr lang="zh-CN" altLang="en-US" b="1" spc="3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9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7" grpId="0"/>
      <p:bldP spid="28" grpId="0" animBg="1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"/>
          <p:cNvSpPr>
            <a:spLocks noGrp="1"/>
          </p:cNvSpPr>
          <p:nvPr>
            <p:ph type="title"/>
          </p:nvPr>
        </p:nvSpPr>
        <p:spPr>
          <a:xfrm>
            <a:off x="3840018" y="2909454"/>
            <a:ext cx="3816927" cy="1035339"/>
          </a:xfrm>
        </p:spPr>
        <p:txBody>
          <a:bodyPr wrap="square" lIns="91440" tIns="45720" rIns="91440" bIns="45720" anchor="b" anchorCtr="0"/>
          <a:lstStyle/>
          <a:p>
            <a:r>
              <a:rPr lang="zh-CN" altLang="en-US" b="1" dirty="0">
                <a:solidFill>
                  <a:srgbClr val="4888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zh-CN" altLang="en-US" b="1" kern="1200" dirty="0">
              <a:solidFill>
                <a:srgbClr val="4888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12292" name="Picture 4" descr="Magnifying Glass Icon, Transparent Magnifying Glass.PNG Images &amp;amp; Vector -  FreeIcons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20" y="3602181"/>
            <a:ext cx="959218" cy="9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681244" y="322836"/>
            <a:ext cx="5378450" cy="911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Trang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hiển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thị</a:t>
            </a:r>
            <a:r>
              <a:rPr lang="en-US" altLang="zh-CN" sz="3600" b="1" spc="3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tin </a:t>
            </a:r>
            <a:r>
              <a:rPr lang="en-US" altLang="zh-CN" sz="3600" b="1" spc="3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tức</a:t>
            </a:r>
            <a:endParaRPr lang="en-US" altLang="zh-CN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495DF8B-A581-454C-B101-BCF033E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136" y="251535"/>
            <a:ext cx="1209174" cy="8304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 b="4660"/>
          <a:stretch>
            <a:fillRect/>
          </a:stretch>
        </p:blipFill>
        <p:spPr>
          <a:xfrm>
            <a:off x="1488588" y="1381327"/>
            <a:ext cx="9231548" cy="50000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细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607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 Light</vt:lpstr>
      <vt:lpstr>Arial</vt:lpstr>
      <vt:lpstr>Calibri</vt:lpstr>
      <vt:lpstr>Segoe UI</vt:lpstr>
      <vt:lpstr>Tahoma</vt:lpstr>
      <vt:lpstr>Times New Roman</vt:lpstr>
      <vt:lpstr>Office 主题</vt:lpstr>
      <vt:lpstr>ỨNG DỤNG THU THẬP DỮ LIỆU   </vt:lpstr>
      <vt:lpstr>NỘI DUNG</vt:lpstr>
      <vt:lpstr>Giới thiệu - Tổng quan đề tài</vt:lpstr>
      <vt:lpstr>I. Giới thiệu đề tài:</vt:lpstr>
      <vt:lpstr>II.Tổng quan hệ thống</vt:lpstr>
      <vt:lpstr>III. Công nghệ sử dụng</vt:lpstr>
      <vt:lpstr>PowerPoint Presentation</vt:lpstr>
      <vt:lpstr>Kết quả</vt:lpstr>
      <vt:lpstr>Trang hiển thị tin tức</vt:lpstr>
      <vt:lpstr>Trang hiển thị văn bản</vt:lpstr>
      <vt:lpstr>Hiển thị cuối trang </vt:lpstr>
      <vt:lpstr>Trang bài viết chi tiết</vt:lpstr>
      <vt:lpstr>Trang chi tiết văn bản</vt:lpstr>
      <vt:lpstr>Phân loại hệ thống</vt:lpstr>
      <vt:lpstr>Kết quả tìm kiếm theo phân loại</vt:lpstr>
      <vt:lpstr>Tìm kiếm theo từ khóa</vt:lpstr>
      <vt:lpstr>Tìm kiếm theo từ khóa</vt:lpstr>
      <vt:lpstr>Thank 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ASUS</cp:lastModifiedBy>
  <cp:revision>32</cp:revision>
  <dcterms:created xsi:type="dcterms:W3CDTF">2014-12-20T13:05:00Z</dcterms:created>
  <dcterms:modified xsi:type="dcterms:W3CDTF">2021-07-26T17:10:17Z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2057-11.2.0.10200</vt:lpwstr>
  </property>
</Properties>
</file>