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706" r:id="rId1"/>
  </p:sldMasterIdLst>
  <p:notesMasterIdLst>
    <p:notesMasterId r:id="rId36"/>
  </p:notesMasterIdLst>
  <p:sldIdLst>
    <p:sldId id="298" r:id="rId2"/>
    <p:sldId id="270" r:id="rId3"/>
    <p:sldId id="271" r:id="rId4"/>
    <p:sldId id="267" r:id="rId5"/>
    <p:sldId id="272" r:id="rId6"/>
    <p:sldId id="273" r:id="rId7"/>
    <p:sldId id="265" r:id="rId8"/>
    <p:sldId id="268" r:id="rId9"/>
    <p:sldId id="262" r:id="rId10"/>
    <p:sldId id="269" r:id="rId11"/>
    <p:sldId id="274" r:id="rId12"/>
    <p:sldId id="275" r:id="rId13"/>
    <p:sldId id="276" r:id="rId14"/>
    <p:sldId id="292" r:id="rId15"/>
    <p:sldId id="277" r:id="rId16"/>
    <p:sldId id="278" r:id="rId17"/>
    <p:sldId id="279" r:id="rId18"/>
    <p:sldId id="280" r:id="rId19"/>
    <p:sldId id="281" r:id="rId20"/>
    <p:sldId id="293" r:id="rId21"/>
    <p:sldId id="282" r:id="rId22"/>
    <p:sldId id="283" r:id="rId23"/>
    <p:sldId id="294" r:id="rId24"/>
    <p:sldId id="284" r:id="rId25"/>
    <p:sldId id="296" r:id="rId26"/>
    <p:sldId id="285" r:id="rId27"/>
    <p:sldId id="286" r:id="rId28"/>
    <p:sldId id="287" r:id="rId29"/>
    <p:sldId id="297" r:id="rId30"/>
    <p:sldId id="288" r:id="rId31"/>
    <p:sldId id="289" r:id="rId32"/>
    <p:sldId id="290" r:id="rId33"/>
    <p:sldId id="291" r:id="rId34"/>
    <p:sldId id="260" r:id="rId35"/>
  </p:sldIdLst>
  <p:sldSz cx="12192000" cy="6858000"/>
  <p:notesSz cx="6797675" cy="9926638"/>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D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CA12BF-500A-4E26-8EC0-95D3E4402686}" v="18" dt="2019-10-03T08:09:59.960"/>
  </p1510:revLst>
</p1510:revInfo>
</file>

<file path=ppt/tableStyles.xml><?xml version="1.0" encoding="utf-8"?>
<a:tblStyleLst xmlns:a="http://schemas.openxmlformats.org/drawingml/2006/main" def="{5C22544A-7EE6-4342-B048-85BDC9FD1C3A}">
  <a:tblStyle styleId="{5C22544A-7EE6-4342-B048-85BDC9FD1C3A}" styleName="Middels stil 2 - uthev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63" d="100"/>
          <a:sy n="63" d="100"/>
        </p:scale>
        <p:origin x="764" y="4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EBB013BB-223A-4A7A-A9B6-504A14290792}" type="datetimeFigureOut">
              <a:rPr lang="nb-NO" smtClean="0"/>
              <a:t>03.10.2019</a:t>
            </a:fld>
            <a:endParaRPr lang="nb-NO"/>
          </a:p>
        </p:txBody>
      </p:sp>
      <p:sp>
        <p:nvSpPr>
          <p:cNvPr id="4" name="Plassholder for lysbilde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D50BF349-27A5-44C1-8C69-2C3879FAD297}" type="slidenum">
              <a:rPr lang="nb-NO" smtClean="0"/>
              <a:t>‹#›</a:t>
            </a:fld>
            <a:endParaRPr lang="nb-NO"/>
          </a:p>
        </p:txBody>
      </p:sp>
    </p:spTree>
    <p:extLst>
      <p:ext uri="{BB962C8B-B14F-4D97-AF65-F5344CB8AC3E}">
        <p14:creationId xmlns:p14="http://schemas.microsoft.com/office/powerpoint/2010/main" val="158563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fld id="{D50BF349-27A5-44C1-8C69-2C3879FAD297}" type="slidenum">
              <a:rPr lang="nb-NO" smtClean="0"/>
              <a:t>8</a:t>
            </a:fld>
            <a:endParaRPr lang="nb-NO"/>
          </a:p>
        </p:txBody>
      </p:sp>
    </p:spTree>
    <p:extLst>
      <p:ext uri="{BB962C8B-B14F-4D97-AF65-F5344CB8AC3E}">
        <p14:creationId xmlns:p14="http://schemas.microsoft.com/office/powerpoint/2010/main" val="15669831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Introduction: logo and name">
    <p:bg>
      <p:bgPr>
        <a:solidFill>
          <a:schemeClr val="accent1"/>
        </a:solidFill>
        <a:effectLst/>
      </p:bgPr>
    </p:bg>
    <p:spTree>
      <p:nvGrpSpPr>
        <p:cNvPr id="1" name=""/>
        <p:cNvGrpSpPr/>
        <p:nvPr/>
      </p:nvGrpSpPr>
      <p:grpSpPr>
        <a:xfrm>
          <a:off x="0" y="0"/>
          <a:ext cx="0" cy="0"/>
          <a:chOff x="0" y="0"/>
          <a:chExt cx="0" cy="0"/>
        </a:xfrm>
      </p:grpSpPr>
      <p:pic>
        <p:nvPicPr>
          <p:cNvPr id="6" name="Bilde 5"/>
          <p:cNvPicPr>
            <a:picLocks noChangeAspect="1"/>
          </p:cNvPicPr>
          <p:nvPr userDrawn="1"/>
        </p:nvPicPr>
        <p:blipFill>
          <a:blip r:embed="rId2"/>
          <a:stretch>
            <a:fillRect/>
          </a:stretch>
        </p:blipFill>
        <p:spPr>
          <a:xfrm>
            <a:off x="3264835" y="2572200"/>
            <a:ext cx="5662330" cy="1713600"/>
          </a:xfrm>
          <a:prstGeom prst="rect">
            <a:avLst/>
          </a:prstGeom>
        </p:spPr>
      </p:pic>
    </p:spTree>
    <p:extLst>
      <p:ext uri="{BB962C8B-B14F-4D97-AF65-F5344CB8AC3E}">
        <p14:creationId xmlns:p14="http://schemas.microsoft.com/office/powerpoint/2010/main" val="61936591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Introduction: animated logo">
    <p:bg>
      <p:bgPr>
        <a:solidFill>
          <a:srgbClr val="009D7F"/>
        </a:solidFill>
        <a:effectLst/>
      </p:bgPr>
    </p:bg>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36000" y="2365579"/>
            <a:ext cx="2520000" cy="2126842"/>
          </a:xfrm>
          <a:prstGeom prst="rect">
            <a:avLst/>
          </a:prstGeom>
        </p:spPr>
      </p:pic>
    </p:spTree>
    <p:extLst>
      <p:ext uri="{BB962C8B-B14F-4D97-AF65-F5344CB8AC3E}">
        <p14:creationId xmlns:p14="http://schemas.microsoft.com/office/powerpoint/2010/main" val="3746861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1" name="Tittel 1"/>
          <p:cNvSpPr>
            <a:spLocks noGrp="1"/>
          </p:cNvSpPr>
          <p:nvPr>
            <p:ph type="ctrTitle"/>
          </p:nvPr>
        </p:nvSpPr>
        <p:spPr>
          <a:xfrm>
            <a:off x="695325" y="2617200"/>
            <a:ext cx="10728675" cy="738664"/>
          </a:xfrm>
        </p:spPr>
        <p:txBody>
          <a:bodyPr anchor="b"/>
          <a:lstStyle>
            <a:lvl1pPr>
              <a:defRPr sz="4800">
                <a:solidFill>
                  <a:schemeClr val="bg1"/>
                </a:solidFill>
              </a:defRPr>
            </a:lvl1pPr>
          </a:lstStyle>
          <a:p>
            <a:r>
              <a:rPr lang="en-US"/>
              <a:t>Click to edit Master title style</a:t>
            </a:r>
            <a:endParaRPr lang="nb-NO" dirty="0"/>
          </a:p>
        </p:txBody>
      </p:sp>
      <p:sp>
        <p:nvSpPr>
          <p:cNvPr id="12" name="Undertittel 2"/>
          <p:cNvSpPr>
            <a:spLocks noGrp="1"/>
          </p:cNvSpPr>
          <p:nvPr>
            <p:ph type="subTitle" idx="1"/>
          </p:nvPr>
        </p:nvSpPr>
        <p:spPr>
          <a:xfrm>
            <a:off x="695325" y="3502800"/>
            <a:ext cx="10728675" cy="369332"/>
          </a:xfrm>
          <a:prstGeom prst="rect">
            <a:avLst/>
          </a:prstGeom>
        </p:spPr>
        <p:txBody>
          <a:bodyPr lIns="0" tIns="0" rIns="0" bIns="0">
            <a:noAutofit/>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b-NO" dirty="0"/>
          </a:p>
        </p:txBody>
      </p:sp>
      <p:sp>
        <p:nvSpPr>
          <p:cNvPr id="14" name="Plassholder for tekst 12"/>
          <p:cNvSpPr>
            <a:spLocks noGrp="1"/>
          </p:cNvSpPr>
          <p:nvPr>
            <p:ph type="body" sz="quarter" idx="13" hasCustomPrompt="1"/>
          </p:nvPr>
        </p:nvSpPr>
        <p:spPr>
          <a:xfrm>
            <a:off x="695325" y="3956400"/>
            <a:ext cx="10728675" cy="336550"/>
          </a:xfrm>
          <a:prstGeom prst="rect">
            <a:avLst/>
          </a:prstGeom>
        </p:spPr>
        <p:txBody>
          <a:bodyPr lIns="0" tIns="0" rIns="0" bIns="0">
            <a:noAutofit/>
          </a:bodyPr>
          <a:lstStyle>
            <a:lvl1pPr marL="0" indent="0">
              <a:buNone/>
              <a:defRPr>
                <a:solidFill>
                  <a:schemeClr val="bg1"/>
                </a:solidFill>
              </a:defRPr>
            </a:lvl1pPr>
          </a:lstStyle>
          <a:p>
            <a:pPr lvl="0"/>
            <a:r>
              <a:rPr lang="nb-NO" dirty="0"/>
              <a:t>Dato</a:t>
            </a:r>
          </a:p>
        </p:txBody>
      </p:sp>
      <p:sp>
        <p:nvSpPr>
          <p:cNvPr id="6" name="Plassholder for tekst 6"/>
          <p:cNvSpPr>
            <a:spLocks noGrp="1"/>
          </p:cNvSpPr>
          <p:nvPr>
            <p:ph type="body" sz="quarter" idx="12" hasCustomPrompt="1"/>
          </p:nvPr>
        </p:nvSpPr>
        <p:spPr>
          <a:xfrm>
            <a:off x="10821600" y="406800"/>
            <a:ext cx="676800" cy="540000"/>
          </a:xfrm>
          <a:prstGeom prst="rect">
            <a:avLst/>
          </a:prstGeom>
          <a:blipFill>
            <a:blip r:embed="rId2"/>
            <a:stretch>
              <a:fillRect/>
            </a:stretch>
          </a:blipFill>
        </p:spPr>
        <p:txBody>
          <a:bodyPr/>
          <a:lstStyle>
            <a:lvl1pPr marL="0" indent="0">
              <a:buNone/>
              <a:defRPr sz="100">
                <a:solidFill>
                  <a:schemeClr val="bg1"/>
                </a:solidFill>
              </a:defRPr>
            </a:lvl1pPr>
          </a:lstStyle>
          <a:p>
            <a:pPr lvl="0"/>
            <a:r>
              <a:rPr lang="nb-NO" dirty="0"/>
              <a:t>.</a:t>
            </a:r>
          </a:p>
        </p:txBody>
      </p:sp>
      <p:sp>
        <p:nvSpPr>
          <p:cNvPr id="7" name="Plassholder for lysbildenummer 6"/>
          <p:cNvSpPr>
            <a:spLocks noGrp="1"/>
          </p:cNvSpPr>
          <p:nvPr>
            <p:ph type="sldNum" sz="quarter" idx="11"/>
          </p:nvPr>
        </p:nvSpPr>
        <p:spPr>
          <a:xfrm>
            <a:off x="695325" y="6264000"/>
            <a:ext cx="2815875" cy="203199"/>
          </a:xfrm>
        </p:spPr>
        <p:txBody>
          <a:bodyPr/>
          <a:lstStyle>
            <a:lvl1pPr>
              <a:defRPr>
                <a:solidFill>
                  <a:schemeClr val="bg1"/>
                </a:solidFill>
              </a:defRPr>
            </a:lvl1pPr>
          </a:lstStyle>
          <a:p>
            <a:fld id="{0A3ED7E7-E538-48B7-BF27-18C497C3E180}" type="slidenum">
              <a:rPr lang="nb-NO" smtClean="0"/>
              <a:pPr/>
              <a:t>‹#›</a:t>
            </a:fld>
            <a:endParaRPr lang="nb-NO"/>
          </a:p>
        </p:txBody>
      </p:sp>
      <p:sp>
        <p:nvSpPr>
          <p:cNvPr id="9" name="Plassholder for bunntekst 5"/>
          <p:cNvSpPr>
            <a:spLocks noGrp="1"/>
          </p:cNvSpPr>
          <p:nvPr>
            <p:ph type="ftr" sz="quarter" idx="3"/>
          </p:nvPr>
        </p:nvSpPr>
        <p:spPr>
          <a:xfrm>
            <a:off x="7381200" y="6264000"/>
            <a:ext cx="4114800" cy="206374"/>
          </a:xfrm>
          <a:prstGeom prst="rect">
            <a:avLst/>
          </a:prstGeom>
        </p:spPr>
        <p:txBody>
          <a:bodyPr vert="horz" lIns="0" tIns="0" rIns="0" bIns="0" rtlCol="0" anchor="ctr"/>
          <a:lstStyle>
            <a:lvl1pPr algn="r">
              <a:defRPr sz="1200">
                <a:solidFill>
                  <a:schemeClr val="bg1"/>
                </a:solidFill>
              </a:defRPr>
            </a:lvl1pPr>
          </a:lstStyle>
          <a:p>
            <a:r>
              <a:rPr lang="en-US"/>
              <a:t>Norwegian University of Life Sciences</a:t>
            </a:r>
            <a:endParaRPr lang="nb-NO"/>
          </a:p>
        </p:txBody>
      </p:sp>
      <p:cxnSp>
        <p:nvCxnSpPr>
          <p:cNvPr id="8" name="Rett linje 7"/>
          <p:cNvCxnSpPr/>
          <p:nvPr userDrawn="1"/>
        </p:nvCxnSpPr>
        <p:spPr>
          <a:xfrm>
            <a:off x="695325" y="6237000"/>
            <a:ext cx="1080135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0914160"/>
      </p:ext>
    </p:extLst>
  </p:cSld>
  <p:clrMapOvr>
    <a:masterClrMapping/>
  </p:clrMapOvr>
  <p:extLst mod="1">
    <p:ext uri="{DCECCB84-F9BA-43D5-87BE-67443E8EF086}">
      <p15:sldGuideLst xmlns:p15="http://schemas.microsoft.com/office/powerpoint/2012/main">
        <p15:guide id="1" orient="horz" pos="2160">
          <p15:clr>
            <a:srgbClr val="FBAE40"/>
          </p15:clr>
        </p15:guide>
        <p15:guide id="2" pos="724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xt and background covering the entire surface">
    <p:spTree>
      <p:nvGrpSpPr>
        <p:cNvPr id="1" name=""/>
        <p:cNvGrpSpPr/>
        <p:nvPr/>
      </p:nvGrpSpPr>
      <p:grpSpPr>
        <a:xfrm>
          <a:off x="0" y="0"/>
          <a:ext cx="0" cy="0"/>
          <a:chOff x="0" y="0"/>
          <a:chExt cx="0" cy="0"/>
        </a:xfrm>
      </p:grpSpPr>
      <p:sp>
        <p:nvSpPr>
          <p:cNvPr id="15" name="Plassholder for bilde 14"/>
          <p:cNvSpPr>
            <a:spLocks noGrp="1"/>
          </p:cNvSpPr>
          <p:nvPr>
            <p:ph type="pic" sz="quarter" idx="10" hasCustomPrompt="1"/>
          </p:nvPr>
        </p:nvSpPr>
        <p:spPr>
          <a:xfrm>
            <a:off x="0" y="0"/>
            <a:ext cx="12192000" cy="6858000"/>
          </a:xfrm>
          <a:prstGeom prst="rect">
            <a:avLst/>
          </a:prstGeom>
        </p:spPr>
        <p:txBody>
          <a:bodyPr tIns="864000" anchor="ctr" anchorCtr="1"/>
          <a:lstStyle>
            <a:lvl1pPr marL="0" indent="0">
              <a:buNone/>
              <a:defRPr/>
            </a:lvl1pPr>
          </a:lstStyle>
          <a:p>
            <a:r>
              <a:rPr lang="nb-NO"/>
              <a:t>Click ikon to insert picture covering the entire surface</a:t>
            </a:r>
          </a:p>
        </p:txBody>
      </p:sp>
      <p:sp>
        <p:nvSpPr>
          <p:cNvPr id="2" name="Tittel 1"/>
          <p:cNvSpPr>
            <a:spLocks noGrp="1"/>
          </p:cNvSpPr>
          <p:nvPr>
            <p:ph type="title"/>
          </p:nvPr>
        </p:nvSpPr>
        <p:spPr/>
        <p:txBody>
          <a:bodyPr>
            <a:noAutofit/>
          </a:bodyPr>
          <a:lstStyle>
            <a:lvl1pPr>
              <a:defRPr sz="3600"/>
            </a:lvl1pPr>
          </a:lstStyle>
          <a:p>
            <a:r>
              <a:rPr lang="en-US"/>
              <a:t>Click to edit Master title style</a:t>
            </a:r>
            <a:endParaRPr lang="nb-NO"/>
          </a:p>
        </p:txBody>
      </p:sp>
      <p:sp>
        <p:nvSpPr>
          <p:cNvPr id="6" name="Plassholder for bunntekst 5"/>
          <p:cNvSpPr>
            <a:spLocks noGrp="1"/>
          </p:cNvSpPr>
          <p:nvPr>
            <p:ph type="ftr" sz="quarter" idx="11"/>
          </p:nvPr>
        </p:nvSpPr>
        <p:spPr/>
        <p:txBody>
          <a:bodyPr/>
          <a:lstStyle/>
          <a:p>
            <a:r>
              <a:rPr lang="en-US"/>
              <a:t>Norwegian University of Life Sciences</a:t>
            </a:r>
            <a:endParaRPr lang="nb-NO"/>
          </a:p>
        </p:txBody>
      </p:sp>
      <p:sp>
        <p:nvSpPr>
          <p:cNvPr id="7" name="Plassholder for lysbildenummer 6"/>
          <p:cNvSpPr>
            <a:spLocks noGrp="1"/>
          </p:cNvSpPr>
          <p:nvPr>
            <p:ph type="sldNum" sz="quarter" idx="12"/>
          </p:nvPr>
        </p:nvSpPr>
        <p:spPr/>
        <p:txBody>
          <a:bodyPr/>
          <a:lstStyle/>
          <a:p>
            <a:fld id="{0A3ED7E7-E538-48B7-BF27-18C497C3E180}" type="slidenum">
              <a:rPr lang="nb-NO" smtClean="0"/>
              <a:pPr/>
              <a:t>‹#›</a:t>
            </a:fld>
            <a:endParaRPr lang="nb-NO"/>
          </a:p>
        </p:txBody>
      </p:sp>
    </p:spTree>
    <p:extLst>
      <p:ext uri="{BB962C8B-B14F-4D97-AF65-F5344CB8AC3E}">
        <p14:creationId xmlns:p14="http://schemas.microsoft.com/office/powerpoint/2010/main" val="3192221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3" name="Plassholder for innhold 2"/>
          <p:cNvSpPr>
            <a:spLocks noGrp="1"/>
          </p:cNvSpPr>
          <p:nvPr>
            <p:ph idx="1"/>
          </p:nvPr>
        </p:nvSpPr>
        <p:spPr>
          <a:xfrm>
            <a:off x="695325" y="1800000"/>
            <a:ext cx="10801350" cy="4140000"/>
          </a:xfrm>
          <a:prstGeom prst="rect">
            <a:avLst/>
          </a:prstGeom>
        </p:spPr>
        <p:txBody>
          <a:bodyPr lIns="0" tIns="0" rIns="0" bIns="0"/>
          <a:lstStyle>
            <a:lvl1pPr>
              <a:lnSpc>
                <a:spcPts val="2800"/>
              </a:lnSpc>
              <a:spcBef>
                <a:spcPts val="1200"/>
              </a:spcBef>
              <a:defRPr sz="2200" baseline="0"/>
            </a:lvl1pPr>
            <a:lvl2pPr>
              <a:lnSpc>
                <a:spcPts val="2800"/>
              </a:lnSpc>
              <a:spcBef>
                <a:spcPts val="1200"/>
              </a:spcBef>
              <a:defRPr sz="2200" baseline="0"/>
            </a:lvl2pPr>
            <a:lvl3pPr>
              <a:lnSpc>
                <a:spcPts val="2800"/>
              </a:lnSpc>
              <a:spcBef>
                <a:spcPts val="1200"/>
              </a:spcBef>
              <a:defRPr sz="2200" baseline="0"/>
            </a:lvl3pPr>
            <a:lvl4pPr>
              <a:lnSpc>
                <a:spcPts val="2800"/>
              </a:lnSpc>
              <a:spcBef>
                <a:spcPts val="1200"/>
              </a:spcBef>
              <a:defRPr sz="2200" baseline="0"/>
            </a:lvl4pPr>
            <a:lvl5pPr>
              <a:lnSpc>
                <a:spcPts val="2800"/>
              </a:lnSpc>
              <a:spcBef>
                <a:spcPts val="1200"/>
              </a:spcBef>
              <a:defRPr sz="2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4" name="Plassholder for bunntekst 3"/>
          <p:cNvSpPr>
            <a:spLocks noGrp="1"/>
          </p:cNvSpPr>
          <p:nvPr>
            <p:ph type="ftr" sz="quarter" idx="10"/>
          </p:nvPr>
        </p:nvSpPr>
        <p:spPr/>
        <p:txBody>
          <a:bodyPr/>
          <a:lstStyle/>
          <a:p>
            <a:r>
              <a:rPr lang="en-US"/>
              <a:t>Norwegian University of Life Sciences</a:t>
            </a:r>
            <a:endParaRPr lang="nb-NO"/>
          </a:p>
        </p:txBody>
      </p:sp>
      <p:sp>
        <p:nvSpPr>
          <p:cNvPr id="5" name="Plassholder for lysbildenummer 4"/>
          <p:cNvSpPr>
            <a:spLocks noGrp="1"/>
          </p:cNvSpPr>
          <p:nvPr>
            <p:ph type="sldNum" sz="quarter" idx="11"/>
          </p:nvPr>
        </p:nvSpPr>
        <p:spPr/>
        <p:txBody>
          <a:bodyPr/>
          <a:lstStyle/>
          <a:p>
            <a:fld id="{0A3ED7E7-E538-48B7-BF27-18C497C3E180}" type="slidenum">
              <a:rPr lang="nb-NO" smtClean="0"/>
              <a:pPr/>
              <a:t>‹#›</a:t>
            </a:fld>
            <a:endParaRPr lang="nb-NO"/>
          </a:p>
        </p:txBody>
      </p:sp>
      <p:sp>
        <p:nvSpPr>
          <p:cNvPr id="2" name="Tittel 1"/>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205440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b-NO"/>
          </a:p>
        </p:txBody>
      </p:sp>
      <p:cxnSp>
        <p:nvCxnSpPr>
          <p:cNvPr id="3" name="Rett linje 2"/>
          <p:cNvCxnSpPr/>
          <p:nvPr userDrawn="1"/>
        </p:nvCxnSpPr>
        <p:spPr>
          <a:xfrm>
            <a:off x="695325" y="6237000"/>
            <a:ext cx="10801350" cy="0"/>
          </a:xfrm>
          <a:prstGeom prst="line">
            <a:avLst/>
          </a:prstGeom>
          <a:ln w="12700">
            <a:solidFill>
              <a:srgbClr val="009D7F"/>
            </a:solidFill>
          </a:ln>
        </p:spPr>
        <p:style>
          <a:lnRef idx="1">
            <a:schemeClr val="accent1"/>
          </a:lnRef>
          <a:fillRef idx="0">
            <a:schemeClr val="accent1"/>
          </a:fillRef>
          <a:effectRef idx="0">
            <a:schemeClr val="accent1"/>
          </a:effectRef>
          <a:fontRef idx="minor">
            <a:schemeClr val="tx1"/>
          </a:fontRef>
        </p:style>
      </p:cxnSp>
      <p:sp>
        <p:nvSpPr>
          <p:cNvPr id="10" name="Plassholder for bilde 9"/>
          <p:cNvSpPr>
            <a:spLocks noGrp="1"/>
          </p:cNvSpPr>
          <p:nvPr>
            <p:ph type="pic" sz="quarter" idx="13" hasCustomPrompt="1"/>
          </p:nvPr>
        </p:nvSpPr>
        <p:spPr>
          <a:xfrm>
            <a:off x="694800" y="1800000"/>
            <a:ext cx="10801875" cy="4140000"/>
          </a:xfrm>
          <a:prstGeom prst="rect">
            <a:avLst/>
          </a:prstGeom>
          <a:noFill/>
        </p:spPr>
        <p:txBody>
          <a:bodyPr tIns="2160000" bIns="0"/>
          <a:lstStyle>
            <a:lvl1pPr marL="0" indent="0" algn="ctr">
              <a:buNone/>
              <a:defRPr sz="2000">
                <a:solidFill>
                  <a:schemeClr val="tx1"/>
                </a:solidFill>
              </a:defRPr>
            </a:lvl1pPr>
          </a:lstStyle>
          <a:p>
            <a:r>
              <a:rPr lang="nb-NO"/>
              <a:t>Click ikon to insert picture</a:t>
            </a:r>
            <a:endParaRPr lang="nb-NO" dirty="0"/>
          </a:p>
        </p:txBody>
      </p:sp>
      <p:sp>
        <p:nvSpPr>
          <p:cNvPr id="4" name="Plassholder for bunntekst 3"/>
          <p:cNvSpPr>
            <a:spLocks noGrp="1"/>
          </p:cNvSpPr>
          <p:nvPr>
            <p:ph type="ftr" sz="quarter" idx="14"/>
          </p:nvPr>
        </p:nvSpPr>
        <p:spPr/>
        <p:txBody>
          <a:bodyPr/>
          <a:lstStyle/>
          <a:p>
            <a:r>
              <a:rPr lang="en-US"/>
              <a:t>Norwegian University of Life Sciences</a:t>
            </a:r>
            <a:endParaRPr lang="nb-NO"/>
          </a:p>
        </p:txBody>
      </p:sp>
      <p:sp>
        <p:nvSpPr>
          <p:cNvPr id="5" name="Plassholder for lysbildenummer 4"/>
          <p:cNvSpPr>
            <a:spLocks noGrp="1"/>
          </p:cNvSpPr>
          <p:nvPr>
            <p:ph type="sldNum" sz="quarter" idx="15"/>
          </p:nvPr>
        </p:nvSpPr>
        <p:spPr/>
        <p:txBody>
          <a:bodyPr/>
          <a:lstStyle/>
          <a:p>
            <a:fld id="{0A3ED7E7-E538-48B7-BF27-18C497C3E180}" type="slidenum">
              <a:rPr lang="nb-NO" smtClean="0"/>
              <a:pPr/>
              <a:t>‹#›</a:t>
            </a:fld>
            <a:endParaRPr lang="nb-NO"/>
          </a:p>
        </p:txBody>
      </p:sp>
    </p:spTree>
    <p:extLst>
      <p:ext uri="{BB962C8B-B14F-4D97-AF65-F5344CB8AC3E}">
        <p14:creationId xmlns:p14="http://schemas.microsoft.com/office/powerpoint/2010/main" val="3293044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b-NO"/>
          </a:p>
        </p:txBody>
      </p:sp>
      <p:sp>
        <p:nvSpPr>
          <p:cNvPr id="3" name="Plassholder for innhold 2"/>
          <p:cNvSpPr>
            <a:spLocks noGrp="1"/>
          </p:cNvSpPr>
          <p:nvPr>
            <p:ph idx="1"/>
          </p:nvPr>
        </p:nvSpPr>
        <p:spPr>
          <a:xfrm>
            <a:off x="695325" y="1800000"/>
            <a:ext cx="5112000" cy="4140000"/>
          </a:xfrm>
          <a:prstGeom prst="rect">
            <a:avLst/>
          </a:prstGeom>
        </p:spPr>
        <p:txBody>
          <a:bodyPr lIns="0" tIns="0" rIns="0" bIns="0"/>
          <a:lstStyle>
            <a:lvl1pPr>
              <a:lnSpc>
                <a:spcPts val="2800"/>
              </a:lnSpc>
              <a:spcBef>
                <a:spcPts val="1200"/>
              </a:spcBef>
              <a:defRPr sz="2200" baseline="0"/>
            </a:lvl1pPr>
            <a:lvl2pPr>
              <a:lnSpc>
                <a:spcPts val="2800"/>
              </a:lnSpc>
              <a:spcBef>
                <a:spcPts val="1200"/>
              </a:spcBef>
              <a:defRPr sz="2200" baseline="0"/>
            </a:lvl2pPr>
            <a:lvl3pPr>
              <a:lnSpc>
                <a:spcPts val="2800"/>
              </a:lnSpc>
              <a:spcBef>
                <a:spcPts val="1200"/>
              </a:spcBef>
              <a:defRPr sz="2200" baseline="0"/>
            </a:lvl3pPr>
            <a:lvl4pPr>
              <a:lnSpc>
                <a:spcPts val="2800"/>
              </a:lnSpc>
              <a:spcBef>
                <a:spcPts val="1200"/>
              </a:spcBef>
              <a:defRPr sz="2200" baseline="0"/>
            </a:lvl4pPr>
            <a:lvl5pPr>
              <a:lnSpc>
                <a:spcPts val="2800"/>
              </a:lnSpc>
              <a:spcBef>
                <a:spcPts val="1200"/>
              </a:spcBef>
              <a:defRPr sz="2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4" name="Plassholder for bilde 9"/>
          <p:cNvSpPr>
            <a:spLocks noGrp="1"/>
          </p:cNvSpPr>
          <p:nvPr>
            <p:ph type="pic" sz="quarter" idx="13"/>
          </p:nvPr>
        </p:nvSpPr>
        <p:spPr>
          <a:xfrm>
            <a:off x="6382800" y="1800000"/>
            <a:ext cx="5112000" cy="4140000"/>
          </a:xfrm>
          <a:prstGeom prst="rect">
            <a:avLst/>
          </a:prstGeom>
          <a:noFill/>
        </p:spPr>
        <p:txBody>
          <a:bodyPr tIns="2160000" bIns="0"/>
          <a:lstStyle>
            <a:lvl1pPr marL="0" indent="0" algn="ctr">
              <a:buNone/>
              <a:defRPr sz="2000">
                <a:solidFill>
                  <a:schemeClr val="tx1"/>
                </a:solidFill>
              </a:defRPr>
            </a:lvl1pPr>
          </a:lstStyle>
          <a:p>
            <a:r>
              <a:rPr lang="en-US"/>
              <a:t>Click icon to add picture</a:t>
            </a:r>
            <a:endParaRPr lang="nb-NO" dirty="0"/>
          </a:p>
        </p:txBody>
      </p:sp>
      <p:sp>
        <p:nvSpPr>
          <p:cNvPr id="5" name="Plassholder for bunntekst 4"/>
          <p:cNvSpPr>
            <a:spLocks noGrp="1"/>
          </p:cNvSpPr>
          <p:nvPr>
            <p:ph type="ftr" sz="quarter" idx="14"/>
          </p:nvPr>
        </p:nvSpPr>
        <p:spPr/>
        <p:txBody>
          <a:bodyPr/>
          <a:lstStyle/>
          <a:p>
            <a:r>
              <a:rPr lang="en-US"/>
              <a:t>Norwegian University of Life Sciences</a:t>
            </a:r>
            <a:endParaRPr lang="nb-NO"/>
          </a:p>
        </p:txBody>
      </p:sp>
      <p:sp>
        <p:nvSpPr>
          <p:cNvPr id="6" name="Plassholder for lysbildenummer 5"/>
          <p:cNvSpPr>
            <a:spLocks noGrp="1"/>
          </p:cNvSpPr>
          <p:nvPr>
            <p:ph type="sldNum" sz="quarter" idx="15"/>
          </p:nvPr>
        </p:nvSpPr>
        <p:spPr/>
        <p:txBody>
          <a:bodyPr/>
          <a:lstStyle/>
          <a:p>
            <a:fld id="{0A3ED7E7-E538-48B7-BF27-18C497C3E180}" type="slidenum">
              <a:rPr lang="nb-NO" smtClean="0"/>
              <a:pPr/>
              <a:t>‹#›</a:t>
            </a:fld>
            <a:endParaRPr lang="nb-NO"/>
          </a:p>
        </p:txBody>
      </p:sp>
    </p:spTree>
    <p:extLst>
      <p:ext uri="{BB962C8B-B14F-4D97-AF65-F5344CB8AC3E}">
        <p14:creationId xmlns:p14="http://schemas.microsoft.com/office/powerpoint/2010/main" val="2877684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2 boxes">
    <p:spTree>
      <p:nvGrpSpPr>
        <p:cNvPr id="1" name=""/>
        <p:cNvGrpSpPr/>
        <p:nvPr/>
      </p:nvGrpSpPr>
      <p:grpSpPr>
        <a:xfrm>
          <a:off x="0" y="0"/>
          <a:ext cx="0" cy="0"/>
          <a:chOff x="0" y="0"/>
          <a:chExt cx="0" cy="0"/>
        </a:xfrm>
      </p:grpSpPr>
      <p:sp>
        <p:nvSpPr>
          <p:cNvPr id="9" name="Plassholder for innhold 2"/>
          <p:cNvSpPr>
            <a:spLocks noGrp="1"/>
          </p:cNvSpPr>
          <p:nvPr>
            <p:ph idx="1"/>
          </p:nvPr>
        </p:nvSpPr>
        <p:spPr>
          <a:xfrm>
            <a:off x="6382800" y="1800000"/>
            <a:ext cx="5112000" cy="4140000"/>
          </a:xfrm>
          <a:prstGeom prst="rect">
            <a:avLst/>
          </a:prstGeom>
        </p:spPr>
        <p:txBody>
          <a:bodyPr lIns="0" tIns="0" rIns="0" bIns="0"/>
          <a:lstStyle>
            <a:lvl1pPr>
              <a:lnSpc>
                <a:spcPts val="2800"/>
              </a:lnSpc>
              <a:spcBef>
                <a:spcPts val="1200"/>
              </a:spcBef>
              <a:defRPr sz="2200" baseline="0"/>
            </a:lvl1pPr>
            <a:lvl2pPr>
              <a:lnSpc>
                <a:spcPts val="2800"/>
              </a:lnSpc>
              <a:spcBef>
                <a:spcPts val="1200"/>
              </a:spcBef>
              <a:defRPr sz="2200" baseline="0"/>
            </a:lvl2pPr>
            <a:lvl3pPr>
              <a:lnSpc>
                <a:spcPts val="2800"/>
              </a:lnSpc>
              <a:spcBef>
                <a:spcPts val="1200"/>
              </a:spcBef>
              <a:defRPr sz="2200" baseline="0"/>
            </a:lvl3pPr>
            <a:lvl4pPr>
              <a:lnSpc>
                <a:spcPts val="2800"/>
              </a:lnSpc>
              <a:spcBef>
                <a:spcPts val="1200"/>
              </a:spcBef>
              <a:defRPr sz="2200" baseline="0"/>
            </a:lvl4pPr>
            <a:lvl5pPr>
              <a:lnSpc>
                <a:spcPts val="2800"/>
              </a:lnSpc>
              <a:spcBef>
                <a:spcPts val="1200"/>
              </a:spcBef>
              <a:defRPr sz="2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10" name="Plassholder for innhold 2"/>
          <p:cNvSpPr>
            <a:spLocks noGrp="1"/>
          </p:cNvSpPr>
          <p:nvPr>
            <p:ph idx="10"/>
          </p:nvPr>
        </p:nvSpPr>
        <p:spPr>
          <a:xfrm>
            <a:off x="696375" y="1800000"/>
            <a:ext cx="5112000" cy="4140000"/>
          </a:xfrm>
          <a:prstGeom prst="rect">
            <a:avLst/>
          </a:prstGeom>
        </p:spPr>
        <p:txBody>
          <a:bodyPr lIns="0" tIns="0" rIns="0" bIns="0"/>
          <a:lstStyle>
            <a:lvl1pPr>
              <a:lnSpc>
                <a:spcPts val="2800"/>
              </a:lnSpc>
              <a:spcBef>
                <a:spcPts val="1200"/>
              </a:spcBef>
              <a:defRPr sz="2200" baseline="0"/>
            </a:lvl1pPr>
            <a:lvl2pPr>
              <a:lnSpc>
                <a:spcPts val="2800"/>
              </a:lnSpc>
              <a:spcBef>
                <a:spcPts val="1200"/>
              </a:spcBef>
              <a:defRPr sz="2200" baseline="0"/>
            </a:lvl2pPr>
            <a:lvl3pPr>
              <a:lnSpc>
                <a:spcPts val="2800"/>
              </a:lnSpc>
              <a:spcBef>
                <a:spcPts val="1200"/>
              </a:spcBef>
              <a:defRPr sz="2200" baseline="0"/>
            </a:lvl3pPr>
            <a:lvl4pPr>
              <a:lnSpc>
                <a:spcPts val="2800"/>
              </a:lnSpc>
              <a:spcBef>
                <a:spcPts val="1200"/>
              </a:spcBef>
              <a:defRPr sz="2200" baseline="0"/>
            </a:lvl4pPr>
            <a:lvl5pPr>
              <a:lnSpc>
                <a:spcPts val="2800"/>
              </a:lnSpc>
              <a:spcBef>
                <a:spcPts val="1200"/>
              </a:spcBef>
              <a:defRPr sz="2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3" name="Plassholder for bunntekst 2"/>
          <p:cNvSpPr>
            <a:spLocks noGrp="1"/>
          </p:cNvSpPr>
          <p:nvPr>
            <p:ph type="ftr" sz="quarter" idx="11"/>
          </p:nvPr>
        </p:nvSpPr>
        <p:spPr/>
        <p:txBody>
          <a:bodyPr/>
          <a:lstStyle/>
          <a:p>
            <a:r>
              <a:rPr lang="en-US"/>
              <a:t>Norwegian University of Life Sciences</a:t>
            </a:r>
            <a:endParaRPr lang="nb-NO"/>
          </a:p>
        </p:txBody>
      </p:sp>
      <p:sp>
        <p:nvSpPr>
          <p:cNvPr id="5" name="Plassholder for lysbildenummer 4"/>
          <p:cNvSpPr>
            <a:spLocks noGrp="1"/>
          </p:cNvSpPr>
          <p:nvPr>
            <p:ph type="sldNum" sz="quarter" idx="12"/>
          </p:nvPr>
        </p:nvSpPr>
        <p:spPr/>
        <p:txBody>
          <a:bodyPr/>
          <a:lstStyle/>
          <a:p>
            <a:fld id="{0A3ED7E7-E538-48B7-BF27-18C497C3E180}" type="slidenum">
              <a:rPr lang="nb-NO" smtClean="0"/>
              <a:pPr/>
              <a:t>‹#›</a:t>
            </a:fld>
            <a:endParaRPr lang="nb-NO"/>
          </a:p>
        </p:txBody>
      </p:sp>
      <p:sp>
        <p:nvSpPr>
          <p:cNvPr id="4" name="Tittel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239900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009D7F"/>
        </a:solidFill>
        <a:effectLst/>
      </p:bgPr>
    </p:bg>
    <p:spTree>
      <p:nvGrpSpPr>
        <p:cNvPr id="1" name=""/>
        <p:cNvGrpSpPr/>
        <p:nvPr/>
      </p:nvGrpSpPr>
      <p:grpSpPr>
        <a:xfrm>
          <a:off x="0" y="0"/>
          <a:ext cx="0" cy="0"/>
          <a:chOff x="0" y="0"/>
          <a:chExt cx="0" cy="0"/>
        </a:xfrm>
      </p:grpSpPr>
      <p:sp>
        <p:nvSpPr>
          <p:cNvPr id="6" name="Tittel 1"/>
          <p:cNvSpPr>
            <a:spLocks noGrp="1"/>
          </p:cNvSpPr>
          <p:nvPr>
            <p:ph type="ctrTitle"/>
          </p:nvPr>
        </p:nvSpPr>
        <p:spPr>
          <a:xfrm>
            <a:off x="768000" y="2205000"/>
            <a:ext cx="10656000" cy="738664"/>
          </a:xfrm>
        </p:spPr>
        <p:txBody>
          <a:bodyPr anchor="b">
            <a:normAutofit/>
          </a:bodyPr>
          <a:lstStyle>
            <a:lvl1pPr>
              <a:defRPr sz="3600">
                <a:solidFill>
                  <a:schemeClr val="bg1"/>
                </a:solidFill>
              </a:defRPr>
            </a:lvl1pPr>
          </a:lstStyle>
          <a:p>
            <a:r>
              <a:rPr lang="en-US"/>
              <a:t>Click to edit Master title style</a:t>
            </a:r>
            <a:endParaRPr lang="nb-NO" dirty="0"/>
          </a:p>
        </p:txBody>
      </p:sp>
      <p:sp>
        <p:nvSpPr>
          <p:cNvPr id="4" name="TekstSylinder 3"/>
          <p:cNvSpPr txBox="1"/>
          <p:nvPr userDrawn="1"/>
        </p:nvSpPr>
        <p:spPr>
          <a:xfrm>
            <a:off x="551384" y="4077072"/>
            <a:ext cx="1224136" cy="2232248"/>
          </a:xfrm>
          <a:prstGeom prst="rect">
            <a:avLst/>
          </a:prstGeom>
          <a:noFill/>
        </p:spPr>
        <p:txBody>
          <a:bodyPr wrap="square" rtlCol="0">
            <a:spAutoFit/>
          </a:bodyPr>
          <a:lstStyle/>
          <a:p>
            <a:endParaRPr lang="nb-NO"/>
          </a:p>
        </p:txBody>
      </p:sp>
      <p:pic>
        <p:nvPicPr>
          <p:cNvPr id="9" name="Bilde 8"/>
          <p:cNvPicPr>
            <a:picLocks noChangeAspect="1"/>
          </p:cNvPicPr>
          <p:nvPr userDrawn="1"/>
        </p:nvPicPr>
        <p:blipFill>
          <a:blip r:embed="rId2"/>
          <a:stretch>
            <a:fillRect/>
          </a:stretch>
        </p:blipFill>
        <p:spPr>
          <a:xfrm>
            <a:off x="750000" y="4051894"/>
            <a:ext cx="10692000" cy="2329434"/>
          </a:xfrm>
          <a:prstGeom prst="rect">
            <a:avLst/>
          </a:prstGeom>
        </p:spPr>
      </p:pic>
      <p:pic>
        <p:nvPicPr>
          <p:cNvPr id="10" name="Bilde 9"/>
          <p:cNvPicPr>
            <a:picLocks noChangeAspect="1"/>
          </p:cNvPicPr>
          <p:nvPr userDrawn="1"/>
        </p:nvPicPr>
        <p:blipFill>
          <a:blip r:embed="rId3"/>
          <a:stretch>
            <a:fillRect/>
          </a:stretch>
        </p:blipFill>
        <p:spPr>
          <a:xfrm>
            <a:off x="10821600" y="406800"/>
            <a:ext cx="676800" cy="543014"/>
          </a:xfrm>
          <a:prstGeom prst="rect">
            <a:avLst/>
          </a:prstGeom>
        </p:spPr>
      </p:pic>
    </p:spTree>
    <p:extLst>
      <p:ext uri="{BB962C8B-B14F-4D97-AF65-F5344CB8AC3E}">
        <p14:creationId xmlns:p14="http://schemas.microsoft.com/office/powerpoint/2010/main" val="707415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Bilde 6"/>
          <p:cNvPicPr>
            <a:picLocks noChangeAspect="1"/>
          </p:cNvPicPr>
          <p:nvPr userDrawn="1"/>
        </p:nvPicPr>
        <p:blipFill>
          <a:blip r:embed="rId11"/>
          <a:stretch>
            <a:fillRect/>
          </a:stretch>
        </p:blipFill>
        <p:spPr>
          <a:xfrm>
            <a:off x="10822957" y="405000"/>
            <a:ext cx="673043" cy="540000"/>
          </a:xfrm>
          <a:prstGeom prst="rect">
            <a:avLst/>
          </a:prstGeom>
        </p:spPr>
      </p:pic>
      <p:sp>
        <p:nvSpPr>
          <p:cNvPr id="8" name="Plassholder for tittel 7"/>
          <p:cNvSpPr>
            <a:spLocks noGrp="1"/>
          </p:cNvSpPr>
          <p:nvPr>
            <p:ph type="title"/>
          </p:nvPr>
        </p:nvSpPr>
        <p:spPr>
          <a:xfrm>
            <a:off x="695325" y="945000"/>
            <a:ext cx="9588000" cy="533642"/>
          </a:xfrm>
          <a:prstGeom prst="rect">
            <a:avLst/>
          </a:prstGeom>
        </p:spPr>
        <p:txBody>
          <a:bodyPr vert="horz" wrap="none" lIns="0" tIns="0" rIns="0" bIns="0" rtlCol="0" anchor="ctr">
            <a:normAutofit/>
          </a:bodyPr>
          <a:lstStyle/>
          <a:p>
            <a:r>
              <a:rPr lang="nb-NO"/>
              <a:t>Klikk for å redigere tittelstil</a:t>
            </a:r>
          </a:p>
        </p:txBody>
      </p:sp>
      <p:cxnSp>
        <p:nvCxnSpPr>
          <p:cNvPr id="4" name="Rett linje 3"/>
          <p:cNvCxnSpPr/>
          <p:nvPr userDrawn="1"/>
        </p:nvCxnSpPr>
        <p:spPr>
          <a:xfrm>
            <a:off x="695325" y="6237000"/>
            <a:ext cx="10801350" cy="0"/>
          </a:xfrm>
          <a:prstGeom prst="line">
            <a:avLst/>
          </a:prstGeom>
          <a:ln w="6350">
            <a:solidFill>
              <a:srgbClr val="009D7F"/>
            </a:solidFill>
          </a:ln>
        </p:spPr>
        <p:style>
          <a:lnRef idx="1">
            <a:schemeClr val="accent1"/>
          </a:lnRef>
          <a:fillRef idx="0">
            <a:schemeClr val="accent1"/>
          </a:fillRef>
          <a:effectRef idx="0">
            <a:schemeClr val="accent1"/>
          </a:effectRef>
          <a:fontRef idx="minor">
            <a:schemeClr val="tx1"/>
          </a:fontRef>
        </p:style>
      </p:cxnSp>
      <p:sp>
        <p:nvSpPr>
          <p:cNvPr id="6" name="Plassholder for bunntekst 5"/>
          <p:cNvSpPr>
            <a:spLocks noGrp="1"/>
          </p:cNvSpPr>
          <p:nvPr>
            <p:ph type="ftr" sz="quarter" idx="3"/>
          </p:nvPr>
        </p:nvSpPr>
        <p:spPr>
          <a:xfrm>
            <a:off x="7381200" y="6264000"/>
            <a:ext cx="4114800" cy="206374"/>
          </a:xfrm>
          <a:prstGeom prst="rect">
            <a:avLst/>
          </a:prstGeom>
        </p:spPr>
        <p:txBody>
          <a:bodyPr vert="horz" lIns="0" tIns="0" rIns="0" bIns="0" rtlCol="0" anchor="ctr"/>
          <a:lstStyle>
            <a:lvl1pPr algn="r">
              <a:defRPr sz="1200">
                <a:solidFill>
                  <a:srgbClr val="009D7F"/>
                </a:solidFill>
              </a:defRPr>
            </a:lvl1pPr>
          </a:lstStyle>
          <a:p>
            <a:r>
              <a:rPr lang="en-US"/>
              <a:t>Norwegian University of Life Sciences</a:t>
            </a:r>
            <a:endParaRPr lang="nb-NO"/>
          </a:p>
        </p:txBody>
      </p:sp>
      <p:sp>
        <p:nvSpPr>
          <p:cNvPr id="10" name="Plassholder for lysbildenummer 9"/>
          <p:cNvSpPr>
            <a:spLocks noGrp="1"/>
          </p:cNvSpPr>
          <p:nvPr>
            <p:ph type="sldNum" sz="quarter" idx="4"/>
          </p:nvPr>
        </p:nvSpPr>
        <p:spPr>
          <a:xfrm>
            <a:off x="695325" y="6264000"/>
            <a:ext cx="2743200" cy="203199"/>
          </a:xfrm>
          <a:prstGeom prst="rect">
            <a:avLst/>
          </a:prstGeom>
        </p:spPr>
        <p:txBody>
          <a:bodyPr vert="horz" lIns="0" tIns="0" rIns="0" bIns="0" rtlCol="0" anchor="ctr"/>
          <a:lstStyle>
            <a:lvl1pPr algn="l">
              <a:defRPr sz="1200">
                <a:solidFill>
                  <a:srgbClr val="009D7F"/>
                </a:solidFill>
              </a:defRPr>
            </a:lvl1pPr>
          </a:lstStyle>
          <a:p>
            <a:fld id="{0A3ED7E7-E538-48B7-BF27-18C497C3E180}" type="slidenum">
              <a:rPr lang="nb-NO" smtClean="0"/>
              <a:pPr/>
              <a:t>‹#›</a:t>
            </a:fld>
            <a:endParaRPr lang="nb-NO"/>
          </a:p>
        </p:txBody>
      </p:sp>
    </p:spTree>
    <p:extLst>
      <p:ext uri="{BB962C8B-B14F-4D97-AF65-F5344CB8AC3E}">
        <p14:creationId xmlns:p14="http://schemas.microsoft.com/office/powerpoint/2010/main" val="225149824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2" r:id="rId4"/>
    <p:sldLayoutId id="2147483720" r:id="rId5"/>
    <p:sldLayoutId id="2147483724" r:id="rId6"/>
    <p:sldLayoutId id="2147483721" r:id="rId7"/>
    <p:sldLayoutId id="2147483723" r:id="rId8"/>
    <p:sldLayoutId id="2147483726" r:id="rId9"/>
  </p:sldLayoutIdLst>
  <p:hf hdr="0" dt="0"/>
  <p:txStyles>
    <p:titleStyle>
      <a:lvl1pPr algn="l" defTabSz="914400" rtl="0" eaLnBrk="1" latinLnBrk="0" hangingPunct="1">
        <a:spcBef>
          <a:spcPct val="0"/>
        </a:spcBef>
        <a:buNone/>
        <a:defRPr sz="3200" kern="1200">
          <a:solidFill>
            <a:srgbClr val="009D7F"/>
          </a:solidFill>
          <a:latin typeface="+mj-lt"/>
          <a:ea typeface="+mj-ea"/>
          <a:cs typeface="+mj-cs"/>
        </a:defRPr>
      </a:lvl1pPr>
    </p:titleStyle>
    <p:bodyStyle>
      <a:lvl1pPr marL="198000" indent="-1980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666000" indent="-1980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34000" indent="-1980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1980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052000" indent="-1980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24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clu.org/blog/national-security/secrecy/time-breaking-laws-injustice-nsa-surveillance" TargetMode="External"/><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6.xml"/><Relationship Id="rId5" Type="http://schemas.openxmlformats.org/officeDocument/2006/relationships/hyperlink" Target="https://pixabay.com/illustrations/cyber-security-internet-hacking-3400555/" TargetMode="External"/><Relationship Id="rId4" Type="http://schemas.openxmlformats.org/officeDocument/2006/relationships/hyperlink" Target="https://www.nasa.gov/jpl/multimedia/binary-stars-pia18463/"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tomaugspurger.github.io/modern-7-timeseries.html" TargetMode="External"/><Relationship Id="rId7" Type="http://schemas.openxmlformats.org/officeDocument/2006/relationships/image" Target="../media/image11.png"/><Relationship Id="rId2" Type="http://schemas.openxmlformats.org/officeDocument/2006/relationships/hyperlink" Target="https://pixabay.com/photos/money-laundering-money-music-usa-462674/" TargetMode="Externa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hyperlink" Target="https://scikit-learn.org/stable/auto_examples/neighbors/plot_lof_novelty_detection.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ltcconline.net/greenl/courses/201/probdist/zScore.htm" TargetMode="External"/><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www.ltcconline.net/greenl/courses/201/probdist/zScore.htm" TargetMode="External"/><Relationship Id="rId2" Type="http://schemas.openxmlformats.org/officeDocument/2006/relationships/image" Target="../media/image21.jpe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machinelearningmastery.com/time-series-forecast-study-python-monthly-sales-french-champagne/" TargetMode="External"/><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hyperlink" Target="https://predictabledesigns.com/introduction-to-microcontrollers/"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tomaugspurger.github.io/modern-7-timeseries.html" TargetMode="External"/><Relationship Id="rId7" Type="http://schemas.openxmlformats.org/officeDocument/2006/relationships/image" Target="../media/image11.png"/><Relationship Id="rId2" Type="http://schemas.openxmlformats.org/officeDocument/2006/relationships/hyperlink" Target="https://pixabay.com/photos/money-laundering-money-music-usa-462674/" TargetMode="Externa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hyperlink" Target="https://scikit-learn.org/stable/auto_examples/neighbors/plot_lof_novelty_detection.html"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pixabay.com/photos/dawn-road-fog-landscape-trees-3208158/" TargetMode="External"/><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s://www.semanticscholar.org/paper/Detecting-Anomalous-User-Behavior-Using-an-Extended-Sun-Versteeg/3733449bbd4230c2cadf0166011ba4bcd3717a2a" TargetMode="External"/><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s://www.semanticscholar.org/paper/Detecting-Anomalous-User-Behavior-Using-an-Extended-Sun-Versteeg/3733449bbd4230c2cadf0166011ba4bcd3717a2a" TargetMode="External"/><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amid.fish/anomaly-detection-with-k-means-clustering" TargetMode="External"/><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s://www.semanticscholar.org/paper/Detecting-Anomalous-User-Behavior-Using-an-Extended-Sun-Versteeg/3733449bbd4230c2cadf0166011ba4bcd3717a2a" TargetMode="External"/><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s://pubs.rsc.org/en/content/articlelanding/2016/ay/c6ay01574c" TargetMode="External"/><Relationship Id="rId2" Type="http://schemas.openxmlformats.org/officeDocument/2006/relationships/image" Target="../media/image37.gi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tomaugspurger.github.io/modern-7-timeseries.html" TargetMode="External"/><Relationship Id="rId7" Type="http://schemas.openxmlformats.org/officeDocument/2006/relationships/image" Target="../media/image11.png"/><Relationship Id="rId2" Type="http://schemas.openxmlformats.org/officeDocument/2006/relationships/hyperlink" Target="https://pixabay.com/photos/money-laundering-money-music-usa-462674/" TargetMode="Externa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hyperlink" Target="https://scikit-learn.org/stable/auto_examples/neighbors/plot_lof_novelty_detection.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tomaugspurger.github.io/modern-7-timeseries.html" TargetMode="External"/><Relationship Id="rId7" Type="http://schemas.openxmlformats.org/officeDocument/2006/relationships/image" Target="../media/image11.png"/><Relationship Id="rId2" Type="http://schemas.openxmlformats.org/officeDocument/2006/relationships/hyperlink" Target="https://pixabay.com/photos/money-laundering-money-music-usa-462674/" TargetMode="Externa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hyperlink" Target="https://scikit-learn.org/stable/auto_examples/neighbors/plot_lof_novelty_detection.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mathworld.wolfram.com/Outlier.html" TargetMode="External"/><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en/hack-fraud-card-code-computer-3671982/" TargetMode="External"/><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www.youtube.com/watch?v=Q2HLPCBStLQ"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113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ssholder for bunntekst 3"/>
          <p:cNvSpPr>
            <a:spLocks noGrp="1"/>
          </p:cNvSpPr>
          <p:nvPr>
            <p:ph type="ftr" sz="quarter" idx="11"/>
          </p:nvPr>
        </p:nvSpPr>
        <p:spPr/>
        <p:txBody>
          <a:bodyPr/>
          <a:lstStyle/>
          <a:p>
            <a:r>
              <a:rPr lang="en-US"/>
              <a:t>Norwegian University of Life Sciences</a:t>
            </a:r>
            <a:endParaRPr lang="nb-NO"/>
          </a:p>
        </p:txBody>
      </p:sp>
      <p:sp>
        <p:nvSpPr>
          <p:cNvPr id="5" name="Plassholder for lysbildenummer 4"/>
          <p:cNvSpPr>
            <a:spLocks noGrp="1"/>
          </p:cNvSpPr>
          <p:nvPr>
            <p:ph type="sldNum" sz="quarter" idx="12"/>
          </p:nvPr>
        </p:nvSpPr>
        <p:spPr/>
        <p:txBody>
          <a:bodyPr/>
          <a:lstStyle/>
          <a:p>
            <a:fld id="{0A3ED7E7-E538-48B7-BF27-18C497C3E180}" type="slidenum">
              <a:rPr lang="nb-NO" smtClean="0"/>
              <a:pPr/>
              <a:t>9</a:t>
            </a:fld>
            <a:endParaRPr lang="nb-NO"/>
          </a:p>
        </p:txBody>
      </p:sp>
      <p:sp>
        <p:nvSpPr>
          <p:cNvPr id="7" name="Rectangle 6">
            <a:extLst>
              <a:ext uri="{FF2B5EF4-FFF2-40B4-BE49-F238E27FC236}">
                <a16:creationId xmlns:a16="http://schemas.microsoft.com/office/drawing/2014/main" id="{4895F46F-B7BE-4B34-B143-1644763F4264}"/>
              </a:ext>
            </a:extLst>
          </p:cNvPr>
          <p:cNvSpPr/>
          <p:nvPr/>
        </p:nvSpPr>
        <p:spPr>
          <a:xfrm>
            <a:off x="335360" y="390801"/>
            <a:ext cx="8784976" cy="830997"/>
          </a:xfrm>
          <a:prstGeom prst="rect">
            <a:avLst/>
          </a:prstGeom>
        </p:spPr>
        <p:txBody>
          <a:bodyPr wrap="square">
            <a:spAutoFit/>
          </a:bodyPr>
          <a:lstStyle/>
          <a:p>
            <a:r>
              <a:rPr lang="en-US" sz="2400" dirty="0">
                <a:ln w="0"/>
                <a:solidFill>
                  <a:schemeClr val="accent1"/>
                </a:solidFill>
                <a:effectLst>
                  <a:outerShdw blurRad="38100" dist="25400" dir="5400000" algn="ctr" rotWithShape="0">
                    <a:srgbClr val="6E747A">
                      <a:alpha val="43000"/>
                    </a:srgbClr>
                  </a:outerShdw>
                </a:effectLst>
                <a:latin typeface="PTSans-Bold"/>
              </a:rPr>
              <a:t>Furthermore, it is used to find terrorists in national (and</a:t>
            </a:r>
          </a:p>
          <a:p>
            <a:r>
              <a:rPr lang="nb-NO" sz="2400" dirty="0" err="1">
                <a:ln w="0"/>
                <a:solidFill>
                  <a:schemeClr val="accent1"/>
                </a:solidFill>
                <a:effectLst>
                  <a:outerShdw blurRad="38100" dist="25400" dir="5400000" algn="ctr" rotWithShape="0">
                    <a:srgbClr val="6E747A">
                      <a:alpha val="43000"/>
                    </a:srgbClr>
                  </a:outerShdw>
                </a:effectLst>
                <a:latin typeface="PTSans-Bold"/>
              </a:rPr>
              <a:t>international</a:t>
            </a:r>
            <a:r>
              <a:rPr lang="nb-NO" sz="2400" dirty="0">
                <a:ln w="0"/>
                <a:solidFill>
                  <a:schemeClr val="accent1"/>
                </a:solidFill>
                <a:effectLst>
                  <a:outerShdw blurRad="38100" dist="25400" dir="5400000" algn="ctr" rotWithShape="0">
                    <a:srgbClr val="6E747A">
                      <a:alpha val="43000"/>
                    </a:srgbClr>
                  </a:outerShdw>
                </a:effectLst>
                <a:latin typeface="PTSans-Bold"/>
              </a:rPr>
              <a:t>) </a:t>
            </a:r>
            <a:r>
              <a:rPr lang="nb-NO" sz="2400" dirty="0" err="1">
                <a:ln w="0"/>
                <a:solidFill>
                  <a:schemeClr val="accent1"/>
                </a:solidFill>
                <a:effectLst>
                  <a:outerShdw blurRad="38100" dist="25400" dir="5400000" algn="ctr" rotWithShape="0">
                    <a:srgbClr val="6E747A">
                      <a:alpha val="43000"/>
                    </a:srgbClr>
                  </a:outerShdw>
                </a:effectLst>
                <a:latin typeface="PTSans-Bold"/>
              </a:rPr>
              <a:t>surveillance</a:t>
            </a:r>
            <a:r>
              <a:rPr lang="nb-NO" sz="2400" dirty="0">
                <a:ln w="0"/>
                <a:solidFill>
                  <a:schemeClr val="accent1"/>
                </a:solidFill>
                <a:effectLst>
                  <a:outerShdw blurRad="38100" dist="25400" dir="5400000" algn="ctr" rotWithShape="0">
                    <a:srgbClr val="6E747A">
                      <a:alpha val="43000"/>
                    </a:srgbClr>
                  </a:outerShdw>
                </a:effectLst>
                <a:latin typeface="PTSans-Bold"/>
              </a:rPr>
              <a:t> databases</a:t>
            </a:r>
            <a:endParaRPr lang="nb-NO" sz="2400" dirty="0">
              <a:ln w="0"/>
              <a:solidFill>
                <a:schemeClr val="accent1"/>
              </a:solidFill>
              <a:effectLst>
                <a:outerShdw blurRad="38100" dist="25400" dir="5400000" algn="ctr" rotWithShape="0">
                  <a:srgbClr val="6E747A">
                    <a:alpha val="43000"/>
                  </a:srgbClr>
                </a:outerShdw>
              </a:effectLst>
            </a:endParaRPr>
          </a:p>
        </p:txBody>
      </p:sp>
      <p:pic>
        <p:nvPicPr>
          <p:cNvPr id="9218" name="Picture 2" descr="https://www.aclu.org/sites/default/files/styles/blog_main_wide_580x384/public/field_image/fisainfographic3_blog_0.jpg?itok=AftspXke">
            <a:extLst>
              <a:ext uri="{FF2B5EF4-FFF2-40B4-BE49-F238E27FC236}">
                <a16:creationId xmlns:a16="http://schemas.microsoft.com/office/drawing/2014/main" id="{BF0829DA-7B66-46D1-9914-047E6A039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147" y="1412776"/>
            <a:ext cx="5832648" cy="386161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FEFFF123-AF21-40D3-83D5-3006C8520733}"/>
              </a:ext>
            </a:extLst>
          </p:cNvPr>
          <p:cNvSpPr/>
          <p:nvPr/>
        </p:nvSpPr>
        <p:spPr>
          <a:xfrm>
            <a:off x="551384" y="5877272"/>
            <a:ext cx="5341527" cy="246221"/>
          </a:xfrm>
          <a:prstGeom prst="rect">
            <a:avLst/>
          </a:prstGeom>
        </p:spPr>
        <p:txBody>
          <a:bodyPr wrap="none">
            <a:spAutoFit/>
          </a:bodyPr>
          <a:lstStyle/>
          <a:p>
            <a:r>
              <a:rPr lang="nb-NO" sz="1000" dirty="0">
                <a:solidFill>
                  <a:srgbClr val="0098A8"/>
                </a:solidFill>
                <a:latin typeface="OpenSans-Regular"/>
                <a:hlinkClick r:id="rId3"/>
              </a:rPr>
              <a:t>https://www.aclu.org/blog/national-security/secrecy/time-breaking-laws-injustice-nsa-surveillance</a:t>
            </a:r>
            <a:endParaRPr lang="nb-NO" dirty="0"/>
          </a:p>
        </p:txBody>
      </p:sp>
    </p:spTree>
    <p:extLst>
      <p:ext uri="{BB962C8B-B14F-4D97-AF65-F5344CB8AC3E}">
        <p14:creationId xmlns:p14="http://schemas.microsoft.com/office/powerpoint/2010/main" val="3908412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Cyber Security, Internet, Hacking, Security, Network">
            <a:extLst>
              <a:ext uri="{FF2B5EF4-FFF2-40B4-BE49-F238E27FC236}">
                <a16:creationId xmlns:a16="http://schemas.microsoft.com/office/drawing/2014/main" id="{714E1E70-0233-494C-A681-09CBBEF45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0016" y="2900933"/>
            <a:ext cx="4800532" cy="288032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CE040CD2-8144-4C85-8AF1-40F4EA1F4074}"/>
              </a:ext>
            </a:extLst>
          </p:cNvPr>
          <p:cNvSpPr>
            <a:spLocks noGrp="1"/>
          </p:cNvSpPr>
          <p:nvPr>
            <p:ph type="ftr" sz="quarter" idx="14"/>
          </p:nvPr>
        </p:nvSpPr>
        <p:spPr/>
        <p:txBody>
          <a:bodyPr/>
          <a:lstStyle/>
          <a:p>
            <a:r>
              <a:rPr lang="en-US"/>
              <a:t>Norwegian University of Life Sciences</a:t>
            </a:r>
            <a:endParaRPr lang="nb-NO"/>
          </a:p>
        </p:txBody>
      </p:sp>
      <p:sp>
        <p:nvSpPr>
          <p:cNvPr id="5" name="Slide Number Placeholder 4">
            <a:extLst>
              <a:ext uri="{FF2B5EF4-FFF2-40B4-BE49-F238E27FC236}">
                <a16:creationId xmlns:a16="http://schemas.microsoft.com/office/drawing/2014/main" id="{A9C6F707-2816-43FA-93C1-8ACBE1EA5178}"/>
              </a:ext>
            </a:extLst>
          </p:cNvPr>
          <p:cNvSpPr>
            <a:spLocks noGrp="1"/>
          </p:cNvSpPr>
          <p:nvPr>
            <p:ph type="sldNum" sz="quarter" idx="15"/>
          </p:nvPr>
        </p:nvSpPr>
        <p:spPr/>
        <p:txBody>
          <a:bodyPr/>
          <a:lstStyle/>
          <a:p>
            <a:fld id="{0A3ED7E7-E538-48B7-BF27-18C497C3E180}" type="slidenum">
              <a:rPr lang="nb-NO" smtClean="0"/>
              <a:pPr/>
              <a:t>10</a:t>
            </a:fld>
            <a:endParaRPr lang="nb-NO"/>
          </a:p>
        </p:txBody>
      </p:sp>
      <p:sp>
        <p:nvSpPr>
          <p:cNvPr id="7" name="Rectangle 6">
            <a:extLst>
              <a:ext uri="{FF2B5EF4-FFF2-40B4-BE49-F238E27FC236}">
                <a16:creationId xmlns:a16="http://schemas.microsoft.com/office/drawing/2014/main" id="{97DBF9C8-3FB3-4999-86BE-B1309D289ADE}"/>
              </a:ext>
            </a:extLst>
          </p:cNvPr>
          <p:cNvSpPr/>
          <p:nvPr/>
        </p:nvSpPr>
        <p:spPr>
          <a:xfrm>
            <a:off x="335360" y="260648"/>
            <a:ext cx="3805850" cy="492443"/>
          </a:xfrm>
          <a:prstGeom prst="rect">
            <a:avLst/>
          </a:prstGeom>
        </p:spPr>
        <p:txBody>
          <a:bodyPr wrap="none">
            <a:spAutoFit/>
          </a:bodyPr>
          <a:lstStyle/>
          <a:p>
            <a:r>
              <a:rPr lang="nb-NO" sz="2600" dirty="0">
                <a:ln w="0"/>
                <a:solidFill>
                  <a:schemeClr val="accent1"/>
                </a:solidFill>
                <a:effectLst>
                  <a:outerShdw blurRad="38100" dist="25400" dir="5400000" algn="ctr" rotWithShape="0">
                    <a:srgbClr val="6E747A">
                      <a:alpha val="43000"/>
                    </a:srgbClr>
                  </a:outerShdw>
                </a:effectLst>
                <a:latin typeface="PTSans-Bold"/>
              </a:rPr>
              <a:t>And </a:t>
            </a:r>
            <a:r>
              <a:rPr lang="nb-NO" sz="2600" dirty="0" err="1">
                <a:ln w="0"/>
                <a:solidFill>
                  <a:schemeClr val="accent1"/>
                </a:solidFill>
                <a:effectLst>
                  <a:outerShdw blurRad="38100" dist="25400" dir="5400000" algn="ctr" rotWithShape="0">
                    <a:srgbClr val="6E747A">
                      <a:alpha val="43000"/>
                    </a:srgbClr>
                  </a:outerShdw>
                </a:effectLst>
                <a:latin typeface="PTSans-Bold"/>
              </a:rPr>
              <a:t>many</a:t>
            </a:r>
            <a:r>
              <a:rPr lang="nb-NO" sz="2600" dirty="0">
                <a:ln w="0"/>
                <a:solidFill>
                  <a:schemeClr val="accent1"/>
                </a:solidFill>
                <a:effectLst>
                  <a:outerShdw blurRad="38100" dist="25400" dir="5400000" algn="ctr" rotWithShape="0">
                    <a:srgbClr val="6E747A">
                      <a:alpha val="43000"/>
                    </a:srgbClr>
                  </a:outerShdw>
                </a:effectLst>
                <a:latin typeface="PTSans-Bold"/>
              </a:rPr>
              <a:t> </a:t>
            </a:r>
            <a:r>
              <a:rPr lang="nb-NO" sz="2600" dirty="0" err="1">
                <a:ln w="0"/>
                <a:solidFill>
                  <a:schemeClr val="accent1"/>
                </a:solidFill>
                <a:effectLst>
                  <a:outerShdw blurRad="38100" dist="25400" dir="5400000" algn="ctr" rotWithShape="0">
                    <a:srgbClr val="6E747A">
                      <a:alpha val="43000"/>
                    </a:srgbClr>
                  </a:outerShdw>
                </a:effectLst>
                <a:latin typeface="PTSans-Bold"/>
              </a:rPr>
              <a:t>other</a:t>
            </a:r>
            <a:r>
              <a:rPr lang="nb-NO" sz="2600" dirty="0">
                <a:ln w="0"/>
                <a:solidFill>
                  <a:schemeClr val="accent1"/>
                </a:solidFill>
                <a:effectLst>
                  <a:outerShdw blurRad="38100" dist="25400" dir="5400000" algn="ctr" rotWithShape="0">
                    <a:srgbClr val="6E747A">
                      <a:alpha val="43000"/>
                    </a:srgbClr>
                  </a:outerShdw>
                </a:effectLst>
                <a:latin typeface="PTSans-Bold"/>
              </a:rPr>
              <a:t> </a:t>
            </a:r>
            <a:r>
              <a:rPr lang="nb-NO" sz="2600" dirty="0" err="1">
                <a:ln w="0"/>
                <a:solidFill>
                  <a:schemeClr val="accent1"/>
                </a:solidFill>
                <a:effectLst>
                  <a:outerShdw blurRad="38100" dist="25400" dir="5400000" algn="ctr" rotWithShape="0">
                    <a:srgbClr val="6E747A">
                      <a:alpha val="43000"/>
                    </a:srgbClr>
                  </a:outerShdw>
                </a:effectLst>
                <a:latin typeface="PTSans-Bold"/>
              </a:rPr>
              <a:t>things</a:t>
            </a:r>
            <a:r>
              <a:rPr lang="nb-NO" sz="2600" dirty="0">
                <a:ln w="0"/>
                <a:solidFill>
                  <a:schemeClr val="accent1"/>
                </a:solidFill>
                <a:effectLst>
                  <a:outerShdw blurRad="38100" dist="25400" dir="5400000" algn="ctr" rotWithShape="0">
                    <a:srgbClr val="6E747A">
                      <a:alpha val="43000"/>
                    </a:srgbClr>
                  </a:outerShdw>
                </a:effectLst>
                <a:latin typeface="PTSans-Bold"/>
              </a:rPr>
              <a:t>!!!</a:t>
            </a:r>
            <a:endParaRPr lang="nb-NO" dirty="0">
              <a:ln w="0"/>
              <a:solidFill>
                <a:schemeClr val="accent1"/>
              </a:solidFill>
              <a:effectLst>
                <a:outerShdw blurRad="38100" dist="25400" dir="5400000" algn="ctr" rotWithShape="0">
                  <a:srgbClr val="6E747A">
                    <a:alpha val="43000"/>
                  </a:srgbClr>
                </a:outerShdw>
              </a:effectLst>
            </a:endParaRPr>
          </a:p>
        </p:txBody>
      </p:sp>
      <p:pic>
        <p:nvPicPr>
          <p:cNvPr id="10242" name="Picture 2" descr="Artist rendering">
            <a:extLst>
              <a:ext uri="{FF2B5EF4-FFF2-40B4-BE49-F238E27FC236}">
                <a16:creationId xmlns:a16="http://schemas.microsoft.com/office/drawing/2014/main" id="{89ED2B0F-F57B-4D0C-9AAE-5DD5A6D0D6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60" y="1076747"/>
            <a:ext cx="8609643" cy="220823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1E3BB694-48C2-4611-B501-1EC397F74469}"/>
              </a:ext>
            </a:extLst>
          </p:cNvPr>
          <p:cNvSpPr/>
          <p:nvPr/>
        </p:nvSpPr>
        <p:spPr>
          <a:xfrm>
            <a:off x="551384" y="5696206"/>
            <a:ext cx="6096000" cy="261610"/>
          </a:xfrm>
          <a:prstGeom prst="rect">
            <a:avLst/>
          </a:prstGeom>
        </p:spPr>
        <p:txBody>
          <a:bodyPr>
            <a:spAutoFit/>
          </a:bodyPr>
          <a:lstStyle/>
          <a:p>
            <a:r>
              <a:rPr lang="nb-NO" sz="1050" dirty="0"/>
              <a:t>[1]: </a:t>
            </a:r>
            <a:r>
              <a:rPr lang="nb-NO" sz="1050" dirty="0">
                <a:hlinkClick r:id="rId4"/>
              </a:rPr>
              <a:t>https://www.nasa.gov/jpl/multimedia/binary-stars-pia18463/</a:t>
            </a:r>
            <a:endParaRPr lang="nb-NO" sz="1050" dirty="0"/>
          </a:p>
        </p:txBody>
      </p:sp>
      <p:sp>
        <p:nvSpPr>
          <p:cNvPr id="10" name="Rectangle 9">
            <a:extLst>
              <a:ext uri="{FF2B5EF4-FFF2-40B4-BE49-F238E27FC236}">
                <a16:creationId xmlns:a16="http://schemas.microsoft.com/office/drawing/2014/main" id="{1BB00B4E-4549-4397-BFB5-0DBBDF7AB324}"/>
              </a:ext>
            </a:extLst>
          </p:cNvPr>
          <p:cNvSpPr/>
          <p:nvPr/>
        </p:nvSpPr>
        <p:spPr>
          <a:xfrm>
            <a:off x="551384" y="5933024"/>
            <a:ext cx="6096000" cy="261610"/>
          </a:xfrm>
          <a:prstGeom prst="rect">
            <a:avLst/>
          </a:prstGeom>
        </p:spPr>
        <p:txBody>
          <a:bodyPr>
            <a:spAutoFit/>
          </a:bodyPr>
          <a:lstStyle/>
          <a:p>
            <a:r>
              <a:rPr lang="nb-NO" sz="1100" dirty="0"/>
              <a:t>[2]: </a:t>
            </a:r>
            <a:r>
              <a:rPr lang="nb-NO" sz="1100" dirty="0">
                <a:hlinkClick r:id="rId5"/>
              </a:rPr>
              <a:t>https://pixabay.com/illustrations/cyber-security-internet-hacking-3400555/</a:t>
            </a:r>
            <a:endParaRPr lang="nb-NO" sz="1100" dirty="0"/>
          </a:p>
        </p:txBody>
      </p:sp>
      <p:sp>
        <p:nvSpPr>
          <p:cNvPr id="11" name="TextBox 10">
            <a:extLst>
              <a:ext uri="{FF2B5EF4-FFF2-40B4-BE49-F238E27FC236}">
                <a16:creationId xmlns:a16="http://schemas.microsoft.com/office/drawing/2014/main" id="{F2087E05-E501-42C1-BCB2-9919CAF6B763}"/>
              </a:ext>
            </a:extLst>
          </p:cNvPr>
          <p:cNvSpPr txBox="1"/>
          <p:nvPr/>
        </p:nvSpPr>
        <p:spPr>
          <a:xfrm>
            <a:off x="8393726" y="2865765"/>
            <a:ext cx="493112" cy="276999"/>
          </a:xfrm>
          <a:prstGeom prst="rect">
            <a:avLst/>
          </a:prstGeom>
          <a:noFill/>
        </p:spPr>
        <p:txBody>
          <a:bodyPr wrap="square" rtlCol="0">
            <a:spAutoFit/>
          </a:bodyPr>
          <a:lstStyle/>
          <a:p>
            <a:r>
              <a:rPr lang="nb-NO" sz="1200" dirty="0">
                <a:solidFill>
                  <a:schemeClr val="bg1"/>
                </a:solidFill>
              </a:rPr>
              <a:t>[1]</a:t>
            </a:r>
          </a:p>
        </p:txBody>
      </p:sp>
      <p:sp>
        <p:nvSpPr>
          <p:cNvPr id="12" name="TextBox 11">
            <a:extLst>
              <a:ext uri="{FF2B5EF4-FFF2-40B4-BE49-F238E27FC236}">
                <a16:creationId xmlns:a16="http://schemas.microsoft.com/office/drawing/2014/main" id="{B395E8CA-81AD-4B62-9D4D-9F05AFA48B43}"/>
              </a:ext>
            </a:extLst>
          </p:cNvPr>
          <p:cNvSpPr txBox="1"/>
          <p:nvPr/>
        </p:nvSpPr>
        <p:spPr>
          <a:xfrm>
            <a:off x="6240016" y="5472852"/>
            <a:ext cx="493112" cy="276999"/>
          </a:xfrm>
          <a:prstGeom prst="rect">
            <a:avLst/>
          </a:prstGeom>
          <a:noFill/>
        </p:spPr>
        <p:txBody>
          <a:bodyPr wrap="square" rtlCol="0">
            <a:spAutoFit/>
          </a:bodyPr>
          <a:lstStyle/>
          <a:p>
            <a:r>
              <a:rPr lang="nb-NO" sz="1200" dirty="0">
                <a:solidFill>
                  <a:schemeClr val="bg1"/>
                </a:solidFill>
              </a:rPr>
              <a:t>[2]</a:t>
            </a:r>
          </a:p>
        </p:txBody>
      </p:sp>
    </p:spTree>
    <p:extLst>
      <p:ext uri="{BB962C8B-B14F-4D97-AF65-F5344CB8AC3E}">
        <p14:creationId xmlns:p14="http://schemas.microsoft.com/office/powerpoint/2010/main" val="134512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p:cNvSpPr>
            <a:spLocks noGrp="1"/>
          </p:cNvSpPr>
          <p:nvPr>
            <p:ph type="title"/>
          </p:nvPr>
        </p:nvSpPr>
        <p:spPr>
          <a:xfrm>
            <a:off x="390713" y="324795"/>
            <a:ext cx="7309320" cy="751522"/>
          </a:xfrm>
        </p:spPr>
        <p:txBody>
          <a:bodyPr/>
          <a:lstStyle/>
          <a:p>
            <a:r>
              <a:rPr lang="nb-NO" sz="2600" dirty="0">
                <a:ln w="0"/>
                <a:solidFill>
                  <a:schemeClr val="accent1"/>
                </a:solidFill>
                <a:effectLst>
                  <a:outerShdw blurRad="38100" dist="25400" dir="5400000" algn="ctr" rotWithShape="0">
                    <a:srgbClr val="6E747A">
                      <a:alpha val="43000"/>
                    </a:srgbClr>
                  </a:outerShdw>
                </a:effectLst>
              </a:rPr>
              <a:t>How </a:t>
            </a:r>
            <a:r>
              <a:rPr lang="nb-NO" sz="2600" dirty="0" err="1">
                <a:ln w="0"/>
                <a:solidFill>
                  <a:schemeClr val="accent1"/>
                </a:solidFill>
                <a:effectLst>
                  <a:outerShdw blurRad="38100" dist="25400" dir="5400000" algn="ctr" rotWithShape="0">
                    <a:srgbClr val="6E747A">
                      <a:alpha val="43000"/>
                    </a:srgbClr>
                  </a:outerShdw>
                </a:effectLst>
              </a:rPr>
              <a:t>can</a:t>
            </a:r>
            <a:r>
              <a:rPr lang="nb-NO" sz="2600" dirty="0">
                <a:ln w="0"/>
                <a:solidFill>
                  <a:schemeClr val="accent1"/>
                </a:solidFill>
                <a:effectLst>
                  <a:outerShdw blurRad="38100" dist="25400" dir="5400000" algn="ctr" rotWithShape="0">
                    <a:srgbClr val="6E747A">
                      <a:alpha val="43000"/>
                    </a:srgbClr>
                  </a:outerShdw>
                </a:effectLst>
              </a:rPr>
              <a:t> </a:t>
            </a:r>
            <a:r>
              <a:rPr lang="nb-NO" sz="2600" dirty="0" err="1">
                <a:ln w="0"/>
                <a:solidFill>
                  <a:schemeClr val="accent1"/>
                </a:solidFill>
                <a:effectLst>
                  <a:outerShdw blurRad="38100" dist="25400" dir="5400000" algn="ctr" rotWithShape="0">
                    <a:srgbClr val="6E747A">
                      <a:alpha val="43000"/>
                    </a:srgbClr>
                  </a:outerShdw>
                </a:effectLst>
              </a:rPr>
              <a:t>anomaly</a:t>
            </a:r>
            <a:r>
              <a:rPr lang="nb-NO" sz="2600" dirty="0">
                <a:ln w="0"/>
                <a:solidFill>
                  <a:schemeClr val="accent1"/>
                </a:solidFill>
                <a:effectLst>
                  <a:outerShdw blurRad="38100" dist="25400" dir="5400000" algn="ctr" rotWithShape="0">
                    <a:srgbClr val="6E747A">
                      <a:alpha val="43000"/>
                    </a:srgbClr>
                  </a:outerShdw>
                </a:effectLst>
              </a:rPr>
              <a:t> </a:t>
            </a:r>
            <a:r>
              <a:rPr lang="nb-NO" sz="2600" dirty="0" err="1">
                <a:ln w="0"/>
                <a:solidFill>
                  <a:schemeClr val="accent1"/>
                </a:solidFill>
                <a:effectLst>
                  <a:outerShdw blurRad="38100" dist="25400" dir="5400000" algn="ctr" rotWithShape="0">
                    <a:srgbClr val="6E747A">
                      <a:alpha val="43000"/>
                    </a:srgbClr>
                  </a:outerShdw>
                </a:effectLst>
              </a:rPr>
              <a:t>detection</a:t>
            </a:r>
            <a:r>
              <a:rPr lang="nb-NO" sz="2600" dirty="0">
                <a:ln w="0"/>
                <a:solidFill>
                  <a:schemeClr val="accent1"/>
                </a:solidFill>
                <a:effectLst>
                  <a:outerShdw blurRad="38100" dist="25400" dir="5400000" algn="ctr" rotWithShape="0">
                    <a:srgbClr val="6E747A">
                      <a:alpha val="43000"/>
                    </a:srgbClr>
                  </a:outerShdw>
                </a:effectLst>
              </a:rPr>
              <a:t> </a:t>
            </a:r>
            <a:r>
              <a:rPr lang="nb-NO" sz="2600" dirty="0" err="1">
                <a:ln w="0"/>
                <a:solidFill>
                  <a:schemeClr val="accent1"/>
                </a:solidFill>
                <a:effectLst>
                  <a:outerShdw blurRad="38100" dist="25400" dir="5400000" algn="ctr" rotWithShape="0">
                    <a:srgbClr val="6E747A">
                      <a:alpha val="43000"/>
                    </a:srgbClr>
                  </a:outerShdw>
                </a:effectLst>
              </a:rPr>
              <a:t>algorithms</a:t>
            </a:r>
            <a:r>
              <a:rPr lang="nb-NO" sz="2600" dirty="0">
                <a:ln w="0"/>
                <a:solidFill>
                  <a:schemeClr val="accent1"/>
                </a:solidFill>
                <a:effectLst>
                  <a:outerShdw blurRad="38100" dist="25400" dir="5400000" algn="ctr" rotWithShape="0">
                    <a:srgbClr val="6E747A">
                      <a:alpha val="43000"/>
                    </a:srgbClr>
                  </a:outerShdw>
                </a:effectLst>
              </a:rPr>
              <a:t> reveal</a:t>
            </a:r>
            <a:br>
              <a:rPr lang="nb-NO" sz="2600" dirty="0">
                <a:ln w="0"/>
                <a:solidFill>
                  <a:schemeClr val="accent1"/>
                </a:solidFill>
                <a:effectLst>
                  <a:outerShdw blurRad="38100" dist="25400" dir="5400000" algn="ctr" rotWithShape="0">
                    <a:srgbClr val="6E747A">
                      <a:alpha val="43000"/>
                    </a:srgbClr>
                  </a:outerShdw>
                </a:effectLst>
              </a:rPr>
            </a:br>
            <a:r>
              <a:rPr lang="nb-NO" sz="2600" dirty="0" err="1">
                <a:ln w="0"/>
                <a:solidFill>
                  <a:schemeClr val="accent1"/>
                </a:solidFill>
                <a:effectLst>
                  <a:outerShdw blurRad="38100" dist="25400" dir="5400000" algn="ctr" rotWithShape="0">
                    <a:srgbClr val="6E747A">
                      <a:alpha val="43000"/>
                    </a:srgbClr>
                  </a:outerShdw>
                </a:effectLst>
              </a:rPr>
              <a:t>new</a:t>
            </a:r>
            <a:r>
              <a:rPr lang="nb-NO" sz="2600" dirty="0">
                <a:ln w="0"/>
                <a:solidFill>
                  <a:schemeClr val="accent1"/>
                </a:solidFill>
                <a:effectLst>
                  <a:outerShdw blurRad="38100" dist="25400" dir="5400000" algn="ctr" rotWithShape="0">
                    <a:srgbClr val="6E747A">
                      <a:alpha val="43000"/>
                    </a:srgbClr>
                  </a:outerShdw>
                </a:effectLst>
              </a:rPr>
              <a:t> </a:t>
            </a:r>
            <a:r>
              <a:rPr lang="nb-NO" sz="2600" dirty="0" err="1">
                <a:ln w="0"/>
                <a:solidFill>
                  <a:schemeClr val="accent1"/>
                </a:solidFill>
                <a:effectLst>
                  <a:outerShdw blurRad="38100" dist="25400" dir="5400000" algn="ctr" rotWithShape="0">
                    <a:srgbClr val="6E747A">
                      <a:alpha val="43000"/>
                    </a:srgbClr>
                  </a:outerShdw>
                </a:effectLst>
              </a:rPr>
              <a:t>insight</a:t>
            </a:r>
            <a:r>
              <a:rPr lang="nb-NO" sz="2600" dirty="0">
                <a:ln w="0"/>
                <a:solidFill>
                  <a:schemeClr val="accent1"/>
                </a:solidFill>
                <a:effectLst>
                  <a:outerShdw blurRad="38100" dist="25400" dir="5400000" algn="ctr" rotWithShape="0">
                    <a:srgbClr val="6E747A">
                      <a:alpha val="43000"/>
                    </a:srgbClr>
                  </a:outerShdw>
                </a:effectLst>
              </a:rPr>
              <a:t> in </a:t>
            </a:r>
            <a:r>
              <a:rPr lang="nb-NO" sz="2600" dirty="0" err="1">
                <a:ln w="0"/>
                <a:solidFill>
                  <a:schemeClr val="accent1"/>
                </a:solidFill>
                <a:effectLst>
                  <a:outerShdw blurRad="38100" dist="25400" dir="5400000" algn="ctr" rotWithShape="0">
                    <a:srgbClr val="6E747A">
                      <a:alpha val="43000"/>
                    </a:srgbClr>
                  </a:outerShdw>
                </a:effectLst>
              </a:rPr>
              <a:t>our</a:t>
            </a:r>
            <a:r>
              <a:rPr lang="nb-NO" sz="2600" dirty="0">
                <a:ln w="0"/>
                <a:solidFill>
                  <a:schemeClr val="accent1"/>
                </a:solidFill>
                <a:effectLst>
                  <a:outerShdw blurRad="38100" dist="25400" dir="5400000" algn="ctr" rotWithShape="0">
                    <a:srgbClr val="6E747A">
                      <a:alpha val="43000"/>
                    </a:srgbClr>
                  </a:outerShdw>
                </a:effectLst>
              </a:rPr>
              <a:t> </a:t>
            </a:r>
            <a:r>
              <a:rPr lang="nb-NO" sz="2600" dirty="0" err="1">
                <a:ln w="0"/>
                <a:solidFill>
                  <a:schemeClr val="accent1"/>
                </a:solidFill>
                <a:effectLst>
                  <a:outerShdw blurRad="38100" dist="25400" dir="5400000" algn="ctr" rotWithShape="0">
                    <a:srgbClr val="6E747A">
                      <a:alpha val="43000"/>
                    </a:srgbClr>
                  </a:outerShdw>
                </a:effectLst>
              </a:rPr>
              <a:t>datasets</a:t>
            </a:r>
            <a:r>
              <a:rPr lang="nb-NO" sz="2600" dirty="0">
                <a:ln w="0"/>
                <a:solidFill>
                  <a:schemeClr val="accent1"/>
                </a:solidFill>
                <a:effectLst>
                  <a:outerShdw blurRad="38100" dist="25400" dir="5400000" algn="ctr" rotWithShape="0">
                    <a:srgbClr val="6E747A">
                      <a:alpha val="43000"/>
                    </a:srgbClr>
                  </a:outerShdw>
                </a:effectLst>
              </a:rPr>
              <a:t>?</a:t>
            </a:r>
          </a:p>
        </p:txBody>
      </p:sp>
      <p:sp>
        <p:nvSpPr>
          <p:cNvPr id="4" name="Plassholder for bunntekst 3"/>
          <p:cNvSpPr>
            <a:spLocks noGrp="1"/>
          </p:cNvSpPr>
          <p:nvPr>
            <p:ph type="ftr" sz="quarter" idx="11"/>
          </p:nvPr>
        </p:nvSpPr>
        <p:spPr/>
        <p:txBody>
          <a:bodyPr/>
          <a:lstStyle/>
          <a:p>
            <a:r>
              <a:rPr lang="en-US"/>
              <a:t>Norwegian University of Life Sciences</a:t>
            </a:r>
            <a:endParaRPr lang="nb-NO"/>
          </a:p>
        </p:txBody>
      </p:sp>
      <p:sp>
        <p:nvSpPr>
          <p:cNvPr id="5" name="Plassholder for lysbildenummer 4"/>
          <p:cNvSpPr>
            <a:spLocks noGrp="1"/>
          </p:cNvSpPr>
          <p:nvPr>
            <p:ph type="sldNum" sz="quarter" idx="12"/>
          </p:nvPr>
        </p:nvSpPr>
        <p:spPr/>
        <p:txBody>
          <a:bodyPr/>
          <a:lstStyle/>
          <a:p>
            <a:fld id="{0A3ED7E7-E538-48B7-BF27-18C497C3E180}" type="slidenum">
              <a:rPr lang="nb-NO" smtClean="0"/>
              <a:pPr/>
              <a:t>11</a:t>
            </a:fld>
            <a:endParaRPr lang="nb-NO"/>
          </a:p>
        </p:txBody>
      </p:sp>
      <p:sp>
        <p:nvSpPr>
          <p:cNvPr id="7" name="Rectangle 6">
            <a:extLst>
              <a:ext uri="{FF2B5EF4-FFF2-40B4-BE49-F238E27FC236}">
                <a16:creationId xmlns:a16="http://schemas.microsoft.com/office/drawing/2014/main" id="{83D833C8-5EF3-4A01-84DC-685AA16039E6}"/>
              </a:ext>
            </a:extLst>
          </p:cNvPr>
          <p:cNvSpPr/>
          <p:nvPr/>
        </p:nvSpPr>
        <p:spPr>
          <a:xfrm>
            <a:off x="212405" y="5678157"/>
            <a:ext cx="6096000" cy="553998"/>
          </a:xfrm>
          <a:prstGeom prst="rect">
            <a:avLst/>
          </a:prstGeom>
        </p:spPr>
        <p:txBody>
          <a:bodyPr>
            <a:spAutoFit/>
          </a:bodyPr>
          <a:lstStyle/>
          <a:p>
            <a:r>
              <a:rPr lang="nb-NO" sz="1000" dirty="0">
                <a:solidFill>
                  <a:srgbClr val="000000"/>
                </a:solidFill>
                <a:latin typeface="OpenSans-Regular"/>
              </a:rPr>
              <a:t>[1]: </a:t>
            </a:r>
            <a:r>
              <a:rPr lang="nb-NO" sz="1000" dirty="0">
                <a:solidFill>
                  <a:srgbClr val="0098A8"/>
                </a:solidFill>
                <a:latin typeface="OpenSans-Regular"/>
                <a:hlinkClick r:id="rId2"/>
              </a:rPr>
              <a:t>https://pixabay.com/en/money-laundering-money-music-usa-462674/</a:t>
            </a:r>
            <a:endParaRPr lang="nb-NO" sz="1000" dirty="0">
              <a:solidFill>
                <a:srgbClr val="0098A8"/>
              </a:solidFill>
              <a:latin typeface="OpenSans-Regular"/>
            </a:endParaRPr>
          </a:p>
          <a:p>
            <a:r>
              <a:rPr lang="nb-NO" sz="1000" dirty="0">
                <a:solidFill>
                  <a:srgbClr val="000000"/>
                </a:solidFill>
                <a:latin typeface="OpenSans-Regular"/>
              </a:rPr>
              <a:t>[2]: </a:t>
            </a:r>
            <a:r>
              <a:rPr lang="nb-NO" sz="1000" dirty="0">
                <a:solidFill>
                  <a:srgbClr val="0098A8"/>
                </a:solidFill>
                <a:latin typeface="OpenSans-Regular"/>
                <a:hlinkClick r:id="rId3"/>
              </a:rPr>
              <a:t>https://tomaugspurger.github.io/modern-7-timeseries.html</a:t>
            </a:r>
            <a:endParaRPr lang="nb-NO" sz="1000" dirty="0">
              <a:solidFill>
                <a:srgbClr val="0098A8"/>
              </a:solidFill>
              <a:latin typeface="OpenSans-Regular"/>
            </a:endParaRPr>
          </a:p>
          <a:p>
            <a:r>
              <a:rPr lang="nb-NO" sz="1000" dirty="0">
                <a:solidFill>
                  <a:srgbClr val="000000"/>
                </a:solidFill>
                <a:latin typeface="OpenSans-Regular"/>
              </a:rPr>
              <a:t>[3]: </a:t>
            </a:r>
            <a:r>
              <a:rPr lang="nb-NO" sz="1000" dirty="0">
                <a:solidFill>
                  <a:srgbClr val="0098A8"/>
                </a:solidFill>
                <a:latin typeface="OpenSans-Regular"/>
                <a:hlinkClick r:id="rId4"/>
              </a:rPr>
              <a:t>http://scikit-learn.org/stable/auto_examples/neighbors/plot_lof_novelty_detection.html</a:t>
            </a:r>
            <a:endParaRPr lang="nb-NO" dirty="0"/>
          </a:p>
        </p:txBody>
      </p:sp>
      <p:grpSp>
        <p:nvGrpSpPr>
          <p:cNvPr id="23" name="Group 22">
            <a:extLst>
              <a:ext uri="{FF2B5EF4-FFF2-40B4-BE49-F238E27FC236}">
                <a16:creationId xmlns:a16="http://schemas.microsoft.com/office/drawing/2014/main" id="{831970CF-8A43-4FD3-A264-CD83B7BAA10F}"/>
              </a:ext>
            </a:extLst>
          </p:cNvPr>
          <p:cNvGrpSpPr/>
          <p:nvPr/>
        </p:nvGrpSpPr>
        <p:grpSpPr>
          <a:xfrm>
            <a:off x="431866" y="2059036"/>
            <a:ext cx="3228867" cy="3277136"/>
            <a:chOff x="390713" y="1709134"/>
            <a:chExt cx="3228867" cy="3277136"/>
          </a:xfrm>
        </p:grpSpPr>
        <p:grpSp>
          <p:nvGrpSpPr>
            <p:cNvPr id="11" name="Group 10">
              <a:extLst>
                <a:ext uri="{FF2B5EF4-FFF2-40B4-BE49-F238E27FC236}">
                  <a16:creationId xmlns:a16="http://schemas.microsoft.com/office/drawing/2014/main" id="{215A88FE-95FE-486C-B108-D1DAE2F70353}"/>
                </a:ext>
              </a:extLst>
            </p:cNvPr>
            <p:cNvGrpSpPr/>
            <p:nvPr/>
          </p:nvGrpSpPr>
          <p:grpSpPr>
            <a:xfrm>
              <a:off x="390713" y="1709134"/>
              <a:ext cx="3228867" cy="2421650"/>
              <a:chOff x="390713" y="1709134"/>
              <a:chExt cx="3228867" cy="2421650"/>
            </a:xfrm>
          </p:grpSpPr>
          <p:pic>
            <p:nvPicPr>
              <p:cNvPr id="2050" name="Picture 2" descr="Money Laundering, Money, Music, Usa, Dollar, Note Money">
                <a:extLst>
                  <a:ext uri="{FF2B5EF4-FFF2-40B4-BE49-F238E27FC236}">
                    <a16:creationId xmlns:a16="http://schemas.microsoft.com/office/drawing/2014/main" id="{0176D0B8-1C58-4F1B-A1CB-498B857413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713" y="1709134"/>
                <a:ext cx="3228867" cy="24216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A63EA28-9007-46CE-95B4-438A86BBAD58}"/>
                  </a:ext>
                </a:extLst>
              </p:cNvPr>
              <p:cNvSpPr txBox="1"/>
              <p:nvPr/>
            </p:nvSpPr>
            <p:spPr>
              <a:xfrm>
                <a:off x="448769" y="1857404"/>
                <a:ext cx="493112" cy="276999"/>
              </a:xfrm>
              <a:prstGeom prst="rect">
                <a:avLst/>
              </a:prstGeom>
              <a:noFill/>
            </p:spPr>
            <p:txBody>
              <a:bodyPr wrap="square" rtlCol="0">
                <a:spAutoFit/>
              </a:bodyPr>
              <a:lstStyle/>
              <a:p>
                <a:r>
                  <a:rPr lang="nb-NO" sz="1200" dirty="0"/>
                  <a:t>[1]</a:t>
                </a:r>
              </a:p>
            </p:txBody>
          </p:sp>
        </p:grpSp>
        <p:sp>
          <p:nvSpPr>
            <p:cNvPr id="15" name="Rectangle 14">
              <a:extLst>
                <a:ext uri="{FF2B5EF4-FFF2-40B4-BE49-F238E27FC236}">
                  <a16:creationId xmlns:a16="http://schemas.microsoft.com/office/drawing/2014/main" id="{B8A4C0F0-F81B-44AA-8FDE-6850D0DBC6DE}"/>
                </a:ext>
              </a:extLst>
            </p:cNvPr>
            <p:cNvSpPr/>
            <p:nvPr/>
          </p:nvSpPr>
          <p:spPr>
            <a:xfrm>
              <a:off x="421611" y="4401495"/>
              <a:ext cx="3075283" cy="584775"/>
            </a:xfrm>
            <a:prstGeom prst="rect">
              <a:avLst/>
            </a:prstGeom>
          </p:spPr>
          <p:txBody>
            <a:bodyPr wrap="square">
              <a:spAutoFit/>
            </a:bodyPr>
            <a:lstStyle/>
            <a:p>
              <a:r>
                <a:rPr lang="en-US" sz="1600" b="1" dirty="0">
                  <a:latin typeface="OpenSans-Bold"/>
                </a:rPr>
                <a:t>Why we should care about</a:t>
              </a:r>
            </a:p>
            <a:p>
              <a:r>
                <a:rPr lang="nb-NO" sz="1600" b="1" dirty="0" err="1">
                  <a:latin typeface="OpenSans-Bold"/>
                </a:rPr>
                <a:t>anomaly</a:t>
              </a:r>
              <a:r>
                <a:rPr lang="nb-NO" sz="1600" b="1" dirty="0">
                  <a:latin typeface="OpenSans-Bold"/>
                </a:rPr>
                <a:t> </a:t>
              </a:r>
              <a:r>
                <a:rPr lang="nb-NO" sz="1600" b="1" dirty="0" err="1">
                  <a:latin typeface="OpenSans-Bold"/>
                </a:rPr>
                <a:t>detection</a:t>
              </a:r>
              <a:endParaRPr lang="nb-NO" dirty="0"/>
            </a:p>
          </p:txBody>
        </p:sp>
      </p:grpSp>
      <p:grpSp>
        <p:nvGrpSpPr>
          <p:cNvPr id="22" name="Group 21">
            <a:extLst>
              <a:ext uri="{FF2B5EF4-FFF2-40B4-BE49-F238E27FC236}">
                <a16:creationId xmlns:a16="http://schemas.microsoft.com/office/drawing/2014/main" id="{014BBC38-0BEA-4473-97B5-B2E3B3707E69}"/>
              </a:ext>
            </a:extLst>
          </p:cNvPr>
          <p:cNvGrpSpPr/>
          <p:nvPr/>
        </p:nvGrpSpPr>
        <p:grpSpPr>
          <a:xfrm>
            <a:off x="4070030" y="2243997"/>
            <a:ext cx="3835624" cy="3223067"/>
            <a:chOff x="4250219" y="2013384"/>
            <a:chExt cx="3835624" cy="3223067"/>
          </a:xfrm>
        </p:grpSpPr>
        <p:grpSp>
          <p:nvGrpSpPr>
            <p:cNvPr id="10" name="Group 9">
              <a:extLst>
                <a:ext uri="{FF2B5EF4-FFF2-40B4-BE49-F238E27FC236}">
                  <a16:creationId xmlns:a16="http://schemas.microsoft.com/office/drawing/2014/main" id="{D3C8E139-429F-4E0F-90FE-AF6673C31F29}"/>
                </a:ext>
              </a:extLst>
            </p:cNvPr>
            <p:cNvGrpSpPr/>
            <p:nvPr/>
          </p:nvGrpSpPr>
          <p:grpSpPr>
            <a:xfrm>
              <a:off x="4250219" y="2013384"/>
              <a:ext cx="3835624" cy="2538281"/>
              <a:chOff x="4250219" y="2013384"/>
              <a:chExt cx="3835624" cy="2538281"/>
            </a:xfrm>
          </p:grpSpPr>
          <p:pic>
            <p:nvPicPr>
              <p:cNvPr id="2052" name="Picture 4" descr="png">
                <a:extLst>
                  <a:ext uri="{FF2B5EF4-FFF2-40B4-BE49-F238E27FC236}">
                    <a16:creationId xmlns:a16="http://schemas.microsoft.com/office/drawing/2014/main" id="{B1D2BF63-12B5-4FB6-993B-883B39B572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0219" y="2013384"/>
                <a:ext cx="3835624" cy="253828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21210D8-04E7-44D4-8228-6982724EEAD7}"/>
                  </a:ext>
                </a:extLst>
              </p:cNvPr>
              <p:cNvSpPr txBox="1"/>
              <p:nvPr/>
            </p:nvSpPr>
            <p:spPr>
              <a:xfrm>
                <a:off x="4711873" y="2161610"/>
                <a:ext cx="493112" cy="276999"/>
              </a:xfrm>
              <a:prstGeom prst="rect">
                <a:avLst/>
              </a:prstGeom>
              <a:noFill/>
            </p:spPr>
            <p:txBody>
              <a:bodyPr wrap="square" rtlCol="0">
                <a:spAutoFit/>
              </a:bodyPr>
              <a:lstStyle/>
              <a:p>
                <a:r>
                  <a:rPr lang="nb-NO" sz="1200" dirty="0"/>
                  <a:t>[2]</a:t>
                </a:r>
              </a:p>
            </p:txBody>
          </p:sp>
        </p:grpSp>
        <p:sp>
          <p:nvSpPr>
            <p:cNvPr id="18" name="Rectangle 17">
              <a:extLst>
                <a:ext uri="{FF2B5EF4-FFF2-40B4-BE49-F238E27FC236}">
                  <a16:creationId xmlns:a16="http://schemas.microsoft.com/office/drawing/2014/main" id="{CE17C731-E095-4FEA-B679-0EE28BE4E8B6}"/>
                </a:ext>
              </a:extLst>
            </p:cNvPr>
            <p:cNvSpPr/>
            <p:nvPr/>
          </p:nvSpPr>
          <p:spPr>
            <a:xfrm>
              <a:off x="4583832" y="4651676"/>
              <a:ext cx="1989683" cy="584775"/>
            </a:xfrm>
            <a:prstGeom prst="rect">
              <a:avLst/>
            </a:prstGeom>
          </p:spPr>
          <p:txBody>
            <a:bodyPr wrap="square">
              <a:spAutoFit/>
            </a:bodyPr>
            <a:lstStyle/>
            <a:p>
              <a:r>
                <a:rPr lang="nb-NO" sz="1600" b="1" dirty="0" err="1">
                  <a:latin typeface="OpenSans-Bold"/>
                </a:rPr>
                <a:t>Classical</a:t>
              </a:r>
              <a:r>
                <a:rPr lang="nb-NO" sz="1600" b="1" dirty="0">
                  <a:latin typeface="OpenSans-Bold"/>
                </a:rPr>
                <a:t> </a:t>
              </a:r>
              <a:r>
                <a:rPr lang="nb-NO" sz="1600" b="1" dirty="0" err="1">
                  <a:latin typeface="OpenSans-Bold"/>
                </a:rPr>
                <a:t>statistical</a:t>
              </a:r>
              <a:endParaRPr lang="nb-NO" sz="1600" b="1" dirty="0">
                <a:latin typeface="OpenSans-Bold"/>
              </a:endParaRPr>
            </a:p>
            <a:p>
              <a:r>
                <a:rPr lang="nb-NO" sz="1600" b="1" dirty="0" err="1">
                  <a:latin typeface="OpenSans-Bold"/>
                </a:rPr>
                <a:t>methods</a:t>
              </a:r>
              <a:endParaRPr lang="nb-NO" dirty="0"/>
            </a:p>
          </p:txBody>
        </p:sp>
      </p:grpSp>
      <p:grpSp>
        <p:nvGrpSpPr>
          <p:cNvPr id="21" name="Group 20">
            <a:extLst>
              <a:ext uri="{FF2B5EF4-FFF2-40B4-BE49-F238E27FC236}">
                <a16:creationId xmlns:a16="http://schemas.microsoft.com/office/drawing/2014/main" id="{FE06B389-97DA-4D65-90BA-96DCAB3FDC6C}"/>
              </a:ext>
            </a:extLst>
          </p:cNvPr>
          <p:cNvGrpSpPr/>
          <p:nvPr/>
        </p:nvGrpSpPr>
        <p:grpSpPr>
          <a:xfrm>
            <a:off x="8314951" y="2074612"/>
            <a:ext cx="3554850" cy="3370344"/>
            <a:chOff x="8400256" y="1615926"/>
            <a:chExt cx="3554850" cy="3370344"/>
          </a:xfrm>
        </p:grpSpPr>
        <p:grpSp>
          <p:nvGrpSpPr>
            <p:cNvPr id="9" name="Group 8">
              <a:extLst>
                <a:ext uri="{FF2B5EF4-FFF2-40B4-BE49-F238E27FC236}">
                  <a16:creationId xmlns:a16="http://schemas.microsoft.com/office/drawing/2014/main" id="{845374BF-BAA3-4EC0-A91E-1902F5304838}"/>
                </a:ext>
              </a:extLst>
            </p:cNvPr>
            <p:cNvGrpSpPr/>
            <p:nvPr/>
          </p:nvGrpSpPr>
          <p:grpSpPr>
            <a:xfrm>
              <a:off x="8400256" y="1615926"/>
              <a:ext cx="3554850" cy="2666137"/>
              <a:chOff x="8400256" y="1615926"/>
              <a:chExt cx="3554850" cy="2666137"/>
            </a:xfrm>
          </p:grpSpPr>
          <p:pic>
            <p:nvPicPr>
              <p:cNvPr id="2054" name="Picture 6" descr="../../_images/sphx_glr_plot_lof_novelty_detection_001.png">
                <a:extLst>
                  <a:ext uri="{FF2B5EF4-FFF2-40B4-BE49-F238E27FC236}">
                    <a16:creationId xmlns:a16="http://schemas.microsoft.com/office/drawing/2014/main" id="{7AE872C9-53F5-4D77-B0A7-6B8CBDD9C6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0256" y="1615926"/>
                <a:ext cx="3554850" cy="266613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06E37E7-5F5A-4369-A5C0-E26804F8B8AC}"/>
                  </a:ext>
                </a:extLst>
              </p:cNvPr>
              <p:cNvSpPr txBox="1"/>
              <p:nvPr/>
            </p:nvSpPr>
            <p:spPr>
              <a:xfrm>
                <a:off x="11136560" y="3717032"/>
                <a:ext cx="493112" cy="276999"/>
              </a:xfrm>
              <a:prstGeom prst="rect">
                <a:avLst/>
              </a:prstGeom>
              <a:noFill/>
            </p:spPr>
            <p:txBody>
              <a:bodyPr wrap="square" rtlCol="0">
                <a:spAutoFit/>
              </a:bodyPr>
              <a:lstStyle/>
              <a:p>
                <a:r>
                  <a:rPr lang="nb-NO" sz="1200" dirty="0"/>
                  <a:t>[3]</a:t>
                </a:r>
              </a:p>
            </p:txBody>
          </p:sp>
        </p:grpSp>
        <p:sp>
          <p:nvSpPr>
            <p:cNvPr id="20" name="Rectangle 19">
              <a:extLst>
                <a:ext uri="{FF2B5EF4-FFF2-40B4-BE49-F238E27FC236}">
                  <a16:creationId xmlns:a16="http://schemas.microsoft.com/office/drawing/2014/main" id="{25677A64-7BBF-4147-8CD2-66C767AFD8AA}"/>
                </a:ext>
              </a:extLst>
            </p:cNvPr>
            <p:cNvSpPr/>
            <p:nvPr/>
          </p:nvSpPr>
          <p:spPr>
            <a:xfrm>
              <a:off x="9472687" y="4405851"/>
              <a:ext cx="1663873" cy="580419"/>
            </a:xfrm>
            <a:prstGeom prst="rect">
              <a:avLst/>
            </a:prstGeom>
          </p:spPr>
          <p:txBody>
            <a:bodyPr wrap="square">
              <a:spAutoFit/>
            </a:bodyPr>
            <a:lstStyle/>
            <a:p>
              <a:r>
                <a:rPr lang="nb-NO" sz="1600" b="1" dirty="0">
                  <a:latin typeface="OpenSans-Bold"/>
                </a:rPr>
                <a:t>Machine </a:t>
              </a:r>
              <a:r>
                <a:rPr lang="nb-NO" sz="1600" b="1" dirty="0" err="1">
                  <a:latin typeface="OpenSans-Bold"/>
                </a:rPr>
                <a:t>learning</a:t>
              </a:r>
              <a:endParaRPr lang="nb-NO" sz="1600" b="1" dirty="0">
                <a:latin typeface="OpenSans-Bold"/>
              </a:endParaRPr>
            </a:p>
            <a:p>
              <a:r>
                <a:rPr lang="nb-NO" sz="1600" b="1" dirty="0" err="1">
                  <a:latin typeface="OpenSans-Bold"/>
                </a:rPr>
                <a:t>based</a:t>
              </a:r>
              <a:r>
                <a:rPr lang="nb-NO" sz="1600" b="1" dirty="0">
                  <a:latin typeface="OpenSans-Bold"/>
                </a:rPr>
                <a:t> </a:t>
              </a:r>
              <a:r>
                <a:rPr lang="nb-NO" sz="1600" b="1" dirty="0" err="1">
                  <a:latin typeface="OpenSans-Bold"/>
                </a:rPr>
                <a:t>methods</a:t>
              </a:r>
              <a:endParaRPr lang="nb-NO" dirty="0"/>
            </a:p>
          </p:txBody>
        </p:sp>
      </p:grpSp>
      <p:sp>
        <p:nvSpPr>
          <p:cNvPr id="2" name="Rectangle 1">
            <a:extLst>
              <a:ext uri="{FF2B5EF4-FFF2-40B4-BE49-F238E27FC236}">
                <a16:creationId xmlns:a16="http://schemas.microsoft.com/office/drawing/2014/main" id="{571E9E23-07DE-4A98-A06D-34A43C908482}"/>
              </a:ext>
            </a:extLst>
          </p:cNvPr>
          <p:cNvSpPr/>
          <p:nvPr/>
        </p:nvSpPr>
        <p:spPr>
          <a:xfrm>
            <a:off x="212405" y="1700808"/>
            <a:ext cx="3554850" cy="3744148"/>
          </a:xfrm>
          <a:prstGeom prst="rect">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4" name="Rectangle 23">
            <a:extLst>
              <a:ext uri="{FF2B5EF4-FFF2-40B4-BE49-F238E27FC236}">
                <a16:creationId xmlns:a16="http://schemas.microsoft.com/office/drawing/2014/main" id="{456D21F9-24B2-4843-9B1D-23CB0F7002CB}"/>
              </a:ext>
            </a:extLst>
          </p:cNvPr>
          <p:cNvSpPr/>
          <p:nvPr/>
        </p:nvSpPr>
        <p:spPr>
          <a:xfrm>
            <a:off x="8451272" y="1722916"/>
            <a:ext cx="3554850" cy="3744148"/>
          </a:xfrm>
          <a:prstGeom prst="rect">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585083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9982504-86E3-4973-B8C0-E2D0800E2E7F}"/>
              </a:ext>
            </a:extLst>
          </p:cNvPr>
          <p:cNvSpPr>
            <a:spLocks noGrp="1"/>
          </p:cNvSpPr>
          <p:nvPr>
            <p:ph type="ftr" sz="quarter" idx="14"/>
          </p:nvPr>
        </p:nvSpPr>
        <p:spPr/>
        <p:txBody>
          <a:bodyPr/>
          <a:lstStyle/>
          <a:p>
            <a:r>
              <a:rPr lang="en-US"/>
              <a:t>Norwegian University of Life Sciences</a:t>
            </a:r>
            <a:endParaRPr lang="nb-NO"/>
          </a:p>
        </p:txBody>
      </p:sp>
      <p:sp>
        <p:nvSpPr>
          <p:cNvPr id="5" name="Slide Number Placeholder 4">
            <a:extLst>
              <a:ext uri="{FF2B5EF4-FFF2-40B4-BE49-F238E27FC236}">
                <a16:creationId xmlns:a16="http://schemas.microsoft.com/office/drawing/2014/main" id="{A82EC9E2-FF14-4768-9258-0833C6FDEB17}"/>
              </a:ext>
            </a:extLst>
          </p:cNvPr>
          <p:cNvSpPr>
            <a:spLocks noGrp="1"/>
          </p:cNvSpPr>
          <p:nvPr>
            <p:ph type="sldNum" sz="quarter" idx="15"/>
          </p:nvPr>
        </p:nvSpPr>
        <p:spPr/>
        <p:txBody>
          <a:bodyPr/>
          <a:lstStyle/>
          <a:p>
            <a:fld id="{0A3ED7E7-E538-48B7-BF27-18C497C3E180}" type="slidenum">
              <a:rPr lang="nb-NO" smtClean="0"/>
              <a:pPr/>
              <a:t>12</a:t>
            </a:fld>
            <a:endParaRPr lang="nb-NO"/>
          </a:p>
        </p:txBody>
      </p:sp>
      <p:sp>
        <p:nvSpPr>
          <p:cNvPr id="7" name="Rectangle 6">
            <a:extLst>
              <a:ext uri="{FF2B5EF4-FFF2-40B4-BE49-F238E27FC236}">
                <a16:creationId xmlns:a16="http://schemas.microsoft.com/office/drawing/2014/main" id="{ABC5DBB3-7B09-473A-BA7A-284C20B71E9E}"/>
              </a:ext>
            </a:extLst>
          </p:cNvPr>
          <p:cNvSpPr/>
          <p:nvPr/>
        </p:nvSpPr>
        <p:spPr>
          <a:xfrm>
            <a:off x="263352" y="188640"/>
            <a:ext cx="9433048" cy="892552"/>
          </a:xfrm>
          <a:prstGeom prst="rect">
            <a:avLst/>
          </a:prstGeom>
        </p:spPr>
        <p:txBody>
          <a:bodyPr wrap="square">
            <a:spAutoFit/>
          </a:bodyPr>
          <a:lstStyle/>
          <a:p>
            <a:r>
              <a:rPr lang="en-US" sz="2600" dirty="0">
                <a:ln w="0"/>
                <a:solidFill>
                  <a:schemeClr val="accent1"/>
                </a:solidFill>
                <a:effectLst>
                  <a:outerShdw blurRad="38100" dist="25400" dir="5400000" algn="ctr" rotWithShape="0">
                    <a:srgbClr val="6E747A">
                      <a:alpha val="43000"/>
                    </a:srgbClr>
                  </a:outerShdw>
                </a:effectLst>
                <a:latin typeface="PTSans-Bold"/>
              </a:rPr>
              <a:t>If the data is univariate, we might use a Z-score to detect</a:t>
            </a:r>
          </a:p>
          <a:p>
            <a:r>
              <a:rPr lang="nb-NO" sz="2600" dirty="0" err="1">
                <a:ln w="0"/>
                <a:solidFill>
                  <a:schemeClr val="accent1"/>
                </a:solidFill>
                <a:effectLst>
                  <a:outerShdw blurRad="38100" dist="25400" dir="5400000" algn="ctr" rotWithShape="0">
                    <a:srgbClr val="6E747A">
                      <a:alpha val="43000"/>
                    </a:srgbClr>
                  </a:outerShdw>
                </a:effectLst>
                <a:latin typeface="PTSans-Bold"/>
              </a:rPr>
              <a:t>outliers</a:t>
            </a:r>
            <a:endParaRPr lang="nb-NO" dirty="0">
              <a:ln w="0"/>
              <a:solidFill>
                <a:schemeClr val="accent1"/>
              </a:solidFill>
              <a:effectLst>
                <a:outerShdw blurRad="38100" dist="25400" dir="5400000" algn="ctr" rotWithShape="0">
                  <a:srgbClr val="6E747A">
                    <a:alpha val="43000"/>
                  </a:srgbClr>
                </a:outerShdw>
              </a:effectLst>
            </a:endParaRPr>
          </a:p>
        </p:txBody>
      </p:sp>
      <p:pic>
        <p:nvPicPr>
          <p:cNvPr id="11266" name="Picture 2" descr="http://www.ltcconline.net/greenl/courses/201/probdist/ctsdis8.jpg">
            <a:extLst>
              <a:ext uri="{FF2B5EF4-FFF2-40B4-BE49-F238E27FC236}">
                <a16:creationId xmlns:a16="http://schemas.microsoft.com/office/drawing/2014/main" id="{EB680CCF-76D8-4FF7-8CF6-5C60B64351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476375"/>
            <a:ext cx="5381625" cy="39052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E572E196-C576-4F93-A823-2A69CD160F42}"/>
              </a:ext>
            </a:extLst>
          </p:cNvPr>
          <p:cNvSpPr/>
          <p:nvPr/>
        </p:nvSpPr>
        <p:spPr>
          <a:xfrm>
            <a:off x="623392" y="5984309"/>
            <a:ext cx="3752950" cy="246221"/>
          </a:xfrm>
          <a:prstGeom prst="rect">
            <a:avLst/>
          </a:prstGeom>
        </p:spPr>
        <p:txBody>
          <a:bodyPr wrap="none">
            <a:spAutoFit/>
          </a:bodyPr>
          <a:lstStyle/>
          <a:p>
            <a:r>
              <a:rPr lang="nb-NO" sz="1000" dirty="0">
                <a:solidFill>
                  <a:srgbClr val="0098A8"/>
                </a:solidFill>
                <a:latin typeface="OpenSans-Regular"/>
                <a:hlinkClick r:id="rId3"/>
              </a:rPr>
              <a:t>http://www.ltcconline.net/greenl/courses/201/probdist/zScore.htm</a:t>
            </a:r>
            <a:endParaRPr lang="nb-NO" dirty="0"/>
          </a:p>
        </p:txBody>
      </p:sp>
    </p:spTree>
    <p:extLst>
      <p:ext uri="{BB962C8B-B14F-4D97-AF65-F5344CB8AC3E}">
        <p14:creationId xmlns:p14="http://schemas.microsoft.com/office/powerpoint/2010/main" val="619593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9982504-86E3-4973-B8C0-E2D0800E2E7F}"/>
              </a:ext>
            </a:extLst>
          </p:cNvPr>
          <p:cNvSpPr>
            <a:spLocks noGrp="1"/>
          </p:cNvSpPr>
          <p:nvPr>
            <p:ph type="ftr" sz="quarter" idx="14"/>
          </p:nvPr>
        </p:nvSpPr>
        <p:spPr/>
        <p:txBody>
          <a:bodyPr/>
          <a:lstStyle/>
          <a:p>
            <a:r>
              <a:rPr lang="en-US"/>
              <a:t>Norwegian University of Life Sciences</a:t>
            </a:r>
            <a:endParaRPr lang="nb-NO"/>
          </a:p>
        </p:txBody>
      </p:sp>
      <p:sp>
        <p:nvSpPr>
          <p:cNvPr id="5" name="Slide Number Placeholder 4">
            <a:extLst>
              <a:ext uri="{FF2B5EF4-FFF2-40B4-BE49-F238E27FC236}">
                <a16:creationId xmlns:a16="http://schemas.microsoft.com/office/drawing/2014/main" id="{A82EC9E2-FF14-4768-9258-0833C6FDEB17}"/>
              </a:ext>
            </a:extLst>
          </p:cNvPr>
          <p:cNvSpPr>
            <a:spLocks noGrp="1"/>
          </p:cNvSpPr>
          <p:nvPr>
            <p:ph type="sldNum" sz="quarter" idx="15"/>
          </p:nvPr>
        </p:nvSpPr>
        <p:spPr/>
        <p:txBody>
          <a:bodyPr/>
          <a:lstStyle/>
          <a:p>
            <a:fld id="{0A3ED7E7-E538-48B7-BF27-18C497C3E180}" type="slidenum">
              <a:rPr lang="nb-NO" smtClean="0"/>
              <a:pPr/>
              <a:t>13</a:t>
            </a:fld>
            <a:endParaRPr lang="nb-NO"/>
          </a:p>
        </p:txBody>
      </p:sp>
      <p:sp>
        <p:nvSpPr>
          <p:cNvPr id="7" name="Rectangle 6">
            <a:extLst>
              <a:ext uri="{FF2B5EF4-FFF2-40B4-BE49-F238E27FC236}">
                <a16:creationId xmlns:a16="http://schemas.microsoft.com/office/drawing/2014/main" id="{ABC5DBB3-7B09-473A-BA7A-284C20B71E9E}"/>
              </a:ext>
            </a:extLst>
          </p:cNvPr>
          <p:cNvSpPr/>
          <p:nvPr/>
        </p:nvSpPr>
        <p:spPr>
          <a:xfrm>
            <a:off x="263352" y="188640"/>
            <a:ext cx="9433048" cy="892552"/>
          </a:xfrm>
          <a:prstGeom prst="rect">
            <a:avLst/>
          </a:prstGeom>
        </p:spPr>
        <p:txBody>
          <a:bodyPr wrap="square">
            <a:spAutoFit/>
          </a:bodyPr>
          <a:lstStyle/>
          <a:p>
            <a:r>
              <a:rPr lang="en-US" sz="2600" dirty="0">
                <a:ln w="0"/>
                <a:solidFill>
                  <a:schemeClr val="accent1"/>
                </a:solidFill>
                <a:effectLst>
                  <a:outerShdw blurRad="38100" dist="25400" dir="5400000" algn="ctr" rotWithShape="0">
                    <a:srgbClr val="6E747A">
                      <a:alpha val="43000"/>
                    </a:srgbClr>
                  </a:outerShdw>
                </a:effectLst>
                <a:latin typeface="PTSans-Bold"/>
              </a:rPr>
              <a:t>If the data is univariate, we might use a Z-score to detect</a:t>
            </a:r>
          </a:p>
          <a:p>
            <a:r>
              <a:rPr lang="nb-NO" sz="2600" dirty="0" err="1">
                <a:ln w="0"/>
                <a:solidFill>
                  <a:schemeClr val="accent1"/>
                </a:solidFill>
                <a:effectLst>
                  <a:outerShdw blurRad="38100" dist="25400" dir="5400000" algn="ctr" rotWithShape="0">
                    <a:srgbClr val="6E747A">
                      <a:alpha val="43000"/>
                    </a:srgbClr>
                  </a:outerShdw>
                </a:effectLst>
                <a:latin typeface="PTSans-Bold"/>
              </a:rPr>
              <a:t>outliers</a:t>
            </a:r>
            <a:endParaRPr lang="nb-NO" dirty="0">
              <a:ln w="0"/>
              <a:solidFill>
                <a:schemeClr val="accent1"/>
              </a:solidFill>
              <a:effectLst>
                <a:outerShdw blurRad="38100" dist="25400" dir="5400000" algn="ctr" rotWithShape="0">
                  <a:srgbClr val="6E747A">
                    <a:alpha val="43000"/>
                  </a:srgbClr>
                </a:outerShdw>
              </a:effectLst>
            </a:endParaRPr>
          </a:p>
        </p:txBody>
      </p:sp>
      <p:pic>
        <p:nvPicPr>
          <p:cNvPr id="11266" name="Picture 2" descr="http://www.ltcconline.net/greenl/courses/201/probdist/ctsdis8.jpg">
            <a:extLst>
              <a:ext uri="{FF2B5EF4-FFF2-40B4-BE49-F238E27FC236}">
                <a16:creationId xmlns:a16="http://schemas.microsoft.com/office/drawing/2014/main" id="{EB680CCF-76D8-4FF7-8CF6-5C60B64351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476375"/>
            <a:ext cx="5381625" cy="39052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E572E196-C576-4F93-A823-2A69CD160F42}"/>
              </a:ext>
            </a:extLst>
          </p:cNvPr>
          <p:cNvSpPr/>
          <p:nvPr/>
        </p:nvSpPr>
        <p:spPr>
          <a:xfrm>
            <a:off x="623392" y="5984309"/>
            <a:ext cx="3752950" cy="246221"/>
          </a:xfrm>
          <a:prstGeom prst="rect">
            <a:avLst/>
          </a:prstGeom>
        </p:spPr>
        <p:txBody>
          <a:bodyPr wrap="none">
            <a:spAutoFit/>
          </a:bodyPr>
          <a:lstStyle/>
          <a:p>
            <a:r>
              <a:rPr lang="nb-NO" sz="1000" dirty="0">
                <a:solidFill>
                  <a:srgbClr val="0098A8"/>
                </a:solidFill>
                <a:latin typeface="OpenSans-Regular"/>
                <a:hlinkClick r:id="rId3"/>
              </a:rPr>
              <a:t>http://www.ltcconline.net/greenl/courses/201/probdist/zScore.htm</a:t>
            </a:r>
            <a:endParaRPr lang="nb-NO"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6FC08D9-73E3-48E4-815A-14891C07A58D}"/>
                  </a:ext>
                </a:extLst>
              </p:cNvPr>
              <p:cNvSpPr txBox="1"/>
              <p:nvPr/>
            </p:nvSpPr>
            <p:spPr>
              <a:xfrm>
                <a:off x="-456728" y="2886244"/>
                <a:ext cx="4248472" cy="126509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𝑍</m:t>
                      </m:r>
                      <m:r>
                        <a:rPr lang="en-US" sz="4800" b="0" i="1" smtClean="0">
                          <a:latin typeface="Cambria Math" panose="02040503050406030204" pitchFamily="18" charset="0"/>
                        </a:rPr>
                        <m:t>= </m:t>
                      </m:r>
                      <m:f>
                        <m:fPr>
                          <m:ctrlPr>
                            <a:rPr lang="en-US" sz="4800" b="0" i="1" smtClean="0">
                              <a:latin typeface="Cambria Math" panose="02040503050406030204" pitchFamily="18" charset="0"/>
                            </a:rPr>
                          </m:ctrlPr>
                        </m:fPr>
                        <m:num>
                          <m:r>
                            <a:rPr lang="en-US" sz="4800" b="0" i="1" smtClean="0">
                              <a:latin typeface="Cambria Math" panose="02040503050406030204" pitchFamily="18" charset="0"/>
                            </a:rPr>
                            <m:t>𝑥</m:t>
                          </m:r>
                          <m:r>
                            <a:rPr lang="en-US" sz="4800" b="0" i="1" smtClean="0">
                              <a:latin typeface="Cambria Math" panose="02040503050406030204" pitchFamily="18" charset="0"/>
                            </a:rPr>
                            <m:t>−</m:t>
                          </m:r>
                          <m:r>
                            <a:rPr lang="en-US" sz="4800" b="0" i="1" smtClean="0">
                              <a:latin typeface="Cambria Math" panose="02040503050406030204" pitchFamily="18" charset="0"/>
                              <a:ea typeface="Cambria Math" panose="02040503050406030204" pitchFamily="18" charset="0"/>
                            </a:rPr>
                            <m:t>𝜇</m:t>
                          </m:r>
                        </m:num>
                        <m:den>
                          <m:r>
                            <a:rPr lang="en-US" sz="4800" b="0" i="1" smtClean="0">
                              <a:latin typeface="Cambria Math" panose="02040503050406030204" pitchFamily="18" charset="0"/>
                              <a:ea typeface="Cambria Math" panose="02040503050406030204" pitchFamily="18" charset="0"/>
                            </a:rPr>
                            <m:t>𝜎</m:t>
                          </m:r>
                        </m:den>
                      </m:f>
                    </m:oMath>
                  </m:oMathPara>
                </a14:m>
                <a:endParaRPr lang="nb-NO" sz="4800" dirty="0"/>
              </a:p>
            </p:txBody>
          </p:sp>
        </mc:Choice>
        <mc:Fallback xmlns="">
          <p:sp>
            <p:nvSpPr>
              <p:cNvPr id="3" name="TextBox 2">
                <a:extLst>
                  <a:ext uri="{FF2B5EF4-FFF2-40B4-BE49-F238E27FC236}">
                    <a16:creationId xmlns:a16="http://schemas.microsoft.com/office/drawing/2014/main" id="{D6FC08D9-73E3-48E4-815A-14891C07A58D}"/>
                  </a:ext>
                </a:extLst>
              </p:cNvPr>
              <p:cNvSpPr txBox="1">
                <a:spLocks noRot="1" noChangeAspect="1" noMove="1" noResize="1" noEditPoints="1" noAdjustHandles="1" noChangeArrowheads="1" noChangeShapeType="1" noTextEdit="1"/>
              </p:cNvSpPr>
              <p:nvPr/>
            </p:nvSpPr>
            <p:spPr>
              <a:xfrm>
                <a:off x="-456728" y="2886244"/>
                <a:ext cx="4248472" cy="1265090"/>
              </a:xfrm>
              <a:prstGeom prst="rect">
                <a:avLst/>
              </a:prstGeom>
              <a:blipFill>
                <a:blip r:embed="rId4"/>
                <a:stretch>
                  <a:fillRect/>
                </a:stretch>
              </a:blipFill>
            </p:spPr>
            <p:txBody>
              <a:bodyPr/>
              <a:lstStyle/>
              <a:p>
                <a:r>
                  <a:rPr lang="nb-NO">
                    <a:noFill/>
                  </a:rPr>
                  <a:t> </a:t>
                </a:r>
              </a:p>
            </p:txBody>
          </p:sp>
        </mc:Fallback>
      </mc:AlternateContent>
    </p:spTree>
    <p:extLst>
      <p:ext uri="{BB962C8B-B14F-4D97-AF65-F5344CB8AC3E}">
        <p14:creationId xmlns:p14="http://schemas.microsoft.com/office/powerpoint/2010/main" val="3360566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9982504-86E3-4973-B8C0-E2D0800E2E7F}"/>
              </a:ext>
            </a:extLst>
          </p:cNvPr>
          <p:cNvSpPr>
            <a:spLocks noGrp="1"/>
          </p:cNvSpPr>
          <p:nvPr>
            <p:ph type="ftr" sz="quarter" idx="14"/>
          </p:nvPr>
        </p:nvSpPr>
        <p:spPr/>
        <p:txBody>
          <a:bodyPr/>
          <a:lstStyle/>
          <a:p>
            <a:r>
              <a:rPr lang="en-US"/>
              <a:t>Norwegian University of Life Sciences</a:t>
            </a:r>
            <a:endParaRPr lang="nb-NO"/>
          </a:p>
        </p:txBody>
      </p:sp>
      <p:sp>
        <p:nvSpPr>
          <p:cNvPr id="5" name="Slide Number Placeholder 4">
            <a:extLst>
              <a:ext uri="{FF2B5EF4-FFF2-40B4-BE49-F238E27FC236}">
                <a16:creationId xmlns:a16="http://schemas.microsoft.com/office/drawing/2014/main" id="{A82EC9E2-FF14-4768-9258-0833C6FDEB17}"/>
              </a:ext>
            </a:extLst>
          </p:cNvPr>
          <p:cNvSpPr>
            <a:spLocks noGrp="1"/>
          </p:cNvSpPr>
          <p:nvPr>
            <p:ph type="sldNum" sz="quarter" idx="15"/>
          </p:nvPr>
        </p:nvSpPr>
        <p:spPr/>
        <p:txBody>
          <a:bodyPr/>
          <a:lstStyle/>
          <a:p>
            <a:fld id="{0A3ED7E7-E538-48B7-BF27-18C497C3E180}" type="slidenum">
              <a:rPr lang="nb-NO" smtClean="0"/>
              <a:pPr/>
              <a:t>14</a:t>
            </a:fld>
            <a:endParaRPr lang="nb-NO"/>
          </a:p>
        </p:txBody>
      </p:sp>
      <p:pic>
        <p:nvPicPr>
          <p:cNvPr id="2" name="Picture 1">
            <a:extLst>
              <a:ext uri="{FF2B5EF4-FFF2-40B4-BE49-F238E27FC236}">
                <a16:creationId xmlns:a16="http://schemas.microsoft.com/office/drawing/2014/main" id="{DE8CD3AD-4D0C-46BA-8914-6E1E42C5ED04}"/>
              </a:ext>
            </a:extLst>
          </p:cNvPr>
          <p:cNvPicPr>
            <a:picLocks noChangeAspect="1"/>
          </p:cNvPicPr>
          <p:nvPr/>
        </p:nvPicPr>
        <p:blipFill>
          <a:blip r:embed="rId2"/>
          <a:stretch>
            <a:fillRect/>
          </a:stretch>
        </p:blipFill>
        <p:spPr>
          <a:xfrm>
            <a:off x="4583832" y="1700808"/>
            <a:ext cx="6220693" cy="407726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3762982-A9F5-4868-AA36-CFD2DFB042AF}"/>
                  </a:ext>
                </a:extLst>
              </p:cNvPr>
              <p:cNvSpPr txBox="1"/>
              <p:nvPr/>
            </p:nvSpPr>
            <p:spPr>
              <a:xfrm>
                <a:off x="33535" y="2708920"/>
                <a:ext cx="4248472" cy="126509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𝑍</m:t>
                      </m:r>
                      <m:r>
                        <a:rPr lang="en-US" sz="4800" b="0" i="1" smtClean="0">
                          <a:latin typeface="Cambria Math" panose="02040503050406030204" pitchFamily="18" charset="0"/>
                        </a:rPr>
                        <m:t>= </m:t>
                      </m:r>
                      <m:f>
                        <m:fPr>
                          <m:ctrlPr>
                            <a:rPr lang="en-US" sz="4800" b="0" i="1" smtClean="0">
                              <a:latin typeface="Cambria Math" panose="02040503050406030204" pitchFamily="18" charset="0"/>
                            </a:rPr>
                          </m:ctrlPr>
                        </m:fPr>
                        <m:num>
                          <m:r>
                            <a:rPr lang="en-US" sz="4800" b="0" i="1" smtClean="0">
                              <a:latin typeface="Cambria Math" panose="02040503050406030204" pitchFamily="18" charset="0"/>
                            </a:rPr>
                            <m:t>𝑥</m:t>
                          </m:r>
                          <m:r>
                            <a:rPr lang="en-US" sz="4800" b="0" i="1" smtClean="0">
                              <a:latin typeface="Cambria Math" panose="02040503050406030204" pitchFamily="18" charset="0"/>
                            </a:rPr>
                            <m:t>−</m:t>
                          </m:r>
                          <m:r>
                            <a:rPr lang="en-US" sz="4800" b="0" i="1" smtClean="0">
                              <a:latin typeface="Cambria Math" panose="02040503050406030204" pitchFamily="18" charset="0"/>
                              <a:ea typeface="Cambria Math" panose="02040503050406030204" pitchFamily="18" charset="0"/>
                            </a:rPr>
                            <m:t>𝜇</m:t>
                          </m:r>
                        </m:num>
                        <m:den>
                          <m:r>
                            <a:rPr lang="en-US" sz="4800" b="0" i="1" smtClean="0">
                              <a:latin typeface="Cambria Math" panose="02040503050406030204" pitchFamily="18" charset="0"/>
                              <a:ea typeface="Cambria Math" panose="02040503050406030204" pitchFamily="18" charset="0"/>
                            </a:rPr>
                            <m:t>𝜎</m:t>
                          </m:r>
                        </m:den>
                      </m:f>
                    </m:oMath>
                  </m:oMathPara>
                </a14:m>
                <a:endParaRPr lang="nb-NO" sz="4800" dirty="0"/>
              </a:p>
            </p:txBody>
          </p:sp>
        </mc:Choice>
        <mc:Fallback xmlns="">
          <p:sp>
            <p:nvSpPr>
              <p:cNvPr id="8" name="TextBox 7">
                <a:extLst>
                  <a:ext uri="{FF2B5EF4-FFF2-40B4-BE49-F238E27FC236}">
                    <a16:creationId xmlns:a16="http://schemas.microsoft.com/office/drawing/2014/main" id="{D3762982-A9F5-4868-AA36-CFD2DFB042AF}"/>
                  </a:ext>
                </a:extLst>
              </p:cNvPr>
              <p:cNvSpPr txBox="1">
                <a:spLocks noRot="1" noChangeAspect="1" noMove="1" noResize="1" noEditPoints="1" noAdjustHandles="1" noChangeArrowheads="1" noChangeShapeType="1" noTextEdit="1"/>
              </p:cNvSpPr>
              <p:nvPr/>
            </p:nvSpPr>
            <p:spPr>
              <a:xfrm>
                <a:off x="33535" y="2708920"/>
                <a:ext cx="4248472" cy="1265090"/>
              </a:xfrm>
              <a:prstGeom prst="rect">
                <a:avLst/>
              </a:prstGeom>
              <a:blipFill>
                <a:blip r:embed="rId3"/>
                <a:stretch>
                  <a:fillRect/>
                </a:stretch>
              </a:blipFill>
            </p:spPr>
            <p:txBody>
              <a:bodyPr/>
              <a:lstStyle/>
              <a:p>
                <a:r>
                  <a:rPr lang="nb-NO">
                    <a:noFill/>
                  </a:rPr>
                  <a:t> </a:t>
                </a:r>
              </a:p>
            </p:txBody>
          </p:sp>
        </mc:Fallback>
      </mc:AlternateContent>
      <p:sp>
        <p:nvSpPr>
          <p:cNvPr id="6" name="Rectangle 5">
            <a:extLst>
              <a:ext uri="{FF2B5EF4-FFF2-40B4-BE49-F238E27FC236}">
                <a16:creationId xmlns:a16="http://schemas.microsoft.com/office/drawing/2014/main" id="{ED9DB249-3DEF-49EE-8D6B-FBC564BAB36F}"/>
              </a:ext>
            </a:extLst>
          </p:cNvPr>
          <p:cNvSpPr/>
          <p:nvPr/>
        </p:nvSpPr>
        <p:spPr>
          <a:xfrm>
            <a:off x="263352" y="116632"/>
            <a:ext cx="9217024" cy="892552"/>
          </a:xfrm>
          <a:prstGeom prst="rect">
            <a:avLst/>
          </a:prstGeom>
        </p:spPr>
        <p:txBody>
          <a:bodyPr wrap="square">
            <a:spAutoFit/>
          </a:bodyPr>
          <a:lstStyle/>
          <a:p>
            <a:r>
              <a:rPr lang="en-US" sz="2600" dirty="0">
                <a:ln w="0"/>
                <a:solidFill>
                  <a:schemeClr val="accent1"/>
                </a:solidFill>
                <a:effectLst>
                  <a:outerShdw blurRad="38100" dist="25400" dir="5400000" algn="ctr" rotWithShape="0">
                    <a:srgbClr val="6E747A">
                      <a:alpha val="43000"/>
                    </a:srgbClr>
                  </a:outerShdw>
                </a:effectLst>
                <a:latin typeface="PTSans-Bold"/>
              </a:rPr>
              <a:t>A benefit of this is that we can use it with a data stream,</a:t>
            </a:r>
          </a:p>
          <a:p>
            <a:r>
              <a:rPr lang="en-US" sz="2600" dirty="0">
                <a:ln w="0"/>
                <a:solidFill>
                  <a:schemeClr val="accent1"/>
                </a:solidFill>
                <a:effectLst>
                  <a:outerShdw blurRad="38100" dist="25400" dir="5400000" algn="ctr" rotWithShape="0">
                    <a:srgbClr val="6E747A">
                      <a:alpha val="43000"/>
                    </a:srgbClr>
                  </a:outerShdw>
                </a:effectLst>
                <a:latin typeface="PTSans-Bold"/>
              </a:rPr>
              <a:t>only storing the most recent data points</a:t>
            </a:r>
            <a:endParaRPr lang="nb-NO"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087019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9982504-86E3-4973-B8C0-E2D0800E2E7F}"/>
              </a:ext>
            </a:extLst>
          </p:cNvPr>
          <p:cNvSpPr>
            <a:spLocks noGrp="1"/>
          </p:cNvSpPr>
          <p:nvPr>
            <p:ph type="ftr" sz="quarter" idx="14"/>
          </p:nvPr>
        </p:nvSpPr>
        <p:spPr/>
        <p:txBody>
          <a:bodyPr/>
          <a:lstStyle/>
          <a:p>
            <a:r>
              <a:rPr lang="en-US"/>
              <a:t>Norwegian University of Life Sciences</a:t>
            </a:r>
            <a:endParaRPr lang="nb-NO"/>
          </a:p>
        </p:txBody>
      </p:sp>
      <p:sp>
        <p:nvSpPr>
          <p:cNvPr id="5" name="Slide Number Placeholder 4">
            <a:extLst>
              <a:ext uri="{FF2B5EF4-FFF2-40B4-BE49-F238E27FC236}">
                <a16:creationId xmlns:a16="http://schemas.microsoft.com/office/drawing/2014/main" id="{A82EC9E2-FF14-4768-9258-0833C6FDEB17}"/>
              </a:ext>
            </a:extLst>
          </p:cNvPr>
          <p:cNvSpPr>
            <a:spLocks noGrp="1"/>
          </p:cNvSpPr>
          <p:nvPr>
            <p:ph type="sldNum" sz="quarter" idx="15"/>
          </p:nvPr>
        </p:nvSpPr>
        <p:spPr/>
        <p:txBody>
          <a:bodyPr/>
          <a:lstStyle/>
          <a:p>
            <a:fld id="{0A3ED7E7-E538-48B7-BF27-18C497C3E180}" type="slidenum">
              <a:rPr lang="nb-NO" smtClean="0"/>
              <a:pPr/>
              <a:t>15</a:t>
            </a:fld>
            <a:endParaRPr lang="nb-NO"/>
          </a:p>
        </p:txBody>
      </p:sp>
      <p:pic>
        <p:nvPicPr>
          <p:cNvPr id="18436" name="Picture 4" descr="Champagne Sales Line Plot">
            <a:extLst>
              <a:ext uri="{FF2B5EF4-FFF2-40B4-BE49-F238E27FC236}">
                <a16:creationId xmlns:a16="http://schemas.microsoft.com/office/drawing/2014/main" id="{13115C19-C840-4EFC-83D3-21FE6A5FCB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7888" y="1208162"/>
            <a:ext cx="5922235" cy="44416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3BEBE61-091D-4AFE-BA04-25A0672E9870}"/>
              </a:ext>
            </a:extLst>
          </p:cNvPr>
          <p:cNvSpPr/>
          <p:nvPr/>
        </p:nvSpPr>
        <p:spPr>
          <a:xfrm>
            <a:off x="450447" y="6002390"/>
            <a:ext cx="6912768" cy="261610"/>
          </a:xfrm>
          <a:prstGeom prst="rect">
            <a:avLst/>
          </a:prstGeom>
        </p:spPr>
        <p:txBody>
          <a:bodyPr wrap="square">
            <a:spAutoFit/>
          </a:bodyPr>
          <a:lstStyle/>
          <a:p>
            <a:r>
              <a:rPr lang="nb-NO" sz="1100" dirty="0">
                <a:hlinkClick r:id="rId3"/>
              </a:rPr>
              <a:t>https://machinelearningmastery.com/time-series-forecast-study-python-monthly-sales-french-champagne/</a:t>
            </a:r>
            <a:endParaRPr lang="nb-NO" sz="1100" dirty="0"/>
          </a:p>
        </p:txBody>
      </p:sp>
      <p:sp>
        <p:nvSpPr>
          <p:cNvPr id="7" name="Rectangle 6">
            <a:extLst>
              <a:ext uri="{FF2B5EF4-FFF2-40B4-BE49-F238E27FC236}">
                <a16:creationId xmlns:a16="http://schemas.microsoft.com/office/drawing/2014/main" id="{924759F7-6DEC-4528-835F-B73D806E3ACE}"/>
              </a:ext>
            </a:extLst>
          </p:cNvPr>
          <p:cNvSpPr/>
          <p:nvPr/>
        </p:nvSpPr>
        <p:spPr>
          <a:xfrm>
            <a:off x="191344" y="209279"/>
            <a:ext cx="9937104" cy="892552"/>
          </a:xfrm>
          <a:prstGeom prst="rect">
            <a:avLst/>
          </a:prstGeom>
        </p:spPr>
        <p:txBody>
          <a:bodyPr wrap="square">
            <a:spAutoFit/>
          </a:bodyPr>
          <a:lstStyle/>
          <a:p>
            <a:r>
              <a:rPr lang="en-US" sz="2600" dirty="0">
                <a:ln w="0"/>
                <a:solidFill>
                  <a:schemeClr val="accent1"/>
                </a:solidFill>
                <a:effectLst>
                  <a:outerShdw blurRad="38100" dist="25400" dir="5400000" algn="ctr" rotWithShape="0">
                    <a:srgbClr val="6E747A">
                      <a:alpha val="43000"/>
                    </a:srgbClr>
                  </a:outerShdw>
                </a:effectLst>
                <a:latin typeface="PTSans-Bold"/>
              </a:rPr>
              <a:t>A downside, however, is that this will not work on data</a:t>
            </a:r>
          </a:p>
          <a:p>
            <a:r>
              <a:rPr lang="nb-NO" sz="2600" dirty="0" err="1">
                <a:ln w="0"/>
                <a:solidFill>
                  <a:schemeClr val="accent1"/>
                </a:solidFill>
                <a:effectLst>
                  <a:outerShdw blurRad="38100" dist="25400" dir="5400000" algn="ctr" rotWithShape="0">
                    <a:srgbClr val="6E747A">
                      <a:alpha val="43000"/>
                    </a:srgbClr>
                  </a:outerShdw>
                </a:effectLst>
                <a:latin typeface="PTSans-Bold"/>
              </a:rPr>
              <a:t>with</a:t>
            </a:r>
            <a:r>
              <a:rPr lang="nb-NO" sz="2600" dirty="0">
                <a:ln w="0"/>
                <a:solidFill>
                  <a:schemeClr val="accent1"/>
                </a:solidFill>
                <a:effectLst>
                  <a:outerShdw blurRad="38100" dist="25400" dir="5400000" algn="ctr" rotWithShape="0">
                    <a:srgbClr val="6E747A">
                      <a:alpha val="43000"/>
                    </a:srgbClr>
                  </a:outerShdw>
                </a:effectLst>
                <a:latin typeface="PTSans-Bold"/>
              </a:rPr>
              <a:t> </a:t>
            </a:r>
            <a:r>
              <a:rPr lang="nb-NO" sz="2600" dirty="0" err="1">
                <a:ln w="0"/>
                <a:solidFill>
                  <a:schemeClr val="accent1"/>
                </a:solidFill>
                <a:effectLst>
                  <a:outerShdw blurRad="38100" dist="25400" dir="5400000" algn="ctr" rotWithShape="0">
                    <a:srgbClr val="6E747A">
                      <a:alpha val="43000"/>
                    </a:srgbClr>
                  </a:outerShdw>
                </a:effectLst>
                <a:latin typeface="PTSans-Bold"/>
              </a:rPr>
              <a:t>sudden</a:t>
            </a:r>
            <a:r>
              <a:rPr lang="nb-NO" sz="2600" dirty="0">
                <a:ln w="0"/>
                <a:solidFill>
                  <a:schemeClr val="accent1"/>
                </a:solidFill>
                <a:effectLst>
                  <a:outerShdw blurRad="38100" dist="25400" dir="5400000" algn="ctr" rotWithShape="0">
                    <a:srgbClr val="6E747A">
                      <a:alpha val="43000"/>
                    </a:srgbClr>
                  </a:outerShdw>
                </a:effectLst>
                <a:latin typeface="PTSans-Bold"/>
              </a:rPr>
              <a:t> </a:t>
            </a:r>
            <a:r>
              <a:rPr lang="nb-NO" sz="2600" dirty="0" err="1">
                <a:ln w="0"/>
                <a:solidFill>
                  <a:schemeClr val="accent1"/>
                </a:solidFill>
                <a:effectLst>
                  <a:outerShdw blurRad="38100" dist="25400" dir="5400000" algn="ctr" rotWithShape="0">
                    <a:srgbClr val="6E747A">
                      <a:alpha val="43000"/>
                    </a:srgbClr>
                  </a:outerShdw>
                </a:effectLst>
                <a:latin typeface="PTSans-Bold"/>
              </a:rPr>
              <a:t>seasonal</a:t>
            </a:r>
            <a:r>
              <a:rPr lang="nb-NO" sz="2600" dirty="0">
                <a:ln w="0"/>
                <a:solidFill>
                  <a:schemeClr val="accent1"/>
                </a:solidFill>
                <a:effectLst>
                  <a:outerShdw blurRad="38100" dist="25400" dir="5400000" algn="ctr" rotWithShape="0">
                    <a:srgbClr val="6E747A">
                      <a:alpha val="43000"/>
                    </a:srgbClr>
                  </a:outerShdw>
                </a:effectLst>
                <a:latin typeface="PTSans-Bold"/>
              </a:rPr>
              <a:t> </a:t>
            </a:r>
            <a:r>
              <a:rPr lang="nb-NO" sz="2600" dirty="0" err="1">
                <a:ln w="0"/>
                <a:solidFill>
                  <a:schemeClr val="accent1"/>
                </a:solidFill>
                <a:effectLst>
                  <a:outerShdw blurRad="38100" dist="25400" dir="5400000" algn="ctr" rotWithShape="0">
                    <a:srgbClr val="6E747A">
                      <a:alpha val="43000"/>
                    </a:srgbClr>
                  </a:outerShdw>
                </a:effectLst>
                <a:latin typeface="PTSans-Bold"/>
              </a:rPr>
              <a:t>shifts</a:t>
            </a:r>
            <a:r>
              <a:rPr lang="nb-NO" sz="2600" dirty="0">
                <a:ln w="0"/>
                <a:solidFill>
                  <a:schemeClr val="accent1"/>
                </a:solidFill>
                <a:effectLst>
                  <a:outerShdw blurRad="38100" dist="25400" dir="5400000" algn="ctr" rotWithShape="0">
                    <a:srgbClr val="6E747A">
                      <a:alpha val="43000"/>
                    </a:srgbClr>
                  </a:outerShdw>
                </a:effectLst>
                <a:latin typeface="PTSans-Bold"/>
              </a:rPr>
              <a:t>.</a:t>
            </a:r>
            <a:endParaRPr lang="nb-NO" dirty="0">
              <a:ln w="0"/>
              <a:solidFill>
                <a:schemeClr val="accent1"/>
              </a:solidFill>
              <a:effectLst>
                <a:outerShdw blurRad="38100" dist="25400" dir="5400000" algn="ctr" rotWithShape="0">
                  <a:srgbClr val="6E747A">
                    <a:alpha val="43000"/>
                  </a:srgbClr>
                </a:outerShdw>
              </a:effectLst>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207922A-49F1-4696-8B42-47E949260F71}"/>
                  </a:ext>
                </a:extLst>
              </p:cNvPr>
              <p:cNvSpPr txBox="1"/>
              <p:nvPr/>
            </p:nvSpPr>
            <p:spPr>
              <a:xfrm>
                <a:off x="33535" y="2708920"/>
                <a:ext cx="4248472" cy="126509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𝑍</m:t>
                      </m:r>
                      <m:r>
                        <a:rPr lang="en-US" sz="4800" b="0" i="1" smtClean="0">
                          <a:latin typeface="Cambria Math" panose="02040503050406030204" pitchFamily="18" charset="0"/>
                        </a:rPr>
                        <m:t>= </m:t>
                      </m:r>
                      <m:f>
                        <m:fPr>
                          <m:ctrlPr>
                            <a:rPr lang="en-US" sz="4800" b="0" i="1" smtClean="0">
                              <a:latin typeface="Cambria Math" panose="02040503050406030204" pitchFamily="18" charset="0"/>
                            </a:rPr>
                          </m:ctrlPr>
                        </m:fPr>
                        <m:num>
                          <m:r>
                            <a:rPr lang="en-US" sz="4800" b="0" i="1" smtClean="0">
                              <a:latin typeface="Cambria Math" panose="02040503050406030204" pitchFamily="18" charset="0"/>
                            </a:rPr>
                            <m:t>𝑥</m:t>
                          </m:r>
                          <m:r>
                            <a:rPr lang="en-US" sz="4800" b="0" i="1" smtClean="0">
                              <a:latin typeface="Cambria Math" panose="02040503050406030204" pitchFamily="18" charset="0"/>
                            </a:rPr>
                            <m:t>−</m:t>
                          </m:r>
                          <m:r>
                            <a:rPr lang="en-US" sz="4800" b="0" i="1" smtClean="0">
                              <a:latin typeface="Cambria Math" panose="02040503050406030204" pitchFamily="18" charset="0"/>
                              <a:ea typeface="Cambria Math" panose="02040503050406030204" pitchFamily="18" charset="0"/>
                            </a:rPr>
                            <m:t>𝜇</m:t>
                          </m:r>
                        </m:num>
                        <m:den>
                          <m:r>
                            <a:rPr lang="en-US" sz="4800" b="0" i="1" smtClean="0">
                              <a:latin typeface="Cambria Math" panose="02040503050406030204" pitchFamily="18" charset="0"/>
                              <a:ea typeface="Cambria Math" panose="02040503050406030204" pitchFamily="18" charset="0"/>
                            </a:rPr>
                            <m:t>𝜎</m:t>
                          </m:r>
                        </m:den>
                      </m:f>
                    </m:oMath>
                  </m:oMathPara>
                </a14:m>
                <a:endParaRPr lang="nb-NO" sz="4800" dirty="0"/>
              </a:p>
            </p:txBody>
          </p:sp>
        </mc:Choice>
        <mc:Fallback xmlns="">
          <p:sp>
            <p:nvSpPr>
              <p:cNvPr id="10" name="TextBox 9">
                <a:extLst>
                  <a:ext uri="{FF2B5EF4-FFF2-40B4-BE49-F238E27FC236}">
                    <a16:creationId xmlns:a16="http://schemas.microsoft.com/office/drawing/2014/main" id="{8207922A-49F1-4696-8B42-47E949260F71}"/>
                  </a:ext>
                </a:extLst>
              </p:cNvPr>
              <p:cNvSpPr txBox="1">
                <a:spLocks noRot="1" noChangeAspect="1" noMove="1" noResize="1" noEditPoints="1" noAdjustHandles="1" noChangeArrowheads="1" noChangeShapeType="1" noTextEdit="1"/>
              </p:cNvSpPr>
              <p:nvPr/>
            </p:nvSpPr>
            <p:spPr>
              <a:xfrm>
                <a:off x="33535" y="2708920"/>
                <a:ext cx="4248472" cy="1265090"/>
              </a:xfrm>
              <a:prstGeom prst="rect">
                <a:avLst/>
              </a:prstGeom>
              <a:blipFill>
                <a:blip r:embed="rId4"/>
                <a:stretch>
                  <a:fillRect/>
                </a:stretch>
              </a:blipFill>
            </p:spPr>
            <p:txBody>
              <a:bodyPr/>
              <a:lstStyle/>
              <a:p>
                <a:r>
                  <a:rPr lang="nb-NO">
                    <a:noFill/>
                  </a:rPr>
                  <a:t> </a:t>
                </a:r>
              </a:p>
            </p:txBody>
          </p:sp>
        </mc:Fallback>
      </mc:AlternateContent>
    </p:spTree>
    <p:extLst>
      <p:ext uri="{BB962C8B-B14F-4D97-AF65-F5344CB8AC3E}">
        <p14:creationId xmlns:p14="http://schemas.microsoft.com/office/powerpoint/2010/main" val="1243355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9982504-86E3-4973-B8C0-E2D0800E2E7F}"/>
              </a:ext>
            </a:extLst>
          </p:cNvPr>
          <p:cNvSpPr>
            <a:spLocks noGrp="1"/>
          </p:cNvSpPr>
          <p:nvPr>
            <p:ph type="ftr" sz="quarter" idx="14"/>
          </p:nvPr>
        </p:nvSpPr>
        <p:spPr/>
        <p:txBody>
          <a:bodyPr/>
          <a:lstStyle/>
          <a:p>
            <a:r>
              <a:rPr lang="en-US"/>
              <a:t>Norwegian University of Life Sciences</a:t>
            </a:r>
            <a:endParaRPr lang="nb-NO"/>
          </a:p>
        </p:txBody>
      </p:sp>
      <p:sp>
        <p:nvSpPr>
          <p:cNvPr id="5" name="Slide Number Placeholder 4">
            <a:extLst>
              <a:ext uri="{FF2B5EF4-FFF2-40B4-BE49-F238E27FC236}">
                <a16:creationId xmlns:a16="http://schemas.microsoft.com/office/drawing/2014/main" id="{A82EC9E2-FF14-4768-9258-0833C6FDEB17}"/>
              </a:ext>
            </a:extLst>
          </p:cNvPr>
          <p:cNvSpPr>
            <a:spLocks noGrp="1"/>
          </p:cNvSpPr>
          <p:nvPr>
            <p:ph type="sldNum" sz="quarter" idx="15"/>
          </p:nvPr>
        </p:nvSpPr>
        <p:spPr/>
        <p:txBody>
          <a:bodyPr/>
          <a:lstStyle/>
          <a:p>
            <a:fld id="{0A3ED7E7-E538-48B7-BF27-18C497C3E180}" type="slidenum">
              <a:rPr lang="nb-NO" smtClean="0"/>
              <a:pPr/>
              <a:t>16</a:t>
            </a:fld>
            <a:endParaRPr lang="nb-NO"/>
          </a:p>
        </p:txBody>
      </p:sp>
      <p:sp>
        <p:nvSpPr>
          <p:cNvPr id="3" name="Rectangle 2">
            <a:extLst>
              <a:ext uri="{FF2B5EF4-FFF2-40B4-BE49-F238E27FC236}">
                <a16:creationId xmlns:a16="http://schemas.microsoft.com/office/drawing/2014/main" id="{3441CD6F-1E68-4155-9530-C5BE0C09FF14}"/>
              </a:ext>
            </a:extLst>
          </p:cNvPr>
          <p:cNvSpPr/>
          <p:nvPr/>
        </p:nvSpPr>
        <p:spPr>
          <a:xfrm>
            <a:off x="281338" y="116633"/>
            <a:ext cx="10423174" cy="1384995"/>
          </a:xfrm>
          <a:prstGeom prst="rect">
            <a:avLst/>
          </a:prstGeom>
        </p:spPr>
        <p:txBody>
          <a:bodyPr wrap="square">
            <a:spAutoFit/>
          </a:bodyPr>
          <a:lstStyle/>
          <a:p>
            <a:r>
              <a:rPr lang="en-US" sz="2800" dirty="0">
                <a:ln w="0"/>
                <a:solidFill>
                  <a:schemeClr val="accent1"/>
                </a:solidFill>
                <a:effectLst>
                  <a:outerShdw blurRad="38100" dist="25400" dir="5400000" algn="ctr" rotWithShape="0">
                    <a:srgbClr val="6E747A">
                      <a:alpha val="43000"/>
                    </a:srgbClr>
                  </a:outerShdw>
                </a:effectLst>
                <a:latin typeface="PTSans-Bold"/>
              </a:rPr>
              <a:t>Furthermore, both the mean and standard deviation is</a:t>
            </a:r>
          </a:p>
          <a:p>
            <a:r>
              <a:rPr lang="en-US" sz="2800" dirty="0">
                <a:ln w="0"/>
                <a:solidFill>
                  <a:schemeClr val="accent1"/>
                </a:solidFill>
                <a:effectLst>
                  <a:outerShdw blurRad="38100" dist="25400" dir="5400000" algn="ctr" rotWithShape="0">
                    <a:srgbClr val="6E747A">
                      <a:alpha val="43000"/>
                    </a:srgbClr>
                  </a:outerShdw>
                </a:effectLst>
                <a:latin typeface="PTSans-Bold"/>
              </a:rPr>
              <a:t>sensitive to outliers, thus, the </a:t>
            </a:r>
            <a:r>
              <a:rPr lang="en-US" sz="2800" dirty="0" err="1">
                <a:ln w="0"/>
                <a:solidFill>
                  <a:schemeClr val="accent1"/>
                </a:solidFill>
                <a:effectLst>
                  <a:outerShdw blurRad="38100" dist="25400" dir="5400000" algn="ctr" rotWithShape="0">
                    <a:srgbClr val="6E747A">
                      <a:alpha val="43000"/>
                    </a:srgbClr>
                  </a:outerShdw>
                </a:effectLst>
                <a:latin typeface="PTSans-Bold"/>
              </a:rPr>
              <a:t>occurance</a:t>
            </a:r>
            <a:r>
              <a:rPr lang="en-US" sz="2800" dirty="0">
                <a:ln w="0"/>
                <a:solidFill>
                  <a:schemeClr val="accent1"/>
                </a:solidFill>
                <a:effectLst>
                  <a:outerShdw blurRad="38100" dist="25400" dir="5400000" algn="ctr" rotWithShape="0">
                    <a:srgbClr val="6E747A">
                      <a:alpha val="43000"/>
                    </a:srgbClr>
                  </a:outerShdw>
                </a:effectLst>
                <a:latin typeface="PTSans-Bold"/>
              </a:rPr>
              <a:t> of several outliers</a:t>
            </a:r>
          </a:p>
          <a:p>
            <a:r>
              <a:rPr lang="en-US" sz="2800" dirty="0">
                <a:ln w="0"/>
                <a:solidFill>
                  <a:schemeClr val="accent1"/>
                </a:solidFill>
                <a:effectLst>
                  <a:outerShdw blurRad="38100" dist="25400" dir="5400000" algn="ctr" rotWithShape="0">
                    <a:srgbClr val="6E747A">
                      <a:alpha val="43000"/>
                    </a:srgbClr>
                  </a:outerShdw>
                </a:effectLst>
                <a:latin typeface="PTSans-Bold"/>
              </a:rPr>
              <a:t>in one “window” will increase probability of false positives</a:t>
            </a:r>
            <a:endParaRPr lang="nb-NO" sz="2000" dirty="0">
              <a:ln w="0"/>
              <a:solidFill>
                <a:schemeClr val="accent1"/>
              </a:solidFill>
              <a:effectLst>
                <a:outerShdw blurRad="38100" dist="25400" dir="5400000" algn="ctr" rotWithShape="0">
                  <a:srgbClr val="6E747A">
                    <a:alpha val="43000"/>
                  </a:srgbClr>
                </a:outerShdw>
              </a:effectLst>
            </a:endParaRPr>
          </a:p>
        </p:txBody>
      </p:sp>
      <p:grpSp>
        <p:nvGrpSpPr>
          <p:cNvPr id="15" name="Group 14">
            <a:extLst>
              <a:ext uri="{FF2B5EF4-FFF2-40B4-BE49-F238E27FC236}">
                <a16:creationId xmlns:a16="http://schemas.microsoft.com/office/drawing/2014/main" id="{6EEF1098-2A44-4B50-82EA-AE8FFC07524A}"/>
              </a:ext>
            </a:extLst>
          </p:cNvPr>
          <p:cNvGrpSpPr/>
          <p:nvPr/>
        </p:nvGrpSpPr>
        <p:grpSpPr>
          <a:xfrm>
            <a:off x="33535" y="2369357"/>
            <a:ext cx="4248472" cy="1944216"/>
            <a:chOff x="33535" y="2369357"/>
            <a:chExt cx="4248472" cy="1944216"/>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98ED700-63B8-44BE-A12D-1FCC2B686145}"/>
                    </a:ext>
                  </a:extLst>
                </p:cNvPr>
                <p:cNvSpPr txBox="1"/>
                <p:nvPr/>
              </p:nvSpPr>
              <p:spPr>
                <a:xfrm>
                  <a:off x="33535" y="2708920"/>
                  <a:ext cx="4248472" cy="126509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𝑍</m:t>
                        </m:r>
                        <m:r>
                          <a:rPr lang="en-US" sz="4800" b="0" i="1" smtClean="0">
                            <a:latin typeface="Cambria Math" panose="02040503050406030204" pitchFamily="18" charset="0"/>
                          </a:rPr>
                          <m:t>= </m:t>
                        </m:r>
                        <m:f>
                          <m:fPr>
                            <m:ctrlPr>
                              <a:rPr lang="en-US" sz="4800" b="0" i="1" smtClean="0">
                                <a:latin typeface="Cambria Math" panose="02040503050406030204" pitchFamily="18" charset="0"/>
                              </a:rPr>
                            </m:ctrlPr>
                          </m:fPr>
                          <m:num>
                            <m:r>
                              <a:rPr lang="en-US" sz="4800" b="0" i="1" smtClean="0">
                                <a:latin typeface="Cambria Math" panose="02040503050406030204" pitchFamily="18" charset="0"/>
                              </a:rPr>
                              <m:t>𝑥</m:t>
                            </m:r>
                            <m:r>
                              <a:rPr lang="en-US" sz="4800" b="0" i="1" smtClean="0">
                                <a:latin typeface="Cambria Math" panose="02040503050406030204" pitchFamily="18" charset="0"/>
                              </a:rPr>
                              <m:t>−</m:t>
                            </m:r>
                            <m:r>
                              <a:rPr lang="en-US" sz="4800" b="0" i="1" smtClean="0">
                                <a:latin typeface="Cambria Math" panose="02040503050406030204" pitchFamily="18" charset="0"/>
                                <a:ea typeface="Cambria Math" panose="02040503050406030204" pitchFamily="18" charset="0"/>
                              </a:rPr>
                              <m:t>𝜇</m:t>
                            </m:r>
                          </m:num>
                          <m:den>
                            <m:r>
                              <a:rPr lang="en-US" sz="4800" b="0" i="1" smtClean="0">
                                <a:latin typeface="Cambria Math" panose="02040503050406030204" pitchFamily="18" charset="0"/>
                                <a:ea typeface="Cambria Math" panose="02040503050406030204" pitchFamily="18" charset="0"/>
                              </a:rPr>
                              <m:t>𝜎</m:t>
                            </m:r>
                          </m:den>
                        </m:f>
                      </m:oMath>
                    </m:oMathPara>
                  </a14:m>
                  <a:endParaRPr lang="nb-NO" sz="4800" dirty="0"/>
                </a:p>
              </p:txBody>
            </p:sp>
          </mc:Choice>
          <mc:Fallback xmlns="">
            <p:sp>
              <p:nvSpPr>
                <p:cNvPr id="6" name="TextBox 5">
                  <a:extLst>
                    <a:ext uri="{FF2B5EF4-FFF2-40B4-BE49-F238E27FC236}">
                      <a16:creationId xmlns:a16="http://schemas.microsoft.com/office/drawing/2014/main" id="{398ED700-63B8-44BE-A12D-1FCC2B686145}"/>
                    </a:ext>
                  </a:extLst>
                </p:cNvPr>
                <p:cNvSpPr txBox="1">
                  <a:spLocks noRot="1" noChangeAspect="1" noMove="1" noResize="1" noEditPoints="1" noAdjustHandles="1" noChangeArrowheads="1" noChangeShapeType="1" noTextEdit="1"/>
                </p:cNvSpPr>
                <p:nvPr/>
              </p:nvSpPr>
              <p:spPr>
                <a:xfrm>
                  <a:off x="33535" y="2708920"/>
                  <a:ext cx="4248472" cy="1265090"/>
                </a:xfrm>
                <a:prstGeom prst="rect">
                  <a:avLst/>
                </a:prstGeom>
                <a:blipFill>
                  <a:blip r:embed="rId2"/>
                  <a:stretch>
                    <a:fillRect/>
                  </a:stretch>
                </a:blipFill>
              </p:spPr>
              <p:txBody>
                <a:bodyPr/>
                <a:lstStyle/>
                <a:p>
                  <a:r>
                    <a:rPr lang="nb-NO">
                      <a:noFill/>
                    </a:rPr>
                    <a:t> </a:t>
                  </a:r>
                </a:p>
              </p:txBody>
            </p:sp>
          </mc:Fallback>
        </mc:AlternateContent>
        <p:grpSp>
          <p:nvGrpSpPr>
            <p:cNvPr id="14" name="Group 13">
              <a:extLst>
                <a:ext uri="{FF2B5EF4-FFF2-40B4-BE49-F238E27FC236}">
                  <a16:creationId xmlns:a16="http://schemas.microsoft.com/office/drawing/2014/main" id="{17AAE1EE-39E4-47F4-B41E-9A2AF8DD0903}"/>
                </a:ext>
              </a:extLst>
            </p:cNvPr>
            <p:cNvGrpSpPr/>
            <p:nvPr/>
          </p:nvGrpSpPr>
          <p:grpSpPr>
            <a:xfrm>
              <a:off x="709185" y="2369357"/>
              <a:ext cx="3168427" cy="1944216"/>
              <a:chOff x="709185" y="2369357"/>
              <a:chExt cx="3168427" cy="1944216"/>
            </a:xfrm>
          </p:grpSpPr>
          <p:cxnSp>
            <p:nvCxnSpPr>
              <p:cNvPr id="8" name="Straight Connector 7">
                <a:extLst>
                  <a:ext uri="{FF2B5EF4-FFF2-40B4-BE49-F238E27FC236}">
                    <a16:creationId xmlns:a16="http://schemas.microsoft.com/office/drawing/2014/main" id="{B9F0CA77-C5A0-4EA7-B896-356BF8B016A4}"/>
                  </a:ext>
                </a:extLst>
              </p:cNvPr>
              <p:cNvCxnSpPr>
                <a:cxnSpLocks/>
              </p:cNvCxnSpPr>
              <p:nvPr/>
            </p:nvCxnSpPr>
            <p:spPr>
              <a:xfrm>
                <a:off x="911424" y="2369357"/>
                <a:ext cx="2743200" cy="1944216"/>
              </a:xfrm>
              <a:prstGeom prst="line">
                <a:avLst/>
              </a:prstGeom>
              <a:ln w="698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B650BBD-4D59-45BC-8DDF-FA5C3B684929}"/>
                  </a:ext>
                </a:extLst>
              </p:cNvPr>
              <p:cNvCxnSpPr>
                <a:cxnSpLocks/>
              </p:cNvCxnSpPr>
              <p:nvPr/>
            </p:nvCxnSpPr>
            <p:spPr>
              <a:xfrm flipV="1">
                <a:off x="709185" y="2473783"/>
                <a:ext cx="3168427" cy="1774435"/>
              </a:xfrm>
              <a:prstGeom prst="line">
                <a:avLst/>
              </a:prstGeom>
              <a:ln w="69850">
                <a:solidFill>
                  <a:srgbClr val="FF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045460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9982504-86E3-4973-B8C0-E2D0800E2E7F}"/>
              </a:ext>
            </a:extLst>
          </p:cNvPr>
          <p:cNvSpPr>
            <a:spLocks noGrp="1"/>
          </p:cNvSpPr>
          <p:nvPr>
            <p:ph type="ftr" sz="quarter" idx="14"/>
          </p:nvPr>
        </p:nvSpPr>
        <p:spPr/>
        <p:txBody>
          <a:bodyPr/>
          <a:lstStyle/>
          <a:p>
            <a:r>
              <a:rPr lang="en-US"/>
              <a:t>Norwegian University of Life Sciences</a:t>
            </a:r>
            <a:endParaRPr lang="nb-NO"/>
          </a:p>
        </p:txBody>
      </p:sp>
      <p:sp>
        <p:nvSpPr>
          <p:cNvPr id="5" name="Slide Number Placeholder 4">
            <a:extLst>
              <a:ext uri="{FF2B5EF4-FFF2-40B4-BE49-F238E27FC236}">
                <a16:creationId xmlns:a16="http://schemas.microsoft.com/office/drawing/2014/main" id="{A82EC9E2-FF14-4768-9258-0833C6FDEB17}"/>
              </a:ext>
            </a:extLst>
          </p:cNvPr>
          <p:cNvSpPr>
            <a:spLocks noGrp="1"/>
          </p:cNvSpPr>
          <p:nvPr>
            <p:ph type="sldNum" sz="quarter" idx="15"/>
          </p:nvPr>
        </p:nvSpPr>
        <p:spPr/>
        <p:txBody>
          <a:bodyPr/>
          <a:lstStyle/>
          <a:p>
            <a:fld id="{0A3ED7E7-E538-48B7-BF27-18C497C3E180}" type="slidenum">
              <a:rPr lang="nb-NO" smtClean="0"/>
              <a:pPr/>
              <a:t>17</a:t>
            </a:fld>
            <a:endParaRPr lang="nb-NO"/>
          </a:p>
        </p:txBody>
      </p:sp>
      <p:grpSp>
        <p:nvGrpSpPr>
          <p:cNvPr id="13" name="Group 12">
            <a:extLst>
              <a:ext uri="{FF2B5EF4-FFF2-40B4-BE49-F238E27FC236}">
                <a16:creationId xmlns:a16="http://schemas.microsoft.com/office/drawing/2014/main" id="{B342CB52-829B-4DDD-8DC9-7E6951921C39}"/>
              </a:ext>
            </a:extLst>
          </p:cNvPr>
          <p:cNvGrpSpPr/>
          <p:nvPr/>
        </p:nvGrpSpPr>
        <p:grpSpPr>
          <a:xfrm>
            <a:off x="479376" y="2456892"/>
            <a:ext cx="4248472" cy="1944216"/>
            <a:chOff x="33535" y="2369357"/>
            <a:chExt cx="4248472" cy="1944216"/>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70CD0E9-71C9-429D-836F-A3466545256D}"/>
                    </a:ext>
                  </a:extLst>
                </p:cNvPr>
                <p:cNvSpPr txBox="1"/>
                <p:nvPr/>
              </p:nvSpPr>
              <p:spPr>
                <a:xfrm>
                  <a:off x="33535" y="2708920"/>
                  <a:ext cx="4248472" cy="126509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𝑍</m:t>
                        </m:r>
                        <m:r>
                          <a:rPr lang="en-US" sz="4800" b="0" i="1" smtClean="0">
                            <a:latin typeface="Cambria Math" panose="02040503050406030204" pitchFamily="18" charset="0"/>
                          </a:rPr>
                          <m:t>= </m:t>
                        </m:r>
                        <m:f>
                          <m:fPr>
                            <m:ctrlPr>
                              <a:rPr lang="en-US" sz="4800" b="0" i="1" smtClean="0">
                                <a:latin typeface="Cambria Math" panose="02040503050406030204" pitchFamily="18" charset="0"/>
                              </a:rPr>
                            </m:ctrlPr>
                          </m:fPr>
                          <m:num>
                            <m:r>
                              <a:rPr lang="en-US" sz="4800" b="0" i="1" smtClean="0">
                                <a:latin typeface="Cambria Math" panose="02040503050406030204" pitchFamily="18" charset="0"/>
                              </a:rPr>
                              <m:t>𝑥</m:t>
                            </m:r>
                            <m:r>
                              <a:rPr lang="en-US" sz="4800" b="0" i="1" smtClean="0">
                                <a:latin typeface="Cambria Math" panose="02040503050406030204" pitchFamily="18" charset="0"/>
                              </a:rPr>
                              <m:t>−</m:t>
                            </m:r>
                            <m:r>
                              <a:rPr lang="en-US" sz="4800" b="0" i="1" smtClean="0">
                                <a:latin typeface="Cambria Math" panose="02040503050406030204" pitchFamily="18" charset="0"/>
                                <a:ea typeface="Cambria Math" panose="02040503050406030204" pitchFamily="18" charset="0"/>
                              </a:rPr>
                              <m:t>𝜇</m:t>
                            </m:r>
                          </m:num>
                          <m:den>
                            <m:r>
                              <a:rPr lang="en-US" sz="4800" b="0" i="1" smtClean="0">
                                <a:latin typeface="Cambria Math" panose="02040503050406030204" pitchFamily="18" charset="0"/>
                                <a:ea typeface="Cambria Math" panose="02040503050406030204" pitchFamily="18" charset="0"/>
                              </a:rPr>
                              <m:t>𝜎</m:t>
                            </m:r>
                          </m:den>
                        </m:f>
                      </m:oMath>
                    </m:oMathPara>
                  </a14:m>
                  <a:endParaRPr lang="nb-NO" sz="4800" dirty="0"/>
                </a:p>
              </p:txBody>
            </p:sp>
          </mc:Choice>
          <mc:Fallback xmlns="">
            <p:sp>
              <p:nvSpPr>
                <p:cNvPr id="14" name="TextBox 13">
                  <a:extLst>
                    <a:ext uri="{FF2B5EF4-FFF2-40B4-BE49-F238E27FC236}">
                      <a16:creationId xmlns:a16="http://schemas.microsoft.com/office/drawing/2014/main" id="{570CD0E9-71C9-429D-836F-A3466545256D}"/>
                    </a:ext>
                  </a:extLst>
                </p:cNvPr>
                <p:cNvSpPr txBox="1">
                  <a:spLocks noRot="1" noChangeAspect="1" noMove="1" noResize="1" noEditPoints="1" noAdjustHandles="1" noChangeArrowheads="1" noChangeShapeType="1" noTextEdit="1"/>
                </p:cNvSpPr>
                <p:nvPr/>
              </p:nvSpPr>
              <p:spPr>
                <a:xfrm>
                  <a:off x="33535" y="2708920"/>
                  <a:ext cx="4248472" cy="1265090"/>
                </a:xfrm>
                <a:prstGeom prst="rect">
                  <a:avLst/>
                </a:prstGeom>
                <a:blipFill>
                  <a:blip r:embed="rId2"/>
                  <a:stretch>
                    <a:fillRect/>
                  </a:stretch>
                </a:blipFill>
              </p:spPr>
              <p:txBody>
                <a:bodyPr/>
                <a:lstStyle/>
                <a:p>
                  <a:r>
                    <a:rPr lang="nb-NO">
                      <a:noFill/>
                    </a:rPr>
                    <a:t> </a:t>
                  </a:r>
                </a:p>
              </p:txBody>
            </p:sp>
          </mc:Fallback>
        </mc:AlternateContent>
        <p:grpSp>
          <p:nvGrpSpPr>
            <p:cNvPr id="15" name="Group 14">
              <a:extLst>
                <a:ext uri="{FF2B5EF4-FFF2-40B4-BE49-F238E27FC236}">
                  <a16:creationId xmlns:a16="http://schemas.microsoft.com/office/drawing/2014/main" id="{356A71ED-3A62-4621-A6BD-3200C7C20FDF}"/>
                </a:ext>
              </a:extLst>
            </p:cNvPr>
            <p:cNvGrpSpPr/>
            <p:nvPr/>
          </p:nvGrpSpPr>
          <p:grpSpPr>
            <a:xfrm>
              <a:off x="709185" y="2369357"/>
              <a:ext cx="3168427" cy="1944216"/>
              <a:chOff x="709185" y="2369357"/>
              <a:chExt cx="3168427" cy="1944216"/>
            </a:xfrm>
          </p:grpSpPr>
          <p:cxnSp>
            <p:nvCxnSpPr>
              <p:cNvPr id="16" name="Straight Connector 15">
                <a:extLst>
                  <a:ext uri="{FF2B5EF4-FFF2-40B4-BE49-F238E27FC236}">
                    <a16:creationId xmlns:a16="http://schemas.microsoft.com/office/drawing/2014/main" id="{A6474938-7B26-4EE3-A89A-55D608EB9548}"/>
                  </a:ext>
                </a:extLst>
              </p:cNvPr>
              <p:cNvCxnSpPr>
                <a:cxnSpLocks/>
              </p:cNvCxnSpPr>
              <p:nvPr/>
            </p:nvCxnSpPr>
            <p:spPr>
              <a:xfrm>
                <a:off x="911424" y="2369357"/>
                <a:ext cx="2743200" cy="1944216"/>
              </a:xfrm>
              <a:prstGeom prst="line">
                <a:avLst/>
              </a:prstGeom>
              <a:ln w="698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3009549-1426-4CEE-AD68-763B15F8F935}"/>
                  </a:ext>
                </a:extLst>
              </p:cNvPr>
              <p:cNvCxnSpPr>
                <a:cxnSpLocks/>
              </p:cNvCxnSpPr>
              <p:nvPr/>
            </p:nvCxnSpPr>
            <p:spPr>
              <a:xfrm flipV="1">
                <a:off x="709185" y="2473783"/>
                <a:ext cx="3168427" cy="1774435"/>
              </a:xfrm>
              <a:prstGeom prst="line">
                <a:avLst/>
              </a:prstGeom>
              <a:ln w="6985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3" name="Rectangle 2">
            <a:extLst>
              <a:ext uri="{FF2B5EF4-FFF2-40B4-BE49-F238E27FC236}">
                <a16:creationId xmlns:a16="http://schemas.microsoft.com/office/drawing/2014/main" id="{07FD6CF4-C587-4186-81D7-7681B3A8315F}"/>
              </a:ext>
            </a:extLst>
          </p:cNvPr>
          <p:cNvSpPr/>
          <p:nvPr/>
        </p:nvSpPr>
        <p:spPr>
          <a:xfrm>
            <a:off x="224070" y="233960"/>
            <a:ext cx="9707287" cy="954107"/>
          </a:xfrm>
          <a:prstGeom prst="rect">
            <a:avLst/>
          </a:prstGeom>
        </p:spPr>
        <p:txBody>
          <a:bodyPr wrap="square">
            <a:spAutoFit/>
          </a:bodyPr>
          <a:lstStyle/>
          <a:p>
            <a:r>
              <a:rPr lang="en-US" sz="2800" dirty="0">
                <a:ln w="0"/>
                <a:solidFill>
                  <a:schemeClr val="accent1"/>
                </a:solidFill>
                <a:effectLst>
                  <a:outerShdw blurRad="38100" dist="25400" dir="5400000" algn="ctr" rotWithShape="0">
                    <a:srgbClr val="6E747A">
                      <a:alpha val="43000"/>
                    </a:srgbClr>
                  </a:outerShdw>
                </a:effectLst>
                <a:latin typeface="PTSans-Bold"/>
              </a:rPr>
              <a:t>Therefore, we use a </a:t>
            </a:r>
            <a:r>
              <a:rPr lang="en-US" sz="2800" dirty="0" err="1">
                <a:ln w="0"/>
                <a:solidFill>
                  <a:schemeClr val="accent1"/>
                </a:solidFill>
                <a:effectLst>
                  <a:outerShdw blurRad="38100" dist="25400" dir="5400000" algn="ctr" rotWithShape="0">
                    <a:srgbClr val="6E747A">
                      <a:alpha val="43000"/>
                    </a:srgbClr>
                  </a:outerShdw>
                </a:effectLst>
                <a:latin typeface="PTSans-Bold"/>
              </a:rPr>
              <a:t>modifed</a:t>
            </a:r>
            <a:r>
              <a:rPr lang="en-US" sz="2800" dirty="0">
                <a:ln w="0"/>
                <a:solidFill>
                  <a:schemeClr val="accent1"/>
                </a:solidFill>
                <a:effectLst>
                  <a:outerShdw blurRad="38100" dist="25400" dir="5400000" algn="ctr" rotWithShape="0">
                    <a:srgbClr val="6E747A">
                      <a:alpha val="43000"/>
                    </a:srgbClr>
                  </a:outerShdw>
                </a:effectLst>
                <a:latin typeface="PTSans-Bold"/>
              </a:rPr>
              <a:t> Z score instead, which is a</a:t>
            </a:r>
          </a:p>
          <a:p>
            <a:r>
              <a:rPr lang="en-US" sz="2800" dirty="0">
                <a:ln w="0"/>
                <a:solidFill>
                  <a:schemeClr val="accent1"/>
                </a:solidFill>
                <a:effectLst>
                  <a:outerShdw blurRad="38100" dist="25400" dir="5400000" algn="ctr" rotWithShape="0">
                    <a:srgbClr val="6E747A">
                      <a:alpha val="43000"/>
                    </a:srgbClr>
                  </a:outerShdw>
                </a:effectLst>
                <a:latin typeface="PTSans-Bold"/>
              </a:rPr>
              <a:t>robust estimator of the Z score</a:t>
            </a:r>
            <a:endParaRPr lang="nb-NO" sz="2000" dirty="0">
              <a:ln w="0"/>
              <a:solidFill>
                <a:schemeClr val="accent1"/>
              </a:solidFill>
              <a:effectLst>
                <a:outerShdw blurRad="38100" dist="25400" dir="5400000" algn="ctr" rotWithShape="0">
                  <a:srgbClr val="6E747A">
                    <a:alpha val="43000"/>
                  </a:srgbClr>
                </a:outerShdw>
              </a:effectLst>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FAE91A9-D158-4DF5-ACD2-0FCDF15AC83A}"/>
                  </a:ext>
                </a:extLst>
              </p:cNvPr>
              <p:cNvSpPr txBox="1"/>
              <p:nvPr/>
            </p:nvSpPr>
            <p:spPr>
              <a:xfrm>
                <a:off x="5807968" y="2779994"/>
                <a:ext cx="4746428" cy="19818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nb-NO" sz="4400" i="1" smtClean="0">
                              <a:latin typeface="Cambria Math" panose="02040503050406030204" pitchFamily="18" charset="0"/>
                            </a:rPr>
                          </m:ctrlPr>
                        </m:accPr>
                        <m:e>
                          <m:r>
                            <a:rPr lang="nb-NO" sz="4400" b="0" i="1" smtClean="0">
                              <a:latin typeface="Cambria Math" panose="02040503050406030204" pitchFamily="18" charset="0"/>
                            </a:rPr>
                            <m:t>𝑍</m:t>
                          </m:r>
                        </m:e>
                      </m:acc>
                      <m:r>
                        <a:rPr lang="nb-NO" sz="4400" b="0" i="1" smtClean="0">
                          <a:latin typeface="Cambria Math" panose="02040503050406030204" pitchFamily="18" charset="0"/>
                        </a:rPr>
                        <m:t>=</m:t>
                      </m:r>
                      <m:f>
                        <m:fPr>
                          <m:ctrlPr>
                            <a:rPr lang="nb-NO" sz="4400" b="0" i="1" smtClean="0">
                              <a:latin typeface="Cambria Math" panose="02040503050406030204" pitchFamily="18" charset="0"/>
                            </a:rPr>
                          </m:ctrlPr>
                        </m:fPr>
                        <m:num>
                          <m:r>
                            <a:rPr lang="nb-NO" sz="4400" b="0" i="1" smtClean="0">
                              <a:latin typeface="Cambria Math" panose="02040503050406030204" pitchFamily="18" charset="0"/>
                            </a:rPr>
                            <m:t>0.6745</m:t>
                          </m:r>
                          <m:d>
                            <m:dPr>
                              <m:begChr m:val="|"/>
                              <m:endChr m:val="|"/>
                              <m:ctrlPr>
                                <a:rPr lang="nb-NO" sz="4400" b="0" i="1" smtClean="0">
                                  <a:latin typeface="Cambria Math" panose="02040503050406030204" pitchFamily="18" charset="0"/>
                                </a:rPr>
                              </m:ctrlPr>
                            </m:dPr>
                            <m:e>
                              <m:r>
                                <a:rPr lang="nb-NO" sz="4400" b="0" i="1" smtClean="0">
                                  <a:latin typeface="Cambria Math" panose="02040503050406030204" pitchFamily="18" charset="0"/>
                                </a:rPr>
                                <m:t>𝑥</m:t>
                              </m:r>
                              <m:r>
                                <a:rPr lang="nb-NO" sz="4400" b="0" i="1" smtClean="0">
                                  <a:latin typeface="Cambria Math" panose="02040503050406030204" pitchFamily="18" charset="0"/>
                                </a:rPr>
                                <m:t>−</m:t>
                              </m:r>
                              <m:r>
                                <a:rPr lang="nb-NO" sz="4400" b="0" i="1" smtClean="0">
                                  <a:latin typeface="Cambria Math" panose="02040503050406030204" pitchFamily="18" charset="0"/>
                                </a:rPr>
                                <m:t>𝑚</m:t>
                              </m:r>
                            </m:e>
                          </m:d>
                        </m:num>
                        <m:den>
                          <m:r>
                            <a:rPr lang="nb-NO" sz="4400" b="0" i="1" smtClean="0">
                              <a:latin typeface="Cambria Math" panose="02040503050406030204" pitchFamily="18" charset="0"/>
                            </a:rPr>
                            <m:t>𝑀𝐴𝐷</m:t>
                          </m:r>
                        </m:den>
                      </m:f>
                    </m:oMath>
                  </m:oMathPara>
                </a14:m>
                <a:endParaRPr lang="nb-NO" sz="4400" b="0" dirty="0"/>
              </a:p>
              <a:p>
                <a:endParaRPr lang="nb-NO" sz="4400" dirty="0"/>
              </a:p>
            </p:txBody>
          </p:sp>
        </mc:Choice>
        <mc:Fallback xmlns="">
          <p:sp>
            <p:nvSpPr>
              <p:cNvPr id="2" name="TextBox 1">
                <a:extLst>
                  <a:ext uri="{FF2B5EF4-FFF2-40B4-BE49-F238E27FC236}">
                    <a16:creationId xmlns:a16="http://schemas.microsoft.com/office/drawing/2014/main" id="{AFAE91A9-D158-4DF5-ACD2-0FCDF15AC83A}"/>
                  </a:ext>
                </a:extLst>
              </p:cNvPr>
              <p:cNvSpPr txBox="1">
                <a:spLocks noRot="1" noChangeAspect="1" noMove="1" noResize="1" noEditPoints="1" noAdjustHandles="1" noChangeArrowheads="1" noChangeShapeType="1" noTextEdit="1"/>
              </p:cNvSpPr>
              <p:nvPr/>
            </p:nvSpPr>
            <p:spPr>
              <a:xfrm>
                <a:off x="5807968" y="2779994"/>
                <a:ext cx="4746428" cy="1981825"/>
              </a:xfrm>
              <a:prstGeom prst="rect">
                <a:avLst/>
              </a:prstGeom>
              <a:blipFill>
                <a:blip r:embed="rId3"/>
                <a:stretch>
                  <a:fillRect/>
                </a:stretch>
              </a:blipFill>
            </p:spPr>
            <p:txBody>
              <a:bodyPr/>
              <a:lstStyle/>
              <a:p>
                <a:r>
                  <a:rPr lang="nb-NO">
                    <a:noFill/>
                  </a:rPr>
                  <a:t> </a:t>
                </a:r>
              </a:p>
            </p:txBody>
          </p:sp>
        </mc:Fallback>
      </mc:AlternateContent>
      <p:cxnSp>
        <p:nvCxnSpPr>
          <p:cNvPr id="7" name="Straight Arrow Connector 6">
            <a:extLst>
              <a:ext uri="{FF2B5EF4-FFF2-40B4-BE49-F238E27FC236}">
                <a16:creationId xmlns:a16="http://schemas.microsoft.com/office/drawing/2014/main" id="{B94AACC8-6EDC-4371-AE3F-5D59B973D2EA}"/>
              </a:ext>
            </a:extLst>
          </p:cNvPr>
          <p:cNvCxnSpPr>
            <a:cxnSpLocks/>
          </p:cNvCxnSpPr>
          <p:nvPr/>
        </p:nvCxnSpPr>
        <p:spPr>
          <a:xfrm>
            <a:off x="4799856" y="3501008"/>
            <a:ext cx="5400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9236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9982504-86E3-4973-B8C0-E2D0800E2E7F}"/>
              </a:ext>
            </a:extLst>
          </p:cNvPr>
          <p:cNvSpPr>
            <a:spLocks noGrp="1"/>
          </p:cNvSpPr>
          <p:nvPr>
            <p:ph type="ftr" sz="quarter" idx="14"/>
          </p:nvPr>
        </p:nvSpPr>
        <p:spPr/>
        <p:txBody>
          <a:bodyPr/>
          <a:lstStyle/>
          <a:p>
            <a:r>
              <a:rPr lang="en-US"/>
              <a:t>Norwegian University of Life Sciences</a:t>
            </a:r>
            <a:endParaRPr lang="nb-NO"/>
          </a:p>
        </p:txBody>
      </p:sp>
      <p:sp>
        <p:nvSpPr>
          <p:cNvPr id="5" name="Slide Number Placeholder 4">
            <a:extLst>
              <a:ext uri="{FF2B5EF4-FFF2-40B4-BE49-F238E27FC236}">
                <a16:creationId xmlns:a16="http://schemas.microsoft.com/office/drawing/2014/main" id="{A82EC9E2-FF14-4768-9258-0833C6FDEB17}"/>
              </a:ext>
            </a:extLst>
          </p:cNvPr>
          <p:cNvSpPr>
            <a:spLocks noGrp="1"/>
          </p:cNvSpPr>
          <p:nvPr>
            <p:ph type="sldNum" sz="quarter" idx="15"/>
          </p:nvPr>
        </p:nvSpPr>
        <p:spPr/>
        <p:txBody>
          <a:bodyPr/>
          <a:lstStyle/>
          <a:p>
            <a:fld id="{0A3ED7E7-E538-48B7-BF27-18C497C3E180}" type="slidenum">
              <a:rPr lang="nb-NO" smtClean="0"/>
              <a:pPr/>
              <a:t>18</a:t>
            </a:fld>
            <a:endParaRPr lang="nb-NO"/>
          </a:p>
        </p:txBody>
      </p:sp>
      <p:sp>
        <p:nvSpPr>
          <p:cNvPr id="3" name="Rectangle 2">
            <a:extLst>
              <a:ext uri="{FF2B5EF4-FFF2-40B4-BE49-F238E27FC236}">
                <a16:creationId xmlns:a16="http://schemas.microsoft.com/office/drawing/2014/main" id="{FBD787D4-6F3A-484E-9F09-98F1D5560FE4}"/>
              </a:ext>
            </a:extLst>
          </p:cNvPr>
          <p:cNvSpPr/>
          <p:nvPr/>
        </p:nvSpPr>
        <p:spPr>
          <a:xfrm>
            <a:off x="263352" y="260648"/>
            <a:ext cx="10225136" cy="523220"/>
          </a:xfrm>
          <a:prstGeom prst="rect">
            <a:avLst/>
          </a:prstGeom>
        </p:spPr>
        <p:txBody>
          <a:bodyPr wrap="square">
            <a:spAutoFit/>
          </a:bodyPr>
          <a:lstStyle/>
          <a:p>
            <a:r>
              <a:rPr lang="en-US" sz="2800" dirty="0">
                <a:ln w="0"/>
                <a:solidFill>
                  <a:schemeClr val="accent1"/>
                </a:solidFill>
                <a:effectLst>
                  <a:outerShdw blurRad="38100" dist="25400" dir="5400000" algn="ctr" rotWithShape="0">
                    <a:srgbClr val="6E747A">
                      <a:alpha val="43000"/>
                    </a:srgbClr>
                  </a:outerShdw>
                </a:effectLst>
                <a:latin typeface="PTSans-Bold"/>
              </a:rPr>
              <a:t>The modified Z score uses the median instead of the mean</a:t>
            </a:r>
            <a:endParaRPr lang="nb-NO" sz="2000" dirty="0">
              <a:ln w="0"/>
              <a:solidFill>
                <a:schemeClr val="accent1"/>
              </a:solidFill>
              <a:effectLst>
                <a:outerShdw blurRad="38100" dist="25400" dir="5400000" algn="ctr" rotWithShape="0">
                  <a:srgbClr val="6E747A">
                    <a:alpha val="43000"/>
                  </a:srgbClr>
                </a:outerShdw>
              </a:effectLst>
            </a:endParaRPr>
          </a:p>
        </p:txBody>
      </p:sp>
      <p:grpSp>
        <p:nvGrpSpPr>
          <p:cNvPr id="15" name="Group 14">
            <a:extLst>
              <a:ext uri="{FF2B5EF4-FFF2-40B4-BE49-F238E27FC236}">
                <a16:creationId xmlns:a16="http://schemas.microsoft.com/office/drawing/2014/main" id="{AEAFB44C-9356-48B9-A8CD-4F571F179B6A}"/>
              </a:ext>
            </a:extLst>
          </p:cNvPr>
          <p:cNvGrpSpPr/>
          <p:nvPr/>
        </p:nvGrpSpPr>
        <p:grpSpPr>
          <a:xfrm>
            <a:off x="3071664" y="1576262"/>
            <a:ext cx="6812786" cy="2926090"/>
            <a:chOff x="3071664" y="1576262"/>
            <a:chExt cx="6812786" cy="292609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0740FDA-01FB-499A-9419-17B7864AC0CC}"/>
                    </a:ext>
                  </a:extLst>
                </p:cNvPr>
                <p:cNvSpPr txBox="1"/>
                <p:nvPr/>
              </p:nvSpPr>
              <p:spPr>
                <a:xfrm>
                  <a:off x="3071664" y="2520527"/>
                  <a:ext cx="4898713" cy="19818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nb-NO" sz="4400" i="1" smtClean="0">
                                <a:solidFill>
                                  <a:schemeClr val="bg2">
                                    <a:lumMod val="85000"/>
                                  </a:schemeClr>
                                </a:solidFill>
                                <a:latin typeface="Cambria Math" panose="02040503050406030204" pitchFamily="18" charset="0"/>
                              </a:rPr>
                            </m:ctrlPr>
                          </m:accPr>
                          <m:e>
                            <m:r>
                              <a:rPr lang="nb-NO" sz="4400" b="0" i="1" smtClean="0">
                                <a:solidFill>
                                  <a:schemeClr val="bg2">
                                    <a:lumMod val="85000"/>
                                  </a:schemeClr>
                                </a:solidFill>
                                <a:latin typeface="Cambria Math" panose="02040503050406030204" pitchFamily="18" charset="0"/>
                              </a:rPr>
                              <m:t>𝑍</m:t>
                            </m:r>
                          </m:e>
                        </m:acc>
                        <m:r>
                          <a:rPr lang="nb-NO" sz="4400" b="0" i="1" smtClean="0">
                            <a:solidFill>
                              <a:schemeClr val="bg2">
                                <a:lumMod val="85000"/>
                              </a:schemeClr>
                            </a:solidFill>
                            <a:latin typeface="Cambria Math" panose="02040503050406030204" pitchFamily="18" charset="0"/>
                          </a:rPr>
                          <m:t>=</m:t>
                        </m:r>
                        <m:f>
                          <m:fPr>
                            <m:ctrlPr>
                              <a:rPr lang="nb-NO" sz="4400" b="0" i="1" smtClean="0">
                                <a:solidFill>
                                  <a:schemeClr val="bg2">
                                    <a:lumMod val="85000"/>
                                  </a:schemeClr>
                                </a:solidFill>
                                <a:latin typeface="Cambria Math" panose="02040503050406030204" pitchFamily="18" charset="0"/>
                              </a:rPr>
                            </m:ctrlPr>
                          </m:fPr>
                          <m:num>
                            <m:r>
                              <a:rPr lang="nb-NO" sz="4400" b="0" i="1" smtClean="0">
                                <a:solidFill>
                                  <a:schemeClr val="bg2">
                                    <a:lumMod val="85000"/>
                                  </a:schemeClr>
                                </a:solidFill>
                                <a:latin typeface="Cambria Math" panose="02040503050406030204" pitchFamily="18" charset="0"/>
                              </a:rPr>
                              <m:t>0.6745</m:t>
                            </m:r>
                            <m:d>
                              <m:dPr>
                                <m:begChr m:val="|"/>
                                <m:endChr m:val="|"/>
                                <m:ctrlPr>
                                  <a:rPr lang="nb-NO" sz="4400" b="0" i="1" smtClean="0">
                                    <a:solidFill>
                                      <a:schemeClr val="bg2">
                                        <a:lumMod val="85000"/>
                                      </a:schemeClr>
                                    </a:solidFill>
                                    <a:latin typeface="Cambria Math" panose="02040503050406030204" pitchFamily="18" charset="0"/>
                                  </a:rPr>
                                </m:ctrlPr>
                              </m:dPr>
                              <m:e>
                                <m:r>
                                  <a:rPr lang="nb-NO" sz="4400" b="0" i="1" smtClean="0">
                                    <a:solidFill>
                                      <a:schemeClr val="bg2">
                                        <a:lumMod val="85000"/>
                                      </a:schemeClr>
                                    </a:solidFill>
                                    <a:latin typeface="Cambria Math" panose="02040503050406030204" pitchFamily="18" charset="0"/>
                                  </a:rPr>
                                  <m:t>𝑥</m:t>
                                </m:r>
                                <m:r>
                                  <a:rPr lang="nb-NO" sz="4400" b="0" i="1" smtClean="0">
                                    <a:solidFill>
                                      <a:schemeClr val="bg2">
                                        <a:lumMod val="85000"/>
                                      </a:schemeClr>
                                    </a:solidFill>
                                    <a:latin typeface="Cambria Math" panose="02040503050406030204" pitchFamily="18" charset="0"/>
                                  </a:rPr>
                                  <m:t>−</m:t>
                                </m:r>
                                <m:r>
                                  <a:rPr lang="nb-NO" sz="4400" b="0" i="1" smtClean="0">
                                    <a:solidFill>
                                      <a:schemeClr val="tx1"/>
                                    </a:solidFill>
                                    <a:latin typeface="Cambria Math" panose="02040503050406030204" pitchFamily="18" charset="0"/>
                                  </a:rPr>
                                  <m:t>𝑚</m:t>
                                </m:r>
                              </m:e>
                            </m:d>
                          </m:num>
                          <m:den>
                            <m:r>
                              <a:rPr lang="nb-NO" sz="4400" b="0" i="1" smtClean="0">
                                <a:solidFill>
                                  <a:schemeClr val="bg2">
                                    <a:lumMod val="85000"/>
                                  </a:schemeClr>
                                </a:solidFill>
                                <a:latin typeface="Cambria Math" panose="02040503050406030204" pitchFamily="18" charset="0"/>
                              </a:rPr>
                              <m:t>𝑀𝐴𝐷</m:t>
                            </m:r>
                          </m:den>
                        </m:f>
                      </m:oMath>
                    </m:oMathPara>
                  </a14:m>
                  <a:endParaRPr lang="nb-NO" sz="4400" b="0" dirty="0"/>
                </a:p>
                <a:p>
                  <a:endParaRPr lang="nb-NO" sz="4400" dirty="0"/>
                </a:p>
              </p:txBody>
            </p:sp>
          </mc:Choice>
          <mc:Fallback xmlns="">
            <p:sp>
              <p:nvSpPr>
                <p:cNvPr id="6" name="TextBox 5">
                  <a:extLst>
                    <a:ext uri="{FF2B5EF4-FFF2-40B4-BE49-F238E27FC236}">
                      <a16:creationId xmlns:a16="http://schemas.microsoft.com/office/drawing/2014/main" id="{60740FDA-01FB-499A-9419-17B7864AC0CC}"/>
                    </a:ext>
                  </a:extLst>
                </p:cNvPr>
                <p:cNvSpPr txBox="1">
                  <a:spLocks noRot="1" noChangeAspect="1" noMove="1" noResize="1" noEditPoints="1" noAdjustHandles="1" noChangeArrowheads="1" noChangeShapeType="1" noTextEdit="1"/>
                </p:cNvSpPr>
                <p:nvPr/>
              </p:nvSpPr>
              <p:spPr>
                <a:xfrm>
                  <a:off x="3071664" y="2520527"/>
                  <a:ext cx="4898713" cy="1981825"/>
                </a:xfrm>
                <a:prstGeom prst="rect">
                  <a:avLst/>
                </a:prstGeom>
                <a:blipFill>
                  <a:blip r:embed="rId2"/>
                  <a:stretch>
                    <a:fillRect/>
                  </a:stretch>
                </a:blipFill>
              </p:spPr>
              <p:txBody>
                <a:bodyPr/>
                <a:lstStyle/>
                <a:p>
                  <a:r>
                    <a:rPr lang="nb-NO">
                      <a:noFill/>
                    </a:rPr>
                    <a:t> </a:t>
                  </a:r>
                </a:p>
              </p:txBody>
            </p:sp>
          </mc:Fallback>
        </mc:AlternateContent>
        <p:cxnSp>
          <p:nvCxnSpPr>
            <p:cNvPr id="10" name="Straight Arrow Connector 9">
              <a:extLst>
                <a:ext uri="{FF2B5EF4-FFF2-40B4-BE49-F238E27FC236}">
                  <a16:creationId xmlns:a16="http://schemas.microsoft.com/office/drawing/2014/main" id="{49968F15-D228-47D8-B339-FFED76314730}"/>
                </a:ext>
              </a:extLst>
            </p:cNvPr>
            <p:cNvCxnSpPr>
              <a:cxnSpLocks/>
            </p:cNvCxnSpPr>
            <p:nvPr/>
          </p:nvCxnSpPr>
          <p:spPr>
            <a:xfrm flipH="1">
              <a:off x="7608168" y="1844824"/>
              <a:ext cx="1008111" cy="7419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87FF346-B333-4B39-BAAE-35F55FE070E0}"/>
                    </a:ext>
                  </a:extLst>
                </p:cNvPr>
                <p:cNvSpPr txBox="1"/>
                <p:nvPr/>
              </p:nvSpPr>
              <p:spPr>
                <a:xfrm>
                  <a:off x="8760296" y="1576262"/>
                  <a:ext cx="11241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𝑚𝑒𝑑𝑖𝑎𝑛</m:t>
                        </m:r>
                      </m:oMath>
                    </m:oMathPara>
                  </a14:m>
                  <a:endParaRPr lang="nb-NO" sz="2400" dirty="0"/>
                </a:p>
              </p:txBody>
            </p:sp>
          </mc:Choice>
          <mc:Fallback xmlns="">
            <p:sp>
              <p:nvSpPr>
                <p:cNvPr id="14" name="TextBox 13">
                  <a:extLst>
                    <a:ext uri="{FF2B5EF4-FFF2-40B4-BE49-F238E27FC236}">
                      <a16:creationId xmlns:a16="http://schemas.microsoft.com/office/drawing/2014/main" id="{D87FF346-B333-4B39-BAAE-35F55FE070E0}"/>
                    </a:ext>
                  </a:extLst>
                </p:cNvPr>
                <p:cNvSpPr txBox="1">
                  <a:spLocks noRot="1" noChangeAspect="1" noMove="1" noResize="1" noEditPoints="1" noAdjustHandles="1" noChangeArrowheads="1" noChangeShapeType="1" noTextEdit="1"/>
                </p:cNvSpPr>
                <p:nvPr/>
              </p:nvSpPr>
              <p:spPr>
                <a:xfrm>
                  <a:off x="8760296" y="1576262"/>
                  <a:ext cx="1124154" cy="369332"/>
                </a:xfrm>
                <a:prstGeom prst="rect">
                  <a:avLst/>
                </a:prstGeom>
                <a:blipFill>
                  <a:blip r:embed="rId3"/>
                  <a:stretch>
                    <a:fillRect l="-5435" r="-5978" b="-11667"/>
                  </a:stretch>
                </a:blipFill>
              </p:spPr>
              <p:txBody>
                <a:bodyPr/>
                <a:lstStyle/>
                <a:p>
                  <a:r>
                    <a:rPr lang="nb-NO">
                      <a:noFill/>
                    </a:rPr>
                    <a:t> </a:t>
                  </a:r>
                </a:p>
              </p:txBody>
            </p:sp>
          </mc:Fallback>
        </mc:AlternateContent>
      </p:grpSp>
    </p:spTree>
    <p:extLst>
      <p:ext uri="{BB962C8B-B14F-4D97-AF65-F5344CB8AC3E}">
        <p14:creationId xmlns:p14="http://schemas.microsoft.com/office/powerpoint/2010/main" val="2718591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deresultat for narcos">
            <a:extLst>
              <a:ext uri="{FF2B5EF4-FFF2-40B4-BE49-F238E27FC236}">
                <a16:creationId xmlns:a16="http://schemas.microsoft.com/office/drawing/2014/main" id="{AB9A495A-2232-49E1-9D2A-D78DEF09C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1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917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9982504-86E3-4973-B8C0-E2D0800E2E7F}"/>
              </a:ext>
            </a:extLst>
          </p:cNvPr>
          <p:cNvSpPr>
            <a:spLocks noGrp="1"/>
          </p:cNvSpPr>
          <p:nvPr>
            <p:ph type="ftr" sz="quarter" idx="14"/>
          </p:nvPr>
        </p:nvSpPr>
        <p:spPr/>
        <p:txBody>
          <a:bodyPr/>
          <a:lstStyle/>
          <a:p>
            <a:r>
              <a:rPr lang="en-US"/>
              <a:t>Norwegian University of Life Sciences</a:t>
            </a:r>
            <a:endParaRPr lang="nb-NO"/>
          </a:p>
        </p:txBody>
      </p:sp>
      <p:sp>
        <p:nvSpPr>
          <p:cNvPr id="5" name="Slide Number Placeholder 4">
            <a:extLst>
              <a:ext uri="{FF2B5EF4-FFF2-40B4-BE49-F238E27FC236}">
                <a16:creationId xmlns:a16="http://schemas.microsoft.com/office/drawing/2014/main" id="{A82EC9E2-FF14-4768-9258-0833C6FDEB17}"/>
              </a:ext>
            </a:extLst>
          </p:cNvPr>
          <p:cNvSpPr>
            <a:spLocks noGrp="1"/>
          </p:cNvSpPr>
          <p:nvPr>
            <p:ph type="sldNum" sz="quarter" idx="15"/>
          </p:nvPr>
        </p:nvSpPr>
        <p:spPr/>
        <p:txBody>
          <a:bodyPr/>
          <a:lstStyle/>
          <a:p>
            <a:fld id="{0A3ED7E7-E538-48B7-BF27-18C497C3E180}" type="slidenum">
              <a:rPr lang="nb-NO" smtClean="0"/>
              <a:pPr/>
              <a:t>19</a:t>
            </a:fld>
            <a:endParaRPr lang="nb-NO"/>
          </a:p>
        </p:txBody>
      </p:sp>
      <p:sp>
        <p:nvSpPr>
          <p:cNvPr id="3" name="Rectangle 2">
            <a:extLst>
              <a:ext uri="{FF2B5EF4-FFF2-40B4-BE49-F238E27FC236}">
                <a16:creationId xmlns:a16="http://schemas.microsoft.com/office/drawing/2014/main" id="{FBD787D4-6F3A-484E-9F09-98F1D5560FE4}"/>
              </a:ext>
            </a:extLst>
          </p:cNvPr>
          <p:cNvSpPr/>
          <p:nvPr/>
        </p:nvSpPr>
        <p:spPr>
          <a:xfrm>
            <a:off x="263352" y="260648"/>
            <a:ext cx="10225136" cy="523220"/>
          </a:xfrm>
          <a:prstGeom prst="rect">
            <a:avLst/>
          </a:prstGeom>
        </p:spPr>
        <p:txBody>
          <a:bodyPr wrap="square">
            <a:spAutoFit/>
          </a:bodyPr>
          <a:lstStyle/>
          <a:p>
            <a:r>
              <a:rPr lang="en-US" sz="2800" dirty="0">
                <a:ln w="0"/>
                <a:solidFill>
                  <a:schemeClr val="accent1"/>
                </a:solidFill>
                <a:effectLst>
                  <a:outerShdw blurRad="38100" dist="25400" dir="5400000" algn="ctr" rotWithShape="0">
                    <a:srgbClr val="6E747A">
                      <a:alpha val="43000"/>
                    </a:srgbClr>
                  </a:outerShdw>
                </a:effectLst>
                <a:latin typeface="PTSans-Bold"/>
              </a:rPr>
              <a:t>The modified Z score uses the median instead of the mean</a:t>
            </a:r>
            <a:endParaRPr lang="nb-NO" sz="2000" dirty="0">
              <a:ln w="0"/>
              <a:solidFill>
                <a:schemeClr val="accent1"/>
              </a:solidFill>
              <a:effectLst>
                <a:outerShdw blurRad="38100" dist="25400" dir="5400000" algn="ctr" rotWithShape="0">
                  <a:srgbClr val="6E747A">
                    <a:alpha val="43000"/>
                  </a:srgbClr>
                </a:outerShdw>
              </a:effectLst>
            </a:endParaRPr>
          </a:p>
        </p:txBody>
      </p:sp>
      <p:grpSp>
        <p:nvGrpSpPr>
          <p:cNvPr id="15" name="Group 14">
            <a:extLst>
              <a:ext uri="{FF2B5EF4-FFF2-40B4-BE49-F238E27FC236}">
                <a16:creationId xmlns:a16="http://schemas.microsoft.com/office/drawing/2014/main" id="{AEAFB44C-9356-48B9-A8CD-4F571F179B6A}"/>
              </a:ext>
            </a:extLst>
          </p:cNvPr>
          <p:cNvGrpSpPr/>
          <p:nvPr/>
        </p:nvGrpSpPr>
        <p:grpSpPr>
          <a:xfrm>
            <a:off x="3071664" y="1544619"/>
            <a:ext cx="6812786" cy="2926090"/>
            <a:chOff x="3071664" y="1576262"/>
            <a:chExt cx="6812786" cy="292609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0740FDA-01FB-499A-9419-17B7864AC0CC}"/>
                    </a:ext>
                  </a:extLst>
                </p:cNvPr>
                <p:cNvSpPr txBox="1"/>
                <p:nvPr/>
              </p:nvSpPr>
              <p:spPr>
                <a:xfrm>
                  <a:off x="3071664" y="2520527"/>
                  <a:ext cx="4898713" cy="19818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nb-NO" sz="4400" i="1" smtClean="0">
                                <a:solidFill>
                                  <a:schemeClr val="bg2">
                                    <a:lumMod val="85000"/>
                                  </a:schemeClr>
                                </a:solidFill>
                                <a:latin typeface="Cambria Math" panose="02040503050406030204" pitchFamily="18" charset="0"/>
                              </a:rPr>
                            </m:ctrlPr>
                          </m:accPr>
                          <m:e>
                            <m:r>
                              <a:rPr lang="nb-NO" sz="4400" b="0" i="1" smtClean="0">
                                <a:solidFill>
                                  <a:schemeClr val="bg2">
                                    <a:lumMod val="85000"/>
                                  </a:schemeClr>
                                </a:solidFill>
                                <a:latin typeface="Cambria Math" panose="02040503050406030204" pitchFamily="18" charset="0"/>
                              </a:rPr>
                              <m:t>𝑍</m:t>
                            </m:r>
                          </m:e>
                        </m:acc>
                        <m:r>
                          <a:rPr lang="nb-NO" sz="4400" b="0" i="1" smtClean="0">
                            <a:solidFill>
                              <a:schemeClr val="bg2">
                                <a:lumMod val="85000"/>
                              </a:schemeClr>
                            </a:solidFill>
                            <a:latin typeface="Cambria Math" panose="02040503050406030204" pitchFamily="18" charset="0"/>
                          </a:rPr>
                          <m:t>=</m:t>
                        </m:r>
                        <m:f>
                          <m:fPr>
                            <m:ctrlPr>
                              <a:rPr lang="nb-NO" sz="4400" b="0" i="1" smtClean="0">
                                <a:solidFill>
                                  <a:schemeClr val="bg2">
                                    <a:lumMod val="85000"/>
                                  </a:schemeClr>
                                </a:solidFill>
                                <a:latin typeface="Cambria Math" panose="02040503050406030204" pitchFamily="18" charset="0"/>
                              </a:rPr>
                            </m:ctrlPr>
                          </m:fPr>
                          <m:num>
                            <m:r>
                              <a:rPr lang="nb-NO" sz="4400" b="0" i="1" smtClean="0">
                                <a:solidFill>
                                  <a:schemeClr val="bg2">
                                    <a:lumMod val="85000"/>
                                  </a:schemeClr>
                                </a:solidFill>
                                <a:latin typeface="Cambria Math" panose="02040503050406030204" pitchFamily="18" charset="0"/>
                              </a:rPr>
                              <m:t>0.6745</m:t>
                            </m:r>
                            <m:d>
                              <m:dPr>
                                <m:begChr m:val="|"/>
                                <m:endChr m:val="|"/>
                                <m:ctrlPr>
                                  <a:rPr lang="nb-NO" sz="4400" b="0" i="1" smtClean="0">
                                    <a:solidFill>
                                      <a:schemeClr val="bg2">
                                        <a:lumMod val="85000"/>
                                      </a:schemeClr>
                                    </a:solidFill>
                                    <a:latin typeface="Cambria Math" panose="02040503050406030204" pitchFamily="18" charset="0"/>
                                  </a:rPr>
                                </m:ctrlPr>
                              </m:dPr>
                              <m:e>
                                <m:r>
                                  <a:rPr lang="nb-NO" sz="4400" b="0" i="1" smtClean="0">
                                    <a:solidFill>
                                      <a:schemeClr val="bg2">
                                        <a:lumMod val="85000"/>
                                      </a:schemeClr>
                                    </a:solidFill>
                                    <a:latin typeface="Cambria Math" panose="02040503050406030204" pitchFamily="18" charset="0"/>
                                  </a:rPr>
                                  <m:t>𝑥</m:t>
                                </m:r>
                                <m:r>
                                  <a:rPr lang="nb-NO" sz="4400" b="0" i="1" smtClean="0">
                                    <a:solidFill>
                                      <a:schemeClr val="bg2">
                                        <a:lumMod val="85000"/>
                                      </a:schemeClr>
                                    </a:solidFill>
                                    <a:latin typeface="Cambria Math" panose="02040503050406030204" pitchFamily="18" charset="0"/>
                                  </a:rPr>
                                  <m:t>−</m:t>
                                </m:r>
                                <m:r>
                                  <a:rPr lang="nb-NO" sz="4400" b="0" i="1" smtClean="0">
                                    <a:solidFill>
                                      <a:schemeClr val="bg2">
                                        <a:lumMod val="85000"/>
                                      </a:schemeClr>
                                    </a:solidFill>
                                    <a:latin typeface="Cambria Math" panose="02040503050406030204" pitchFamily="18" charset="0"/>
                                  </a:rPr>
                                  <m:t>𝑚</m:t>
                                </m:r>
                              </m:e>
                            </m:d>
                          </m:num>
                          <m:den>
                            <m:r>
                              <a:rPr lang="nb-NO" sz="4400" b="0" i="1" smtClean="0">
                                <a:solidFill>
                                  <a:schemeClr val="tx1"/>
                                </a:solidFill>
                                <a:latin typeface="Cambria Math" panose="02040503050406030204" pitchFamily="18" charset="0"/>
                              </a:rPr>
                              <m:t>𝑀𝐴𝐷</m:t>
                            </m:r>
                          </m:den>
                        </m:f>
                      </m:oMath>
                    </m:oMathPara>
                  </a14:m>
                  <a:endParaRPr lang="nb-NO" sz="4400" b="0" dirty="0"/>
                </a:p>
                <a:p>
                  <a:endParaRPr lang="nb-NO" sz="4400" dirty="0"/>
                </a:p>
              </p:txBody>
            </p:sp>
          </mc:Choice>
          <mc:Fallback xmlns="">
            <p:sp>
              <p:nvSpPr>
                <p:cNvPr id="6" name="TextBox 5">
                  <a:extLst>
                    <a:ext uri="{FF2B5EF4-FFF2-40B4-BE49-F238E27FC236}">
                      <a16:creationId xmlns:a16="http://schemas.microsoft.com/office/drawing/2014/main" id="{60740FDA-01FB-499A-9419-17B7864AC0CC}"/>
                    </a:ext>
                  </a:extLst>
                </p:cNvPr>
                <p:cNvSpPr txBox="1">
                  <a:spLocks noRot="1" noChangeAspect="1" noMove="1" noResize="1" noEditPoints="1" noAdjustHandles="1" noChangeArrowheads="1" noChangeShapeType="1" noTextEdit="1"/>
                </p:cNvSpPr>
                <p:nvPr/>
              </p:nvSpPr>
              <p:spPr>
                <a:xfrm>
                  <a:off x="3071664" y="2520527"/>
                  <a:ext cx="4898713" cy="1981825"/>
                </a:xfrm>
                <a:prstGeom prst="rect">
                  <a:avLst/>
                </a:prstGeom>
                <a:blipFill>
                  <a:blip r:embed="rId2"/>
                  <a:stretch>
                    <a:fillRect/>
                  </a:stretch>
                </a:blipFill>
              </p:spPr>
              <p:txBody>
                <a:bodyPr/>
                <a:lstStyle/>
                <a:p>
                  <a:r>
                    <a:rPr lang="nb-NO">
                      <a:noFill/>
                    </a:rPr>
                    <a:t> </a:t>
                  </a:r>
                </a:p>
              </p:txBody>
            </p:sp>
          </mc:Fallback>
        </mc:AlternateContent>
        <p:cxnSp>
          <p:nvCxnSpPr>
            <p:cNvPr id="10" name="Straight Arrow Connector 9">
              <a:extLst>
                <a:ext uri="{FF2B5EF4-FFF2-40B4-BE49-F238E27FC236}">
                  <a16:creationId xmlns:a16="http://schemas.microsoft.com/office/drawing/2014/main" id="{49968F15-D228-47D8-B339-FFED76314730}"/>
                </a:ext>
              </a:extLst>
            </p:cNvPr>
            <p:cNvCxnSpPr>
              <a:cxnSpLocks/>
            </p:cNvCxnSpPr>
            <p:nvPr/>
          </p:nvCxnSpPr>
          <p:spPr>
            <a:xfrm flipH="1">
              <a:off x="7574331" y="1897395"/>
              <a:ext cx="1008111" cy="741923"/>
            </a:xfrm>
            <a:prstGeom prst="straightConnector1">
              <a:avLst/>
            </a:prstGeom>
            <a:ln w="28575">
              <a:solidFill>
                <a:schemeClr val="bg2">
                  <a:lumMod val="8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87FF346-B333-4B39-BAAE-35F55FE070E0}"/>
                    </a:ext>
                  </a:extLst>
                </p:cNvPr>
                <p:cNvSpPr txBox="1"/>
                <p:nvPr/>
              </p:nvSpPr>
              <p:spPr>
                <a:xfrm>
                  <a:off x="8760296" y="1576262"/>
                  <a:ext cx="11241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bg2">
                                <a:lumMod val="85000"/>
                              </a:schemeClr>
                            </a:solidFill>
                            <a:latin typeface="Cambria Math" panose="02040503050406030204" pitchFamily="18" charset="0"/>
                          </a:rPr>
                          <m:t>𝑚𝑒𝑑𝑖𝑎𝑛</m:t>
                        </m:r>
                      </m:oMath>
                    </m:oMathPara>
                  </a14:m>
                  <a:endParaRPr lang="nb-NO" sz="2400" dirty="0">
                    <a:solidFill>
                      <a:schemeClr val="bg2">
                        <a:lumMod val="85000"/>
                      </a:schemeClr>
                    </a:solidFill>
                  </a:endParaRPr>
                </a:p>
              </p:txBody>
            </p:sp>
          </mc:Choice>
          <mc:Fallback xmlns="">
            <p:sp>
              <p:nvSpPr>
                <p:cNvPr id="14" name="TextBox 13">
                  <a:extLst>
                    <a:ext uri="{FF2B5EF4-FFF2-40B4-BE49-F238E27FC236}">
                      <a16:creationId xmlns:a16="http://schemas.microsoft.com/office/drawing/2014/main" id="{D87FF346-B333-4B39-BAAE-35F55FE070E0}"/>
                    </a:ext>
                  </a:extLst>
                </p:cNvPr>
                <p:cNvSpPr txBox="1">
                  <a:spLocks noRot="1" noChangeAspect="1" noMove="1" noResize="1" noEditPoints="1" noAdjustHandles="1" noChangeArrowheads="1" noChangeShapeType="1" noTextEdit="1"/>
                </p:cNvSpPr>
                <p:nvPr/>
              </p:nvSpPr>
              <p:spPr>
                <a:xfrm>
                  <a:off x="8760296" y="1576262"/>
                  <a:ext cx="1124154" cy="369332"/>
                </a:xfrm>
                <a:prstGeom prst="rect">
                  <a:avLst/>
                </a:prstGeom>
                <a:blipFill>
                  <a:blip r:embed="rId3"/>
                  <a:stretch>
                    <a:fillRect l="-5435" r="-5978" b="-9836"/>
                  </a:stretch>
                </a:blipFill>
              </p:spPr>
              <p:txBody>
                <a:bodyPr/>
                <a:lstStyle/>
                <a:p>
                  <a:r>
                    <a:rPr lang="nb-NO">
                      <a:noFill/>
                    </a:rPr>
                    <a:t> </a:t>
                  </a:r>
                </a:p>
              </p:txBody>
            </p:sp>
          </mc:Fallback>
        </mc:AlternateContent>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6C55E1B-0CA4-4608-B0A8-5F664A5AF41A}"/>
                  </a:ext>
                </a:extLst>
              </p:cNvPr>
              <p:cNvSpPr txBox="1"/>
              <p:nvPr/>
            </p:nvSpPr>
            <p:spPr>
              <a:xfrm>
                <a:off x="7752184" y="4813356"/>
                <a:ext cx="24643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solidFill>
                            <a:schemeClr val="tx1"/>
                          </a:solidFill>
                          <a:latin typeface="Cambria Math" panose="02040503050406030204" pitchFamily="18" charset="0"/>
                        </a:rPr>
                        <m:t>𝑚𝑒𝑑𝑖𝑎𝑛</m:t>
                      </m:r>
                      <m:r>
                        <a:rPr lang="nb-NO" sz="2400" b="0" i="1" smtClean="0">
                          <a:solidFill>
                            <a:schemeClr val="tx1"/>
                          </a:solidFill>
                          <a:latin typeface="Cambria Math" panose="02040503050406030204" pitchFamily="18" charset="0"/>
                        </a:rPr>
                        <m:t>(</m:t>
                      </m:r>
                      <m:d>
                        <m:dPr>
                          <m:begChr m:val="|"/>
                          <m:endChr m:val="|"/>
                          <m:ctrlPr>
                            <a:rPr lang="nb-NO" sz="2400" b="0" i="1" smtClean="0">
                              <a:solidFill>
                                <a:schemeClr val="tx1"/>
                              </a:solidFill>
                              <a:latin typeface="Cambria Math" panose="02040503050406030204" pitchFamily="18" charset="0"/>
                            </a:rPr>
                          </m:ctrlPr>
                        </m:dPr>
                        <m:e>
                          <m:sSub>
                            <m:sSubPr>
                              <m:ctrlPr>
                                <a:rPr lang="nb-NO" sz="2400" b="0" i="1" smtClean="0">
                                  <a:solidFill>
                                    <a:schemeClr val="tx1"/>
                                  </a:solidFill>
                                  <a:latin typeface="Cambria Math" panose="02040503050406030204" pitchFamily="18" charset="0"/>
                                </a:rPr>
                              </m:ctrlPr>
                            </m:sSubPr>
                            <m:e>
                              <m:r>
                                <a:rPr lang="nb-NO" sz="2400" b="0" i="1" smtClean="0">
                                  <a:solidFill>
                                    <a:schemeClr val="tx1"/>
                                  </a:solidFill>
                                  <a:latin typeface="Cambria Math" panose="02040503050406030204" pitchFamily="18" charset="0"/>
                                </a:rPr>
                                <m:t>𝑥</m:t>
                              </m:r>
                            </m:e>
                            <m:sub>
                              <m:r>
                                <a:rPr lang="nb-NO" sz="2400" b="0" i="1" smtClean="0">
                                  <a:solidFill>
                                    <a:schemeClr val="tx1"/>
                                  </a:solidFill>
                                  <a:latin typeface="Cambria Math" panose="02040503050406030204" pitchFamily="18" charset="0"/>
                                </a:rPr>
                                <m:t>𝑖</m:t>
                              </m:r>
                            </m:sub>
                          </m:sSub>
                          <m:r>
                            <a:rPr lang="nb-NO" sz="2400" b="0" i="1" smtClean="0">
                              <a:solidFill>
                                <a:schemeClr val="tx1"/>
                              </a:solidFill>
                              <a:latin typeface="Cambria Math" panose="02040503050406030204" pitchFamily="18" charset="0"/>
                            </a:rPr>
                            <m:t>−</m:t>
                          </m:r>
                          <m:r>
                            <a:rPr lang="nb-NO" sz="2400" b="0" i="1" smtClean="0">
                              <a:solidFill>
                                <a:schemeClr val="tx1"/>
                              </a:solidFill>
                              <a:latin typeface="Cambria Math" panose="02040503050406030204" pitchFamily="18" charset="0"/>
                            </a:rPr>
                            <m:t>𝑚</m:t>
                          </m:r>
                        </m:e>
                      </m:d>
                      <m:r>
                        <a:rPr lang="nb-NO" sz="2400" b="0" i="1" smtClean="0">
                          <a:solidFill>
                            <a:schemeClr val="tx1"/>
                          </a:solidFill>
                          <a:latin typeface="Cambria Math" panose="02040503050406030204" pitchFamily="18" charset="0"/>
                        </a:rPr>
                        <m:t>)</m:t>
                      </m:r>
                    </m:oMath>
                  </m:oMathPara>
                </a14:m>
                <a:endParaRPr lang="nb-NO" sz="2400" dirty="0">
                  <a:solidFill>
                    <a:schemeClr val="tx1"/>
                  </a:solidFill>
                </a:endParaRPr>
              </a:p>
            </p:txBody>
          </p:sp>
        </mc:Choice>
        <mc:Fallback xmlns="">
          <p:sp>
            <p:nvSpPr>
              <p:cNvPr id="9" name="TextBox 8">
                <a:extLst>
                  <a:ext uri="{FF2B5EF4-FFF2-40B4-BE49-F238E27FC236}">
                    <a16:creationId xmlns:a16="http://schemas.microsoft.com/office/drawing/2014/main" id="{A6C55E1B-0CA4-4608-B0A8-5F664A5AF41A}"/>
                  </a:ext>
                </a:extLst>
              </p:cNvPr>
              <p:cNvSpPr txBox="1">
                <a:spLocks noRot="1" noChangeAspect="1" noMove="1" noResize="1" noEditPoints="1" noAdjustHandles="1" noChangeArrowheads="1" noChangeShapeType="1" noTextEdit="1"/>
              </p:cNvSpPr>
              <p:nvPr/>
            </p:nvSpPr>
            <p:spPr>
              <a:xfrm>
                <a:off x="7752184" y="4813356"/>
                <a:ext cx="2464329" cy="369332"/>
              </a:xfrm>
              <a:prstGeom prst="rect">
                <a:avLst/>
              </a:prstGeom>
              <a:blipFill>
                <a:blip r:embed="rId4"/>
                <a:stretch>
                  <a:fillRect l="-2228" r="-3713" b="-38333"/>
                </a:stretch>
              </a:blipFill>
            </p:spPr>
            <p:txBody>
              <a:bodyPr/>
              <a:lstStyle/>
              <a:p>
                <a:r>
                  <a:rPr lang="nb-NO">
                    <a:noFill/>
                  </a:rPr>
                  <a:t> </a:t>
                </a:r>
              </a:p>
            </p:txBody>
          </p:sp>
        </mc:Fallback>
      </mc:AlternateContent>
      <p:cxnSp>
        <p:nvCxnSpPr>
          <p:cNvPr id="11" name="Straight Arrow Connector 10">
            <a:extLst>
              <a:ext uri="{FF2B5EF4-FFF2-40B4-BE49-F238E27FC236}">
                <a16:creationId xmlns:a16="http://schemas.microsoft.com/office/drawing/2014/main" id="{9632A9FB-31B8-40A1-90F0-7F432480B7CF}"/>
              </a:ext>
            </a:extLst>
          </p:cNvPr>
          <p:cNvCxnSpPr>
            <a:cxnSpLocks/>
          </p:cNvCxnSpPr>
          <p:nvPr/>
        </p:nvCxnSpPr>
        <p:spPr>
          <a:xfrm flipH="1" flipV="1">
            <a:off x="6509589" y="3789040"/>
            <a:ext cx="1242595" cy="10243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650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9982504-86E3-4973-B8C0-E2D0800E2E7F}"/>
              </a:ext>
            </a:extLst>
          </p:cNvPr>
          <p:cNvSpPr>
            <a:spLocks noGrp="1"/>
          </p:cNvSpPr>
          <p:nvPr>
            <p:ph type="ftr" sz="quarter" idx="14"/>
          </p:nvPr>
        </p:nvSpPr>
        <p:spPr/>
        <p:txBody>
          <a:bodyPr/>
          <a:lstStyle/>
          <a:p>
            <a:r>
              <a:rPr lang="en-US"/>
              <a:t>Norwegian University of Life Sciences</a:t>
            </a:r>
            <a:endParaRPr lang="nb-NO"/>
          </a:p>
        </p:txBody>
      </p:sp>
      <p:sp>
        <p:nvSpPr>
          <p:cNvPr id="5" name="Slide Number Placeholder 4">
            <a:extLst>
              <a:ext uri="{FF2B5EF4-FFF2-40B4-BE49-F238E27FC236}">
                <a16:creationId xmlns:a16="http://schemas.microsoft.com/office/drawing/2014/main" id="{A82EC9E2-FF14-4768-9258-0833C6FDEB17}"/>
              </a:ext>
            </a:extLst>
          </p:cNvPr>
          <p:cNvSpPr>
            <a:spLocks noGrp="1"/>
          </p:cNvSpPr>
          <p:nvPr>
            <p:ph type="sldNum" sz="quarter" idx="15"/>
          </p:nvPr>
        </p:nvSpPr>
        <p:spPr/>
        <p:txBody>
          <a:bodyPr/>
          <a:lstStyle/>
          <a:p>
            <a:fld id="{0A3ED7E7-E538-48B7-BF27-18C497C3E180}" type="slidenum">
              <a:rPr lang="nb-NO" smtClean="0"/>
              <a:pPr/>
              <a:t>20</a:t>
            </a:fld>
            <a:endParaRPr lang="nb-NO"/>
          </a:p>
        </p:txBody>
      </p:sp>
      <p:grpSp>
        <p:nvGrpSpPr>
          <p:cNvPr id="6" name="Group 5">
            <a:extLst>
              <a:ext uri="{FF2B5EF4-FFF2-40B4-BE49-F238E27FC236}">
                <a16:creationId xmlns:a16="http://schemas.microsoft.com/office/drawing/2014/main" id="{6BF2E492-86EB-4B2B-BE89-DA0E37D9CB86}"/>
              </a:ext>
            </a:extLst>
          </p:cNvPr>
          <p:cNvGrpSpPr/>
          <p:nvPr/>
        </p:nvGrpSpPr>
        <p:grpSpPr>
          <a:xfrm>
            <a:off x="3071664" y="1576262"/>
            <a:ext cx="6812786" cy="2926090"/>
            <a:chOff x="3071664" y="1576262"/>
            <a:chExt cx="6812786" cy="292609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E31E91A-C2A1-4373-8782-D258D8CEBC80}"/>
                    </a:ext>
                  </a:extLst>
                </p:cNvPr>
                <p:cNvSpPr txBox="1"/>
                <p:nvPr/>
              </p:nvSpPr>
              <p:spPr>
                <a:xfrm>
                  <a:off x="3071664" y="2520527"/>
                  <a:ext cx="4898713" cy="19818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nb-NO" sz="4400" i="1" smtClean="0">
                                <a:solidFill>
                                  <a:schemeClr val="bg2">
                                    <a:lumMod val="85000"/>
                                  </a:schemeClr>
                                </a:solidFill>
                                <a:latin typeface="Cambria Math" panose="02040503050406030204" pitchFamily="18" charset="0"/>
                              </a:rPr>
                            </m:ctrlPr>
                          </m:accPr>
                          <m:e>
                            <m:r>
                              <a:rPr lang="nb-NO" sz="4400" b="0" i="1" smtClean="0">
                                <a:solidFill>
                                  <a:schemeClr val="bg2">
                                    <a:lumMod val="85000"/>
                                  </a:schemeClr>
                                </a:solidFill>
                                <a:latin typeface="Cambria Math" panose="02040503050406030204" pitchFamily="18" charset="0"/>
                              </a:rPr>
                              <m:t>𝑍</m:t>
                            </m:r>
                          </m:e>
                        </m:acc>
                        <m:r>
                          <a:rPr lang="nb-NO" sz="4400" b="0" i="1" smtClean="0">
                            <a:solidFill>
                              <a:schemeClr val="bg2">
                                <a:lumMod val="85000"/>
                              </a:schemeClr>
                            </a:solidFill>
                            <a:latin typeface="Cambria Math" panose="02040503050406030204" pitchFamily="18" charset="0"/>
                          </a:rPr>
                          <m:t>=</m:t>
                        </m:r>
                        <m:f>
                          <m:fPr>
                            <m:ctrlPr>
                              <a:rPr lang="nb-NO" sz="4400" b="0" i="1" smtClean="0">
                                <a:solidFill>
                                  <a:schemeClr val="bg2">
                                    <a:lumMod val="85000"/>
                                  </a:schemeClr>
                                </a:solidFill>
                                <a:latin typeface="Cambria Math" panose="02040503050406030204" pitchFamily="18" charset="0"/>
                              </a:rPr>
                            </m:ctrlPr>
                          </m:fPr>
                          <m:num>
                            <m:r>
                              <a:rPr lang="nb-NO" sz="4400" b="0" i="1" smtClean="0">
                                <a:solidFill>
                                  <a:schemeClr val="bg2">
                                    <a:lumMod val="85000"/>
                                  </a:schemeClr>
                                </a:solidFill>
                                <a:latin typeface="Cambria Math" panose="02040503050406030204" pitchFamily="18" charset="0"/>
                              </a:rPr>
                              <m:t>0.6745</m:t>
                            </m:r>
                            <m:d>
                              <m:dPr>
                                <m:begChr m:val="|"/>
                                <m:endChr m:val="|"/>
                                <m:ctrlPr>
                                  <a:rPr lang="nb-NO" sz="4400" b="0" i="1" smtClean="0">
                                    <a:solidFill>
                                      <a:schemeClr val="bg2">
                                        <a:lumMod val="85000"/>
                                      </a:schemeClr>
                                    </a:solidFill>
                                    <a:latin typeface="Cambria Math" panose="02040503050406030204" pitchFamily="18" charset="0"/>
                                  </a:rPr>
                                </m:ctrlPr>
                              </m:dPr>
                              <m:e>
                                <m:r>
                                  <a:rPr lang="nb-NO" sz="4400" b="0" i="1" smtClean="0">
                                    <a:solidFill>
                                      <a:schemeClr val="bg2">
                                        <a:lumMod val="85000"/>
                                      </a:schemeClr>
                                    </a:solidFill>
                                    <a:latin typeface="Cambria Math" panose="02040503050406030204" pitchFamily="18" charset="0"/>
                                  </a:rPr>
                                  <m:t>𝑥</m:t>
                                </m:r>
                                <m:r>
                                  <a:rPr lang="nb-NO" sz="4400" b="0" i="1" smtClean="0">
                                    <a:solidFill>
                                      <a:schemeClr val="bg2">
                                        <a:lumMod val="85000"/>
                                      </a:schemeClr>
                                    </a:solidFill>
                                    <a:latin typeface="Cambria Math" panose="02040503050406030204" pitchFamily="18" charset="0"/>
                                  </a:rPr>
                                  <m:t>−</m:t>
                                </m:r>
                                <m:r>
                                  <a:rPr lang="nb-NO" sz="4400" b="0" i="1" smtClean="0">
                                    <a:solidFill>
                                      <a:schemeClr val="tx1"/>
                                    </a:solidFill>
                                    <a:latin typeface="Cambria Math" panose="02040503050406030204" pitchFamily="18" charset="0"/>
                                  </a:rPr>
                                  <m:t>𝑚</m:t>
                                </m:r>
                              </m:e>
                            </m:d>
                          </m:num>
                          <m:den>
                            <m:r>
                              <a:rPr lang="nb-NO" sz="4400" b="0" i="1" smtClean="0">
                                <a:solidFill>
                                  <a:schemeClr val="bg2">
                                    <a:lumMod val="85000"/>
                                  </a:schemeClr>
                                </a:solidFill>
                                <a:latin typeface="Cambria Math" panose="02040503050406030204" pitchFamily="18" charset="0"/>
                              </a:rPr>
                              <m:t>𝑀𝐴𝐷</m:t>
                            </m:r>
                          </m:den>
                        </m:f>
                      </m:oMath>
                    </m:oMathPara>
                  </a14:m>
                  <a:endParaRPr lang="nb-NO" sz="4400" b="0" dirty="0"/>
                </a:p>
                <a:p>
                  <a:endParaRPr lang="nb-NO" sz="4400" dirty="0"/>
                </a:p>
              </p:txBody>
            </p:sp>
          </mc:Choice>
          <mc:Fallback xmlns="">
            <p:sp>
              <p:nvSpPr>
                <p:cNvPr id="7" name="TextBox 6">
                  <a:extLst>
                    <a:ext uri="{FF2B5EF4-FFF2-40B4-BE49-F238E27FC236}">
                      <a16:creationId xmlns:a16="http://schemas.microsoft.com/office/drawing/2014/main" id="{DE31E91A-C2A1-4373-8782-D258D8CEBC80}"/>
                    </a:ext>
                  </a:extLst>
                </p:cNvPr>
                <p:cNvSpPr txBox="1">
                  <a:spLocks noRot="1" noChangeAspect="1" noMove="1" noResize="1" noEditPoints="1" noAdjustHandles="1" noChangeArrowheads="1" noChangeShapeType="1" noTextEdit="1"/>
                </p:cNvSpPr>
                <p:nvPr/>
              </p:nvSpPr>
              <p:spPr>
                <a:xfrm>
                  <a:off x="3071664" y="2520527"/>
                  <a:ext cx="4898713" cy="1981825"/>
                </a:xfrm>
                <a:prstGeom prst="rect">
                  <a:avLst/>
                </a:prstGeom>
                <a:blipFill>
                  <a:blip r:embed="rId2"/>
                  <a:stretch>
                    <a:fillRect/>
                  </a:stretch>
                </a:blipFill>
              </p:spPr>
              <p:txBody>
                <a:bodyPr/>
                <a:lstStyle/>
                <a:p>
                  <a:r>
                    <a:rPr lang="nb-NO">
                      <a:noFill/>
                    </a:rPr>
                    <a:t> </a:t>
                  </a:r>
                </a:p>
              </p:txBody>
            </p:sp>
          </mc:Fallback>
        </mc:AlternateContent>
        <p:cxnSp>
          <p:nvCxnSpPr>
            <p:cNvPr id="8" name="Straight Arrow Connector 7">
              <a:extLst>
                <a:ext uri="{FF2B5EF4-FFF2-40B4-BE49-F238E27FC236}">
                  <a16:creationId xmlns:a16="http://schemas.microsoft.com/office/drawing/2014/main" id="{5B6D181B-F3BB-496A-8E24-A0B47C2CAC2D}"/>
                </a:ext>
              </a:extLst>
            </p:cNvPr>
            <p:cNvCxnSpPr>
              <a:cxnSpLocks/>
            </p:cNvCxnSpPr>
            <p:nvPr/>
          </p:nvCxnSpPr>
          <p:spPr>
            <a:xfrm flipH="1">
              <a:off x="7608168" y="1916832"/>
              <a:ext cx="1008111" cy="7419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79863C8-EB04-4A11-B68F-526D7AB056EE}"/>
                    </a:ext>
                  </a:extLst>
                </p:cNvPr>
                <p:cNvSpPr txBox="1"/>
                <p:nvPr/>
              </p:nvSpPr>
              <p:spPr>
                <a:xfrm>
                  <a:off x="8760296" y="1576262"/>
                  <a:ext cx="11241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2400" b="0" i="1" smtClean="0">
                            <a:latin typeface="Cambria Math" panose="02040503050406030204" pitchFamily="18" charset="0"/>
                          </a:rPr>
                          <m:t>𝑚𝑒𝑑𝑖𝑎𝑛</m:t>
                        </m:r>
                      </m:oMath>
                    </m:oMathPara>
                  </a14:m>
                  <a:endParaRPr lang="nb-NO" sz="2400" dirty="0"/>
                </a:p>
              </p:txBody>
            </p:sp>
          </mc:Choice>
          <mc:Fallback xmlns="">
            <p:sp>
              <p:nvSpPr>
                <p:cNvPr id="9" name="TextBox 8">
                  <a:extLst>
                    <a:ext uri="{FF2B5EF4-FFF2-40B4-BE49-F238E27FC236}">
                      <a16:creationId xmlns:a16="http://schemas.microsoft.com/office/drawing/2014/main" id="{979863C8-EB04-4A11-B68F-526D7AB056EE}"/>
                    </a:ext>
                  </a:extLst>
                </p:cNvPr>
                <p:cNvSpPr txBox="1">
                  <a:spLocks noRot="1" noChangeAspect="1" noMove="1" noResize="1" noEditPoints="1" noAdjustHandles="1" noChangeArrowheads="1" noChangeShapeType="1" noTextEdit="1"/>
                </p:cNvSpPr>
                <p:nvPr/>
              </p:nvSpPr>
              <p:spPr>
                <a:xfrm>
                  <a:off x="8760296" y="1576262"/>
                  <a:ext cx="1124154" cy="369332"/>
                </a:xfrm>
                <a:prstGeom prst="rect">
                  <a:avLst/>
                </a:prstGeom>
                <a:blipFill>
                  <a:blip r:embed="rId3"/>
                  <a:stretch>
                    <a:fillRect l="-5435" r="-5978" b="-11667"/>
                  </a:stretch>
                </a:blipFill>
              </p:spPr>
              <p:txBody>
                <a:bodyPr/>
                <a:lstStyle/>
                <a:p>
                  <a:r>
                    <a:rPr lang="nb-NO">
                      <a:noFill/>
                    </a:rPr>
                    <a:t> </a:t>
                  </a:r>
                </a:p>
              </p:txBody>
            </p:sp>
          </mc:Fallback>
        </mc:AlternateContent>
      </p:grpSp>
    </p:spTree>
    <p:extLst>
      <p:ext uri="{BB962C8B-B14F-4D97-AF65-F5344CB8AC3E}">
        <p14:creationId xmlns:p14="http://schemas.microsoft.com/office/powerpoint/2010/main" val="971760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9982504-86E3-4973-B8C0-E2D0800E2E7F}"/>
              </a:ext>
            </a:extLst>
          </p:cNvPr>
          <p:cNvSpPr>
            <a:spLocks noGrp="1"/>
          </p:cNvSpPr>
          <p:nvPr>
            <p:ph type="ftr" sz="quarter" idx="14"/>
          </p:nvPr>
        </p:nvSpPr>
        <p:spPr/>
        <p:txBody>
          <a:bodyPr/>
          <a:lstStyle/>
          <a:p>
            <a:r>
              <a:rPr lang="en-US"/>
              <a:t>Norwegian University of Life Sciences</a:t>
            </a:r>
            <a:endParaRPr lang="nb-NO"/>
          </a:p>
        </p:txBody>
      </p:sp>
      <p:sp>
        <p:nvSpPr>
          <p:cNvPr id="5" name="Slide Number Placeholder 4">
            <a:extLst>
              <a:ext uri="{FF2B5EF4-FFF2-40B4-BE49-F238E27FC236}">
                <a16:creationId xmlns:a16="http://schemas.microsoft.com/office/drawing/2014/main" id="{A82EC9E2-FF14-4768-9258-0833C6FDEB17}"/>
              </a:ext>
            </a:extLst>
          </p:cNvPr>
          <p:cNvSpPr>
            <a:spLocks noGrp="1"/>
          </p:cNvSpPr>
          <p:nvPr>
            <p:ph type="sldNum" sz="quarter" idx="15"/>
          </p:nvPr>
        </p:nvSpPr>
        <p:spPr/>
        <p:txBody>
          <a:bodyPr/>
          <a:lstStyle/>
          <a:p>
            <a:fld id="{0A3ED7E7-E538-48B7-BF27-18C497C3E180}" type="slidenum">
              <a:rPr lang="nb-NO" smtClean="0"/>
              <a:pPr/>
              <a:t>21</a:t>
            </a:fld>
            <a:endParaRPr lang="nb-NO"/>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F4FA3C0-81CD-49E5-A33F-1BFE93D6E7D5}"/>
                  </a:ext>
                </a:extLst>
              </p:cNvPr>
              <p:cNvSpPr txBox="1"/>
              <p:nvPr/>
            </p:nvSpPr>
            <p:spPr>
              <a:xfrm>
                <a:off x="623392" y="2742942"/>
                <a:ext cx="4746428" cy="19818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nb-NO" sz="4400" i="1" smtClean="0">
                              <a:latin typeface="Cambria Math" panose="02040503050406030204" pitchFamily="18" charset="0"/>
                            </a:rPr>
                          </m:ctrlPr>
                        </m:accPr>
                        <m:e>
                          <m:r>
                            <a:rPr lang="nb-NO" sz="4400" b="0" i="1" smtClean="0">
                              <a:latin typeface="Cambria Math" panose="02040503050406030204" pitchFamily="18" charset="0"/>
                            </a:rPr>
                            <m:t>𝑍</m:t>
                          </m:r>
                        </m:e>
                      </m:acc>
                      <m:r>
                        <a:rPr lang="nb-NO" sz="4400" b="0" i="1" smtClean="0">
                          <a:latin typeface="Cambria Math" panose="02040503050406030204" pitchFamily="18" charset="0"/>
                        </a:rPr>
                        <m:t>=</m:t>
                      </m:r>
                      <m:f>
                        <m:fPr>
                          <m:ctrlPr>
                            <a:rPr lang="nb-NO" sz="4400" b="0" i="1" smtClean="0">
                              <a:latin typeface="Cambria Math" panose="02040503050406030204" pitchFamily="18" charset="0"/>
                            </a:rPr>
                          </m:ctrlPr>
                        </m:fPr>
                        <m:num>
                          <m:r>
                            <a:rPr lang="nb-NO" sz="4400" b="0" i="1" smtClean="0">
                              <a:latin typeface="Cambria Math" panose="02040503050406030204" pitchFamily="18" charset="0"/>
                            </a:rPr>
                            <m:t>0.6745</m:t>
                          </m:r>
                          <m:d>
                            <m:dPr>
                              <m:begChr m:val="|"/>
                              <m:endChr m:val="|"/>
                              <m:ctrlPr>
                                <a:rPr lang="nb-NO" sz="4400" b="0" i="1" smtClean="0">
                                  <a:latin typeface="Cambria Math" panose="02040503050406030204" pitchFamily="18" charset="0"/>
                                </a:rPr>
                              </m:ctrlPr>
                            </m:dPr>
                            <m:e>
                              <m:r>
                                <a:rPr lang="nb-NO" sz="4400" b="0" i="1" smtClean="0">
                                  <a:latin typeface="Cambria Math" panose="02040503050406030204" pitchFamily="18" charset="0"/>
                                </a:rPr>
                                <m:t>𝑥</m:t>
                              </m:r>
                              <m:r>
                                <a:rPr lang="nb-NO" sz="4400" b="0" i="1" smtClean="0">
                                  <a:latin typeface="Cambria Math" panose="02040503050406030204" pitchFamily="18" charset="0"/>
                                </a:rPr>
                                <m:t>−</m:t>
                              </m:r>
                              <m:r>
                                <a:rPr lang="nb-NO" sz="4400" b="0" i="1" smtClean="0">
                                  <a:latin typeface="Cambria Math" panose="02040503050406030204" pitchFamily="18" charset="0"/>
                                </a:rPr>
                                <m:t>𝑚</m:t>
                              </m:r>
                            </m:e>
                          </m:d>
                        </m:num>
                        <m:den>
                          <m:r>
                            <a:rPr lang="nb-NO" sz="4400" b="0" i="1" smtClean="0">
                              <a:latin typeface="Cambria Math" panose="02040503050406030204" pitchFamily="18" charset="0"/>
                            </a:rPr>
                            <m:t>𝑀𝐴𝐷</m:t>
                          </m:r>
                        </m:den>
                      </m:f>
                    </m:oMath>
                  </m:oMathPara>
                </a14:m>
                <a:endParaRPr lang="nb-NO" sz="4400" b="0" dirty="0"/>
              </a:p>
              <a:p>
                <a:endParaRPr lang="nb-NO" sz="4400" dirty="0"/>
              </a:p>
            </p:txBody>
          </p:sp>
        </mc:Choice>
        <mc:Fallback xmlns="">
          <p:sp>
            <p:nvSpPr>
              <p:cNvPr id="6" name="TextBox 5">
                <a:extLst>
                  <a:ext uri="{FF2B5EF4-FFF2-40B4-BE49-F238E27FC236}">
                    <a16:creationId xmlns:a16="http://schemas.microsoft.com/office/drawing/2014/main" id="{9F4FA3C0-81CD-49E5-A33F-1BFE93D6E7D5}"/>
                  </a:ext>
                </a:extLst>
              </p:cNvPr>
              <p:cNvSpPr txBox="1">
                <a:spLocks noRot="1" noChangeAspect="1" noMove="1" noResize="1" noEditPoints="1" noAdjustHandles="1" noChangeArrowheads="1" noChangeShapeType="1" noTextEdit="1"/>
              </p:cNvSpPr>
              <p:nvPr/>
            </p:nvSpPr>
            <p:spPr>
              <a:xfrm>
                <a:off x="623392" y="2742942"/>
                <a:ext cx="4746428" cy="1981825"/>
              </a:xfrm>
              <a:prstGeom prst="rect">
                <a:avLst/>
              </a:prstGeom>
              <a:blipFill>
                <a:blip r:embed="rId2"/>
                <a:stretch>
                  <a:fillRect/>
                </a:stretch>
              </a:blipFill>
            </p:spPr>
            <p:txBody>
              <a:bodyPr/>
              <a:lstStyle/>
              <a:p>
                <a:r>
                  <a:rPr lang="nb-NO">
                    <a:noFill/>
                  </a:rPr>
                  <a:t> </a:t>
                </a:r>
              </a:p>
            </p:txBody>
          </p:sp>
        </mc:Fallback>
      </mc:AlternateContent>
      <p:pic>
        <p:nvPicPr>
          <p:cNvPr id="1026" name="Picture 2" descr="ST Microelectronics STM32 Microcontroller line">
            <a:extLst>
              <a:ext uri="{FF2B5EF4-FFF2-40B4-BE49-F238E27FC236}">
                <a16:creationId xmlns:a16="http://schemas.microsoft.com/office/drawing/2014/main" id="{EF7FFFC4-0F60-4CC3-91DC-1FC85F70F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016" y="1509003"/>
            <a:ext cx="5466184" cy="383999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CA59ECC-F377-4572-8DDB-6F034D4B9534}"/>
              </a:ext>
            </a:extLst>
          </p:cNvPr>
          <p:cNvSpPr/>
          <p:nvPr/>
        </p:nvSpPr>
        <p:spPr>
          <a:xfrm>
            <a:off x="623392" y="5805264"/>
            <a:ext cx="3618298" cy="246221"/>
          </a:xfrm>
          <a:prstGeom prst="rect">
            <a:avLst/>
          </a:prstGeom>
        </p:spPr>
        <p:txBody>
          <a:bodyPr wrap="none">
            <a:spAutoFit/>
          </a:bodyPr>
          <a:lstStyle/>
          <a:p>
            <a:r>
              <a:rPr lang="nb-NO" sz="1000" dirty="0">
                <a:solidFill>
                  <a:srgbClr val="0098A8"/>
                </a:solidFill>
                <a:latin typeface="OpenSans-Regular"/>
                <a:hlinkClick r:id="rId4"/>
              </a:rPr>
              <a:t>https://predictabledesigns.com/introduction-to-microcontrollers/</a:t>
            </a:r>
            <a:endParaRPr lang="nb-NO" dirty="0"/>
          </a:p>
        </p:txBody>
      </p:sp>
      <p:sp>
        <p:nvSpPr>
          <p:cNvPr id="9" name="Rectangle 8">
            <a:extLst>
              <a:ext uri="{FF2B5EF4-FFF2-40B4-BE49-F238E27FC236}">
                <a16:creationId xmlns:a16="http://schemas.microsoft.com/office/drawing/2014/main" id="{C7364814-C4DF-4BC4-8814-9E25CC8E6369}"/>
              </a:ext>
            </a:extLst>
          </p:cNvPr>
          <p:cNvSpPr/>
          <p:nvPr/>
        </p:nvSpPr>
        <p:spPr>
          <a:xfrm>
            <a:off x="479376" y="360239"/>
            <a:ext cx="10066691" cy="954107"/>
          </a:xfrm>
          <a:prstGeom prst="rect">
            <a:avLst/>
          </a:prstGeom>
        </p:spPr>
        <p:txBody>
          <a:bodyPr wrap="square">
            <a:spAutoFit/>
          </a:bodyPr>
          <a:lstStyle/>
          <a:p>
            <a:r>
              <a:rPr lang="en-US" sz="2800" dirty="0">
                <a:ln w="0"/>
                <a:solidFill>
                  <a:schemeClr val="accent1"/>
                </a:solidFill>
                <a:effectLst>
                  <a:outerShdw blurRad="38100" dist="25400" dir="5400000" algn="ctr" rotWithShape="0">
                    <a:srgbClr val="6E747A">
                      <a:alpha val="43000"/>
                    </a:srgbClr>
                  </a:outerShdw>
                </a:effectLst>
                <a:latin typeface="PTSans-Bold"/>
              </a:rPr>
              <a:t>This might seem like a simple method, but it can be very</a:t>
            </a:r>
          </a:p>
          <a:p>
            <a:r>
              <a:rPr lang="en-US" sz="2800" dirty="0">
                <a:ln w="0"/>
                <a:solidFill>
                  <a:schemeClr val="accent1"/>
                </a:solidFill>
                <a:effectLst>
                  <a:outerShdw blurRad="38100" dist="25400" dir="5400000" algn="ctr" rotWithShape="0">
                    <a:srgbClr val="6E747A">
                      <a:alpha val="43000"/>
                    </a:srgbClr>
                  </a:outerShdw>
                </a:effectLst>
                <a:latin typeface="PTSans-Bold"/>
              </a:rPr>
              <a:t>useful in the right system</a:t>
            </a:r>
            <a:endParaRPr lang="nb-NO" sz="20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85447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p:cNvSpPr>
            <a:spLocks noGrp="1"/>
          </p:cNvSpPr>
          <p:nvPr>
            <p:ph type="title"/>
          </p:nvPr>
        </p:nvSpPr>
        <p:spPr>
          <a:xfrm>
            <a:off x="390713" y="324795"/>
            <a:ext cx="7309320" cy="751522"/>
          </a:xfrm>
        </p:spPr>
        <p:txBody>
          <a:bodyPr/>
          <a:lstStyle/>
          <a:p>
            <a:r>
              <a:rPr lang="en-US" sz="2600" b="1" dirty="0">
                <a:latin typeface="PTSans-Bold"/>
              </a:rPr>
              <a:t>Finally, we look at two multivariate methods for anomaly</a:t>
            </a:r>
            <a:br>
              <a:rPr lang="en-US" sz="2600" b="1" dirty="0">
                <a:latin typeface="PTSans-Bold"/>
              </a:rPr>
            </a:br>
            <a:r>
              <a:rPr lang="nb-NO" sz="2600" b="1" dirty="0" err="1">
                <a:latin typeface="PTSans-Bold"/>
              </a:rPr>
              <a:t>detection</a:t>
            </a:r>
            <a:endParaRPr lang="nb-NO" sz="2600" dirty="0">
              <a:ln w="0"/>
              <a:solidFill>
                <a:schemeClr val="accent1"/>
              </a:solidFill>
              <a:effectLst>
                <a:outerShdw blurRad="38100" dist="25400" dir="5400000" algn="ctr" rotWithShape="0">
                  <a:srgbClr val="6E747A">
                    <a:alpha val="43000"/>
                  </a:srgbClr>
                </a:outerShdw>
              </a:effectLst>
            </a:endParaRPr>
          </a:p>
        </p:txBody>
      </p:sp>
      <p:sp>
        <p:nvSpPr>
          <p:cNvPr id="4" name="Plassholder for bunntekst 3"/>
          <p:cNvSpPr>
            <a:spLocks noGrp="1"/>
          </p:cNvSpPr>
          <p:nvPr>
            <p:ph type="ftr" sz="quarter" idx="11"/>
          </p:nvPr>
        </p:nvSpPr>
        <p:spPr/>
        <p:txBody>
          <a:bodyPr/>
          <a:lstStyle/>
          <a:p>
            <a:r>
              <a:rPr lang="en-US"/>
              <a:t>Norwegian University of Life Sciences</a:t>
            </a:r>
            <a:endParaRPr lang="nb-NO"/>
          </a:p>
        </p:txBody>
      </p:sp>
      <p:sp>
        <p:nvSpPr>
          <p:cNvPr id="5" name="Plassholder for lysbildenummer 4"/>
          <p:cNvSpPr>
            <a:spLocks noGrp="1"/>
          </p:cNvSpPr>
          <p:nvPr>
            <p:ph type="sldNum" sz="quarter" idx="12"/>
          </p:nvPr>
        </p:nvSpPr>
        <p:spPr/>
        <p:txBody>
          <a:bodyPr/>
          <a:lstStyle/>
          <a:p>
            <a:fld id="{0A3ED7E7-E538-48B7-BF27-18C497C3E180}" type="slidenum">
              <a:rPr lang="nb-NO" smtClean="0"/>
              <a:pPr/>
              <a:t>22</a:t>
            </a:fld>
            <a:endParaRPr lang="nb-NO"/>
          </a:p>
        </p:txBody>
      </p:sp>
      <p:sp>
        <p:nvSpPr>
          <p:cNvPr id="7" name="Rectangle 6">
            <a:extLst>
              <a:ext uri="{FF2B5EF4-FFF2-40B4-BE49-F238E27FC236}">
                <a16:creationId xmlns:a16="http://schemas.microsoft.com/office/drawing/2014/main" id="{83D833C8-5EF3-4A01-84DC-685AA16039E6}"/>
              </a:ext>
            </a:extLst>
          </p:cNvPr>
          <p:cNvSpPr/>
          <p:nvPr/>
        </p:nvSpPr>
        <p:spPr>
          <a:xfrm>
            <a:off x="212405" y="5678157"/>
            <a:ext cx="6096000" cy="553998"/>
          </a:xfrm>
          <a:prstGeom prst="rect">
            <a:avLst/>
          </a:prstGeom>
        </p:spPr>
        <p:txBody>
          <a:bodyPr>
            <a:spAutoFit/>
          </a:bodyPr>
          <a:lstStyle/>
          <a:p>
            <a:r>
              <a:rPr lang="nb-NO" sz="1000" dirty="0">
                <a:solidFill>
                  <a:srgbClr val="000000"/>
                </a:solidFill>
                <a:latin typeface="OpenSans-Regular"/>
              </a:rPr>
              <a:t>[1]: </a:t>
            </a:r>
            <a:r>
              <a:rPr lang="nb-NO" sz="1000" dirty="0">
                <a:solidFill>
                  <a:srgbClr val="0098A8"/>
                </a:solidFill>
                <a:latin typeface="OpenSans-Regular"/>
                <a:hlinkClick r:id="rId2"/>
              </a:rPr>
              <a:t>https://pixabay.com/en/money-laundering-money-music-usa-462674/</a:t>
            </a:r>
            <a:endParaRPr lang="nb-NO" sz="1000" dirty="0">
              <a:solidFill>
                <a:srgbClr val="0098A8"/>
              </a:solidFill>
              <a:latin typeface="OpenSans-Regular"/>
            </a:endParaRPr>
          </a:p>
          <a:p>
            <a:r>
              <a:rPr lang="nb-NO" sz="1000" dirty="0">
                <a:solidFill>
                  <a:srgbClr val="000000"/>
                </a:solidFill>
                <a:latin typeface="OpenSans-Regular"/>
              </a:rPr>
              <a:t>[2]: </a:t>
            </a:r>
            <a:r>
              <a:rPr lang="nb-NO" sz="1000" dirty="0">
                <a:solidFill>
                  <a:srgbClr val="0098A8"/>
                </a:solidFill>
                <a:latin typeface="OpenSans-Regular"/>
                <a:hlinkClick r:id="rId3"/>
              </a:rPr>
              <a:t>https://tomaugspurger.github.io/modern-7-timeseries.html</a:t>
            </a:r>
            <a:endParaRPr lang="nb-NO" sz="1000" dirty="0">
              <a:solidFill>
                <a:srgbClr val="0098A8"/>
              </a:solidFill>
              <a:latin typeface="OpenSans-Regular"/>
            </a:endParaRPr>
          </a:p>
          <a:p>
            <a:r>
              <a:rPr lang="nb-NO" sz="1000" dirty="0">
                <a:solidFill>
                  <a:srgbClr val="000000"/>
                </a:solidFill>
                <a:latin typeface="OpenSans-Regular"/>
              </a:rPr>
              <a:t>[3]: </a:t>
            </a:r>
            <a:r>
              <a:rPr lang="nb-NO" sz="1000" dirty="0">
                <a:solidFill>
                  <a:srgbClr val="0098A8"/>
                </a:solidFill>
                <a:latin typeface="OpenSans-Regular"/>
                <a:hlinkClick r:id="rId4"/>
              </a:rPr>
              <a:t>http://scikit-learn.org/stable/auto_examples/neighbors/plot_lof_novelty_detection.html</a:t>
            </a:r>
            <a:endParaRPr lang="nb-NO" dirty="0"/>
          </a:p>
        </p:txBody>
      </p:sp>
      <p:grpSp>
        <p:nvGrpSpPr>
          <p:cNvPr id="23" name="Group 22">
            <a:extLst>
              <a:ext uri="{FF2B5EF4-FFF2-40B4-BE49-F238E27FC236}">
                <a16:creationId xmlns:a16="http://schemas.microsoft.com/office/drawing/2014/main" id="{831970CF-8A43-4FD3-A264-CD83B7BAA10F}"/>
              </a:ext>
            </a:extLst>
          </p:cNvPr>
          <p:cNvGrpSpPr/>
          <p:nvPr/>
        </p:nvGrpSpPr>
        <p:grpSpPr>
          <a:xfrm>
            <a:off x="431866" y="2059036"/>
            <a:ext cx="3228867" cy="3277136"/>
            <a:chOff x="390713" y="1709134"/>
            <a:chExt cx="3228867" cy="3277136"/>
          </a:xfrm>
        </p:grpSpPr>
        <p:grpSp>
          <p:nvGrpSpPr>
            <p:cNvPr id="11" name="Group 10">
              <a:extLst>
                <a:ext uri="{FF2B5EF4-FFF2-40B4-BE49-F238E27FC236}">
                  <a16:creationId xmlns:a16="http://schemas.microsoft.com/office/drawing/2014/main" id="{215A88FE-95FE-486C-B108-D1DAE2F70353}"/>
                </a:ext>
              </a:extLst>
            </p:cNvPr>
            <p:cNvGrpSpPr/>
            <p:nvPr/>
          </p:nvGrpSpPr>
          <p:grpSpPr>
            <a:xfrm>
              <a:off x="390713" y="1709134"/>
              <a:ext cx="3228867" cy="2421650"/>
              <a:chOff x="390713" y="1709134"/>
              <a:chExt cx="3228867" cy="2421650"/>
            </a:xfrm>
          </p:grpSpPr>
          <p:pic>
            <p:nvPicPr>
              <p:cNvPr id="2050" name="Picture 2" descr="Money Laundering, Money, Music, Usa, Dollar, Note Money">
                <a:extLst>
                  <a:ext uri="{FF2B5EF4-FFF2-40B4-BE49-F238E27FC236}">
                    <a16:creationId xmlns:a16="http://schemas.microsoft.com/office/drawing/2014/main" id="{0176D0B8-1C58-4F1B-A1CB-498B857413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713" y="1709134"/>
                <a:ext cx="3228867" cy="24216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A63EA28-9007-46CE-95B4-438A86BBAD58}"/>
                  </a:ext>
                </a:extLst>
              </p:cNvPr>
              <p:cNvSpPr txBox="1"/>
              <p:nvPr/>
            </p:nvSpPr>
            <p:spPr>
              <a:xfrm>
                <a:off x="448769" y="1857404"/>
                <a:ext cx="493112" cy="276999"/>
              </a:xfrm>
              <a:prstGeom prst="rect">
                <a:avLst/>
              </a:prstGeom>
              <a:noFill/>
            </p:spPr>
            <p:txBody>
              <a:bodyPr wrap="square" rtlCol="0">
                <a:spAutoFit/>
              </a:bodyPr>
              <a:lstStyle/>
              <a:p>
                <a:r>
                  <a:rPr lang="nb-NO" sz="1200" dirty="0"/>
                  <a:t>[1]</a:t>
                </a:r>
              </a:p>
            </p:txBody>
          </p:sp>
        </p:grpSp>
        <p:sp>
          <p:nvSpPr>
            <p:cNvPr id="15" name="Rectangle 14">
              <a:extLst>
                <a:ext uri="{FF2B5EF4-FFF2-40B4-BE49-F238E27FC236}">
                  <a16:creationId xmlns:a16="http://schemas.microsoft.com/office/drawing/2014/main" id="{B8A4C0F0-F81B-44AA-8FDE-6850D0DBC6DE}"/>
                </a:ext>
              </a:extLst>
            </p:cNvPr>
            <p:cNvSpPr/>
            <p:nvPr/>
          </p:nvSpPr>
          <p:spPr>
            <a:xfrm>
              <a:off x="421611" y="4401495"/>
              <a:ext cx="3075283" cy="584775"/>
            </a:xfrm>
            <a:prstGeom prst="rect">
              <a:avLst/>
            </a:prstGeom>
          </p:spPr>
          <p:txBody>
            <a:bodyPr wrap="square">
              <a:spAutoFit/>
            </a:bodyPr>
            <a:lstStyle/>
            <a:p>
              <a:r>
                <a:rPr lang="en-US" sz="1600" b="1" dirty="0">
                  <a:latin typeface="OpenSans-Bold"/>
                </a:rPr>
                <a:t>Why we should care about</a:t>
              </a:r>
            </a:p>
            <a:p>
              <a:r>
                <a:rPr lang="nb-NO" sz="1600" b="1" dirty="0" err="1">
                  <a:latin typeface="OpenSans-Bold"/>
                </a:rPr>
                <a:t>anomaly</a:t>
              </a:r>
              <a:r>
                <a:rPr lang="nb-NO" sz="1600" b="1" dirty="0">
                  <a:latin typeface="OpenSans-Bold"/>
                </a:rPr>
                <a:t> </a:t>
              </a:r>
              <a:r>
                <a:rPr lang="nb-NO" sz="1600" b="1" dirty="0" err="1">
                  <a:latin typeface="OpenSans-Bold"/>
                </a:rPr>
                <a:t>detection</a:t>
              </a:r>
              <a:endParaRPr lang="nb-NO" dirty="0"/>
            </a:p>
          </p:txBody>
        </p:sp>
      </p:grpSp>
      <p:grpSp>
        <p:nvGrpSpPr>
          <p:cNvPr id="22" name="Group 21">
            <a:extLst>
              <a:ext uri="{FF2B5EF4-FFF2-40B4-BE49-F238E27FC236}">
                <a16:creationId xmlns:a16="http://schemas.microsoft.com/office/drawing/2014/main" id="{014BBC38-0BEA-4473-97B5-B2E3B3707E69}"/>
              </a:ext>
            </a:extLst>
          </p:cNvPr>
          <p:cNvGrpSpPr/>
          <p:nvPr/>
        </p:nvGrpSpPr>
        <p:grpSpPr>
          <a:xfrm>
            <a:off x="4070030" y="2243997"/>
            <a:ext cx="3835624" cy="3223067"/>
            <a:chOff x="4250219" y="2013384"/>
            <a:chExt cx="3835624" cy="3223067"/>
          </a:xfrm>
          <a:effectLst>
            <a:outerShdw blurRad="50800" dist="50800" dir="5400000" algn="ctr" rotWithShape="0">
              <a:srgbClr val="000000">
                <a:alpha val="0"/>
              </a:srgbClr>
            </a:outerShdw>
          </a:effectLst>
        </p:grpSpPr>
        <p:grpSp>
          <p:nvGrpSpPr>
            <p:cNvPr id="10" name="Group 9">
              <a:extLst>
                <a:ext uri="{FF2B5EF4-FFF2-40B4-BE49-F238E27FC236}">
                  <a16:creationId xmlns:a16="http://schemas.microsoft.com/office/drawing/2014/main" id="{D3C8E139-429F-4E0F-90FE-AF6673C31F29}"/>
                </a:ext>
              </a:extLst>
            </p:cNvPr>
            <p:cNvGrpSpPr/>
            <p:nvPr/>
          </p:nvGrpSpPr>
          <p:grpSpPr>
            <a:xfrm>
              <a:off x="4250219" y="2013384"/>
              <a:ext cx="3835624" cy="2538281"/>
              <a:chOff x="4250219" y="2013384"/>
              <a:chExt cx="3835624" cy="2538281"/>
            </a:xfrm>
          </p:grpSpPr>
          <p:pic>
            <p:nvPicPr>
              <p:cNvPr id="2052" name="Picture 4" descr="png">
                <a:extLst>
                  <a:ext uri="{FF2B5EF4-FFF2-40B4-BE49-F238E27FC236}">
                    <a16:creationId xmlns:a16="http://schemas.microsoft.com/office/drawing/2014/main" id="{B1D2BF63-12B5-4FB6-993B-883B39B572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0219" y="2013384"/>
                <a:ext cx="3835624" cy="253828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21210D8-04E7-44D4-8228-6982724EEAD7}"/>
                  </a:ext>
                </a:extLst>
              </p:cNvPr>
              <p:cNvSpPr txBox="1"/>
              <p:nvPr/>
            </p:nvSpPr>
            <p:spPr>
              <a:xfrm>
                <a:off x="4711873" y="2161610"/>
                <a:ext cx="493112" cy="276999"/>
              </a:xfrm>
              <a:prstGeom prst="rect">
                <a:avLst/>
              </a:prstGeom>
              <a:noFill/>
            </p:spPr>
            <p:txBody>
              <a:bodyPr wrap="square" rtlCol="0">
                <a:spAutoFit/>
              </a:bodyPr>
              <a:lstStyle/>
              <a:p>
                <a:r>
                  <a:rPr lang="nb-NO" sz="1200" dirty="0"/>
                  <a:t>[2]</a:t>
                </a:r>
              </a:p>
            </p:txBody>
          </p:sp>
        </p:grpSp>
        <p:sp>
          <p:nvSpPr>
            <p:cNvPr id="18" name="Rectangle 17">
              <a:extLst>
                <a:ext uri="{FF2B5EF4-FFF2-40B4-BE49-F238E27FC236}">
                  <a16:creationId xmlns:a16="http://schemas.microsoft.com/office/drawing/2014/main" id="{CE17C731-E095-4FEA-B679-0EE28BE4E8B6}"/>
                </a:ext>
              </a:extLst>
            </p:cNvPr>
            <p:cNvSpPr/>
            <p:nvPr/>
          </p:nvSpPr>
          <p:spPr>
            <a:xfrm>
              <a:off x="4583832" y="4651676"/>
              <a:ext cx="1989683" cy="584775"/>
            </a:xfrm>
            <a:prstGeom prst="rect">
              <a:avLst/>
            </a:prstGeom>
          </p:spPr>
          <p:txBody>
            <a:bodyPr wrap="square">
              <a:spAutoFit/>
            </a:bodyPr>
            <a:lstStyle/>
            <a:p>
              <a:r>
                <a:rPr lang="nb-NO" sz="1600" b="1" dirty="0" err="1">
                  <a:latin typeface="OpenSans-Bold"/>
                </a:rPr>
                <a:t>Classical</a:t>
              </a:r>
              <a:r>
                <a:rPr lang="nb-NO" sz="1600" b="1" dirty="0">
                  <a:latin typeface="OpenSans-Bold"/>
                </a:rPr>
                <a:t> </a:t>
              </a:r>
              <a:r>
                <a:rPr lang="nb-NO" sz="1600" b="1" dirty="0" err="1">
                  <a:latin typeface="OpenSans-Bold"/>
                </a:rPr>
                <a:t>statistical</a:t>
              </a:r>
              <a:endParaRPr lang="nb-NO" sz="1600" b="1" dirty="0">
                <a:latin typeface="OpenSans-Bold"/>
              </a:endParaRPr>
            </a:p>
            <a:p>
              <a:r>
                <a:rPr lang="nb-NO" sz="1600" b="1" dirty="0" err="1">
                  <a:latin typeface="OpenSans-Bold"/>
                </a:rPr>
                <a:t>methods</a:t>
              </a:r>
              <a:endParaRPr lang="nb-NO" dirty="0"/>
            </a:p>
          </p:txBody>
        </p:sp>
      </p:grpSp>
      <p:grpSp>
        <p:nvGrpSpPr>
          <p:cNvPr id="21" name="Group 20">
            <a:extLst>
              <a:ext uri="{FF2B5EF4-FFF2-40B4-BE49-F238E27FC236}">
                <a16:creationId xmlns:a16="http://schemas.microsoft.com/office/drawing/2014/main" id="{FE06B389-97DA-4D65-90BA-96DCAB3FDC6C}"/>
              </a:ext>
            </a:extLst>
          </p:cNvPr>
          <p:cNvGrpSpPr/>
          <p:nvPr/>
        </p:nvGrpSpPr>
        <p:grpSpPr>
          <a:xfrm>
            <a:off x="8314951" y="2074612"/>
            <a:ext cx="3554850" cy="3370344"/>
            <a:chOff x="8400256" y="1615926"/>
            <a:chExt cx="3554850" cy="3370344"/>
          </a:xfrm>
          <a:effectLst>
            <a:outerShdw blurRad="50800" dist="50800" dir="5400000" algn="ctr" rotWithShape="0">
              <a:srgbClr val="000000">
                <a:alpha val="0"/>
              </a:srgbClr>
            </a:outerShdw>
          </a:effectLst>
        </p:grpSpPr>
        <p:grpSp>
          <p:nvGrpSpPr>
            <p:cNvPr id="9" name="Group 8">
              <a:extLst>
                <a:ext uri="{FF2B5EF4-FFF2-40B4-BE49-F238E27FC236}">
                  <a16:creationId xmlns:a16="http://schemas.microsoft.com/office/drawing/2014/main" id="{845374BF-BAA3-4EC0-A91E-1902F5304838}"/>
                </a:ext>
              </a:extLst>
            </p:cNvPr>
            <p:cNvGrpSpPr/>
            <p:nvPr/>
          </p:nvGrpSpPr>
          <p:grpSpPr>
            <a:xfrm>
              <a:off x="8400256" y="1615926"/>
              <a:ext cx="3554850" cy="2666137"/>
              <a:chOff x="8400256" y="1615926"/>
              <a:chExt cx="3554850" cy="2666137"/>
            </a:xfrm>
          </p:grpSpPr>
          <p:pic>
            <p:nvPicPr>
              <p:cNvPr id="2054" name="Picture 6" descr="../../_images/sphx_glr_plot_lof_novelty_detection_001.png">
                <a:extLst>
                  <a:ext uri="{FF2B5EF4-FFF2-40B4-BE49-F238E27FC236}">
                    <a16:creationId xmlns:a16="http://schemas.microsoft.com/office/drawing/2014/main" id="{7AE872C9-53F5-4D77-B0A7-6B8CBDD9C6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0256" y="1615926"/>
                <a:ext cx="3554850" cy="266613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06E37E7-5F5A-4369-A5C0-E26804F8B8AC}"/>
                  </a:ext>
                </a:extLst>
              </p:cNvPr>
              <p:cNvSpPr txBox="1"/>
              <p:nvPr/>
            </p:nvSpPr>
            <p:spPr>
              <a:xfrm>
                <a:off x="11136560" y="3717032"/>
                <a:ext cx="493112" cy="276999"/>
              </a:xfrm>
              <a:prstGeom prst="rect">
                <a:avLst/>
              </a:prstGeom>
              <a:noFill/>
            </p:spPr>
            <p:txBody>
              <a:bodyPr wrap="square" rtlCol="0">
                <a:spAutoFit/>
              </a:bodyPr>
              <a:lstStyle/>
              <a:p>
                <a:r>
                  <a:rPr lang="nb-NO" sz="1200" dirty="0"/>
                  <a:t>[3]</a:t>
                </a:r>
              </a:p>
            </p:txBody>
          </p:sp>
        </p:grpSp>
        <p:sp>
          <p:nvSpPr>
            <p:cNvPr id="20" name="Rectangle 19">
              <a:extLst>
                <a:ext uri="{FF2B5EF4-FFF2-40B4-BE49-F238E27FC236}">
                  <a16:creationId xmlns:a16="http://schemas.microsoft.com/office/drawing/2014/main" id="{25677A64-7BBF-4147-8CD2-66C767AFD8AA}"/>
                </a:ext>
              </a:extLst>
            </p:cNvPr>
            <p:cNvSpPr/>
            <p:nvPr/>
          </p:nvSpPr>
          <p:spPr>
            <a:xfrm>
              <a:off x="9472687" y="4405851"/>
              <a:ext cx="1663873" cy="580419"/>
            </a:xfrm>
            <a:prstGeom prst="rect">
              <a:avLst/>
            </a:prstGeom>
          </p:spPr>
          <p:txBody>
            <a:bodyPr wrap="square">
              <a:spAutoFit/>
            </a:bodyPr>
            <a:lstStyle/>
            <a:p>
              <a:r>
                <a:rPr lang="nb-NO" sz="1600" b="1" dirty="0">
                  <a:latin typeface="OpenSans-Bold"/>
                </a:rPr>
                <a:t>Machine </a:t>
              </a:r>
              <a:r>
                <a:rPr lang="nb-NO" sz="1600" b="1" dirty="0" err="1">
                  <a:latin typeface="OpenSans-Bold"/>
                </a:rPr>
                <a:t>learning</a:t>
              </a:r>
              <a:endParaRPr lang="nb-NO" sz="1600" b="1" dirty="0">
                <a:latin typeface="OpenSans-Bold"/>
              </a:endParaRPr>
            </a:p>
            <a:p>
              <a:r>
                <a:rPr lang="nb-NO" sz="1600" b="1" dirty="0" err="1">
                  <a:latin typeface="OpenSans-Bold"/>
                </a:rPr>
                <a:t>based</a:t>
              </a:r>
              <a:r>
                <a:rPr lang="nb-NO" sz="1600" b="1" dirty="0">
                  <a:latin typeface="OpenSans-Bold"/>
                </a:rPr>
                <a:t> </a:t>
              </a:r>
              <a:r>
                <a:rPr lang="nb-NO" sz="1600" b="1" dirty="0" err="1">
                  <a:latin typeface="OpenSans-Bold"/>
                </a:rPr>
                <a:t>methods</a:t>
              </a:r>
              <a:endParaRPr lang="nb-NO" dirty="0"/>
            </a:p>
          </p:txBody>
        </p:sp>
      </p:grpSp>
      <p:sp>
        <p:nvSpPr>
          <p:cNvPr id="2" name="Rectangle 1">
            <a:extLst>
              <a:ext uri="{FF2B5EF4-FFF2-40B4-BE49-F238E27FC236}">
                <a16:creationId xmlns:a16="http://schemas.microsoft.com/office/drawing/2014/main" id="{34F0D5AB-047E-4DE5-9769-ABA8271C78A8}"/>
              </a:ext>
            </a:extLst>
          </p:cNvPr>
          <p:cNvSpPr/>
          <p:nvPr/>
        </p:nvSpPr>
        <p:spPr>
          <a:xfrm>
            <a:off x="301793" y="1700808"/>
            <a:ext cx="7522399" cy="3871802"/>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077711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9982504-86E3-4973-B8C0-E2D0800E2E7F}"/>
              </a:ext>
            </a:extLst>
          </p:cNvPr>
          <p:cNvSpPr>
            <a:spLocks noGrp="1"/>
          </p:cNvSpPr>
          <p:nvPr>
            <p:ph type="ftr" sz="quarter" idx="14"/>
          </p:nvPr>
        </p:nvSpPr>
        <p:spPr/>
        <p:txBody>
          <a:bodyPr/>
          <a:lstStyle/>
          <a:p>
            <a:r>
              <a:rPr lang="en-US"/>
              <a:t>Norwegian University of Life Sciences</a:t>
            </a:r>
            <a:endParaRPr lang="nb-NO"/>
          </a:p>
        </p:txBody>
      </p:sp>
      <p:sp>
        <p:nvSpPr>
          <p:cNvPr id="5" name="Slide Number Placeholder 4">
            <a:extLst>
              <a:ext uri="{FF2B5EF4-FFF2-40B4-BE49-F238E27FC236}">
                <a16:creationId xmlns:a16="http://schemas.microsoft.com/office/drawing/2014/main" id="{A82EC9E2-FF14-4768-9258-0833C6FDEB17}"/>
              </a:ext>
            </a:extLst>
          </p:cNvPr>
          <p:cNvSpPr>
            <a:spLocks noGrp="1"/>
          </p:cNvSpPr>
          <p:nvPr>
            <p:ph type="sldNum" sz="quarter" idx="15"/>
          </p:nvPr>
        </p:nvSpPr>
        <p:spPr/>
        <p:txBody>
          <a:bodyPr/>
          <a:lstStyle/>
          <a:p>
            <a:fld id="{0A3ED7E7-E538-48B7-BF27-18C497C3E180}" type="slidenum">
              <a:rPr lang="nb-NO" smtClean="0"/>
              <a:pPr/>
              <a:t>23</a:t>
            </a:fld>
            <a:endParaRPr lang="nb-NO"/>
          </a:p>
        </p:txBody>
      </p:sp>
      <p:sp>
        <p:nvSpPr>
          <p:cNvPr id="3" name="Rectangle 2">
            <a:extLst>
              <a:ext uri="{FF2B5EF4-FFF2-40B4-BE49-F238E27FC236}">
                <a16:creationId xmlns:a16="http://schemas.microsoft.com/office/drawing/2014/main" id="{F62F1BD1-9C5C-4F14-9524-61BA00ABE939}"/>
              </a:ext>
            </a:extLst>
          </p:cNvPr>
          <p:cNvSpPr/>
          <p:nvPr/>
        </p:nvSpPr>
        <p:spPr>
          <a:xfrm>
            <a:off x="191344" y="390800"/>
            <a:ext cx="10297144" cy="523220"/>
          </a:xfrm>
          <a:prstGeom prst="rect">
            <a:avLst/>
          </a:prstGeom>
        </p:spPr>
        <p:txBody>
          <a:bodyPr wrap="square">
            <a:spAutoFit/>
          </a:bodyPr>
          <a:lstStyle/>
          <a:p>
            <a:r>
              <a:rPr lang="en-US" sz="2800" dirty="0">
                <a:ln w="0"/>
                <a:solidFill>
                  <a:schemeClr val="accent1"/>
                </a:solidFill>
                <a:effectLst>
                  <a:outerShdw blurRad="38100" dist="25400" dir="5400000" algn="ctr" rotWithShape="0">
                    <a:srgbClr val="6E747A">
                      <a:alpha val="43000"/>
                    </a:srgbClr>
                  </a:outerShdw>
                </a:effectLst>
                <a:latin typeface="PTSans-Bold"/>
              </a:rPr>
              <a:t>The first method we look at is the </a:t>
            </a:r>
            <a:r>
              <a:rPr lang="en-US" sz="2800" i="1" dirty="0">
                <a:ln w="0"/>
                <a:solidFill>
                  <a:schemeClr val="accent1"/>
                </a:solidFill>
                <a:effectLst>
                  <a:outerShdw blurRad="38100" dist="25400" dir="5400000" algn="ctr" rotWithShape="0">
                    <a:srgbClr val="6E747A">
                      <a:alpha val="43000"/>
                    </a:srgbClr>
                  </a:outerShdw>
                </a:effectLst>
                <a:latin typeface="PTSans-BoldItalic"/>
              </a:rPr>
              <a:t>local outlier factor</a:t>
            </a:r>
            <a:endParaRPr lang="nb-NO" sz="2000" dirty="0">
              <a:ln w="0"/>
              <a:solidFill>
                <a:schemeClr val="accent1"/>
              </a:solidFill>
              <a:effectLst>
                <a:outerShdw blurRad="38100" dist="25400" dir="5400000" algn="ctr" rotWithShape="0">
                  <a:srgbClr val="6E747A">
                    <a:alpha val="43000"/>
                  </a:srgbClr>
                </a:outerShdw>
              </a:effectLst>
            </a:endParaRPr>
          </a:p>
        </p:txBody>
      </p:sp>
      <p:pic>
        <p:nvPicPr>
          <p:cNvPr id="7" name="Picture 6">
            <a:extLst>
              <a:ext uri="{FF2B5EF4-FFF2-40B4-BE49-F238E27FC236}">
                <a16:creationId xmlns:a16="http://schemas.microsoft.com/office/drawing/2014/main" id="{790FB51A-B494-4E7C-8D80-F2495A790C9F}"/>
              </a:ext>
            </a:extLst>
          </p:cNvPr>
          <p:cNvPicPr>
            <a:picLocks noChangeAspect="1"/>
          </p:cNvPicPr>
          <p:nvPr/>
        </p:nvPicPr>
        <p:blipFill>
          <a:blip r:embed="rId2"/>
          <a:stretch>
            <a:fillRect/>
          </a:stretch>
        </p:blipFill>
        <p:spPr>
          <a:xfrm>
            <a:off x="2855640" y="1556792"/>
            <a:ext cx="5852172" cy="4389129"/>
          </a:xfrm>
          <a:prstGeom prst="rect">
            <a:avLst/>
          </a:prstGeom>
        </p:spPr>
      </p:pic>
    </p:spTree>
    <p:extLst>
      <p:ext uri="{BB962C8B-B14F-4D97-AF65-F5344CB8AC3E}">
        <p14:creationId xmlns:p14="http://schemas.microsoft.com/office/powerpoint/2010/main" val="2381698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9982504-86E3-4973-B8C0-E2D0800E2E7F}"/>
              </a:ext>
            </a:extLst>
          </p:cNvPr>
          <p:cNvSpPr>
            <a:spLocks noGrp="1"/>
          </p:cNvSpPr>
          <p:nvPr>
            <p:ph type="ftr" sz="quarter" idx="14"/>
          </p:nvPr>
        </p:nvSpPr>
        <p:spPr/>
        <p:txBody>
          <a:bodyPr/>
          <a:lstStyle/>
          <a:p>
            <a:r>
              <a:rPr lang="en-US"/>
              <a:t>Norwegian University of Life Sciences</a:t>
            </a:r>
            <a:endParaRPr lang="nb-NO"/>
          </a:p>
        </p:txBody>
      </p:sp>
      <p:sp>
        <p:nvSpPr>
          <p:cNvPr id="5" name="Slide Number Placeholder 4">
            <a:extLst>
              <a:ext uri="{FF2B5EF4-FFF2-40B4-BE49-F238E27FC236}">
                <a16:creationId xmlns:a16="http://schemas.microsoft.com/office/drawing/2014/main" id="{A82EC9E2-FF14-4768-9258-0833C6FDEB17}"/>
              </a:ext>
            </a:extLst>
          </p:cNvPr>
          <p:cNvSpPr>
            <a:spLocks noGrp="1"/>
          </p:cNvSpPr>
          <p:nvPr>
            <p:ph type="sldNum" sz="quarter" idx="15"/>
          </p:nvPr>
        </p:nvSpPr>
        <p:spPr/>
        <p:txBody>
          <a:bodyPr/>
          <a:lstStyle/>
          <a:p>
            <a:fld id="{0A3ED7E7-E538-48B7-BF27-18C497C3E180}" type="slidenum">
              <a:rPr lang="nb-NO" smtClean="0"/>
              <a:pPr/>
              <a:t>24</a:t>
            </a:fld>
            <a:endParaRPr lang="nb-NO"/>
          </a:p>
        </p:txBody>
      </p:sp>
      <p:pic>
        <p:nvPicPr>
          <p:cNvPr id="7" name="Picture 6">
            <a:extLst>
              <a:ext uri="{FF2B5EF4-FFF2-40B4-BE49-F238E27FC236}">
                <a16:creationId xmlns:a16="http://schemas.microsoft.com/office/drawing/2014/main" id="{790FB51A-B494-4E7C-8D80-F2495A790C9F}"/>
              </a:ext>
            </a:extLst>
          </p:cNvPr>
          <p:cNvPicPr>
            <a:picLocks noChangeAspect="1"/>
          </p:cNvPicPr>
          <p:nvPr/>
        </p:nvPicPr>
        <p:blipFill>
          <a:blip r:embed="rId2"/>
          <a:stretch>
            <a:fillRect/>
          </a:stretch>
        </p:blipFill>
        <p:spPr>
          <a:xfrm>
            <a:off x="2855640" y="1556792"/>
            <a:ext cx="5852172" cy="4389129"/>
          </a:xfrm>
          <a:prstGeom prst="rect">
            <a:avLst/>
          </a:prstGeom>
        </p:spPr>
      </p:pic>
      <p:sp>
        <p:nvSpPr>
          <p:cNvPr id="6" name="Rectangle 5">
            <a:extLst>
              <a:ext uri="{FF2B5EF4-FFF2-40B4-BE49-F238E27FC236}">
                <a16:creationId xmlns:a16="http://schemas.microsoft.com/office/drawing/2014/main" id="{D8D4B613-EAD2-457F-8499-5D0472672C31}"/>
              </a:ext>
            </a:extLst>
          </p:cNvPr>
          <p:cNvSpPr/>
          <p:nvPr/>
        </p:nvSpPr>
        <p:spPr>
          <a:xfrm>
            <a:off x="263352" y="336324"/>
            <a:ext cx="9937104" cy="954107"/>
          </a:xfrm>
          <a:prstGeom prst="rect">
            <a:avLst/>
          </a:prstGeom>
        </p:spPr>
        <p:txBody>
          <a:bodyPr wrap="square">
            <a:spAutoFit/>
          </a:bodyPr>
          <a:lstStyle/>
          <a:p>
            <a:r>
              <a:rPr lang="en-US" sz="2800" dirty="0">
                <a:ln w="0"/>
                <a:solidFill>
                  <a:schemeClr val="accent1"/>
                </a:solidFill>
                <a:effectLst>
                  <a:outerShdw blurRad="38100" dist="25400" dir="5400000" algn="ctr" rotWithShape="0">
                    <a:srgbClr val="6E747A">
                      <a:alpha val="43000"/>
                    </a:srgbClr>
                  </a:outerShdw>
                </a:effectLst>
                <a:latin typeface="PTSans-Bold"/>
              </a:rPr>
              <a:t>The local outlier factor compares the data density for each</a:t>
            </a:r>
          </a:p>
          <a:p>
            <a:r>
              <a:rPr lang="en-US" sz="2800" dirty="0">
                <a:ln w="0"/>
                <a:solidFill>
                  <a:schemeClr val="accent1"/>
                </a:solidFill>
                <a:effectLst>
                  <a:outerShdw blurRad="38100" dist="25400" dir="5400000" algn="ctr" rotWithShape="0">
                    <a:srgbClr val="6E747A">
                      <a:alpha val="43000"/>
                    </a:srgbClr>
                  </a:outerShdw>
                </a:effectLst>
                <a:latin typeface="PTSans-Bold"/>
              </a:rPr>
              <a:t>point with the density of their </a:t>
            </a:r>
            <a:r>
              <a:rPr lang="en-US" sz="2800" dirty="0" err="1">
                <a:ln w="0"/>
                <a:solidFill>
                  <a:schemeClr val="accent1"/>
                </a:solidFill>
                <a:effectLst>
                  <a:outerShdw blurRad="38100" dist="25400" dir="5400000" algn="ctr" rotWithShape="0">
                    <a:srgbClr val="6E747A">
                      <a:alpha val="43000"/>
                    </a:srgbClr>
                  </a:outerShdw>
                </a:effectLst>
                <a:latin typeface="PTSans-Bold"/>
              </a:rPr>
              <a:t>neighbouring</a:t>
            </a:r>
            <a:r>
              <a:rPr lang="en-US" sz="2800" dirty="0">
                <a:ln w="0"/>
                <a:solidFill>
                  <a:schemeClr val="accent1"/>
                </a:solidFill>
                <a:effectLst>
                  <a:outerShdw blurRad="38100" dist="25400" dir="5400000" algn="ctr" rotWithShape="0">
                    <a:srgbClr val="6E747A">
                      <a:alpha val="43000"/>
                    </a:srgbClr>
                  </a:outerShdw>
                </a:effectLst>
                <a:latin typeface="PTSans-Bold"/>
              </a:rPr>
              <a:t> points.</a:t>
            </a:r>
            <a:endParaRPr lang="nb-NO" sz="20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941415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9982504-86E3-4973-B8C0-E2D0800E2E7F}"/>
              </a:ext>
            </a:extLst>
          </p:cNvPr>
          <p:cNvSpPr>
            <a:spLocks noGrp="1"/>
          </p:cNvSpPr>
          <p:nvPr>
            <p:ph type="ftr" sz="quarter" idx="14"/>
          </p:nvPr>
        </p:nvSpPr>
        <p:spPr/>
        <p:txBody>
          <a:bodyPr/>
          <a:lstStyle/>
          <a:p>
            <a:r>
              <a:rPr lang="en-US"/>
              <a:t>Norwegian University of Life Sciences</a:t>
            </a:r>
            <a:endParaRPr lang="nb-NO"/>
          </a:p>
        </p:txBody>
      </p:sp>
      <p:sp>
        <p:nvSpPr>
          <p:cNvPr id="5" name="Slide Number Placeholder 4">
            <a:extLst>
              <a:ext uri="{FF2B5EF4-FFF2-40B4-BE49-F238E27FC236}">
                <a16:creationId xmlns:a16="http://schemas.microsoft.com/office/drawing/2014/main" id="{A82EC9E2-FF14-4768-9258-0833C6FDEB17}"/>
              </a:ext>
            </a:extLst>
          </p:cNvPr>
          <p:cNvSpPr>
            <a:spLocks noGrp="1"/>
          </p:cNvSpPr>
          <p:nvPr>
            <p:ph type="sldNum" sz="quarter" idx="15"/>
          </p:nvPr>
        </p:nvSpPr>
        <p:spPr/>
        <p:txBody>
          <a:bodyPr/>
          <a:lstStyle/>
          <a:p>
            <a:fld id="{0A3ED7E7-E538-48B7-BF27-18C497C3E180}" type="slidenum">
              <a:rPr lang="nb-NO" smtClean="0"/>
              <a:pPr/>
              <a:t>25</a:t>
            </a:fld>
            <a:endParaRPr lang="nb-NO"/>
          </a:p>
        </p:txBody>
      </p:sp>
      <p:sp>
        <p:nvSpPr>
          <p:cNvPr id="3" name="Rectangle 2">
            <a:extLst>
              <a:ext uri="{FF2B5EF4-FFF2-40B4-BE49-F238E27FC236}">
                <a16:creationId xmlns:a16="http://schemas.microsoft.com/office/drawing/2014/main" id="{5301B9F7-35F5-45D7-82FE-C6F9CCEE0712}"/>
              </a:ext>
            </a:extLst>
          </p:cNvPr>
          <p:cNvSpPr/>
          <p:nvPr/>
        </p:nvSpPr>
        <p:spPr>
          <a:xfrm>
            <a:off x="191344" y="260649"/>
            <a:ext cx="10729192" cy="954107"/>
          </a:xfrm>
          <a:prstGeom prst="rect">
            <a:avLst/>
          </a:prstGeom>
        </p:spPr>
        <p:txBody>
          <a:bodyPr wrap="square">
            <a:spAutoFit/>
          </a:bodyPr>
          <a:lstStyle/>
          <a:p>
            <a:r>
              <a:rPr lang="en-US" sz="2800" dirty="0">
                <a:ln w="0"/>
                <a:solidFill>
                  <a:schemeClr val="accent1"/>
                </a:solidFill>
                <a:effectLst>
                  <a:outerShdw blurRad="38100" dist="25400" dir="5400000" algn="ctr" rotWithShape="0">
                    <a:srgbClr val="6E747A">
                      <a:alpha val="43000"/>
                    </a:srgbClr>
                  </a:outerShdw>
                </a:effectLst>
                <a:latin typeface="PTSans-Bold"/>
              </a:rPr>
              <a:t>The other multivariate method for outlier detection that</a:t>
            </a:r>
          </a:p>
          <a:p>
            <a:r>
              <a:rPr lang="en-US" sz="2800" dirty="0">
                <a:ln w="0"/>
                <a:solidFill>
                  <a:schemeClr val="accent1"/>
                </a:solidFill>
                <a:effectLst>
                  <a:outerShdw blurRad="38100" dist="25400" dir="5400000" algn="ctr" rotWithShape="0">
                    <a:srgbClr val="6E747A">
                      <a:alpha val="43000"/>
                    </a:srgbClr>
                  </a:outerShdw>
                </a:effectLst>
                <a:latin typeface="PTSans-Bold"/>
              </a:rPr>
              <a:t>we will discuss uses an ensemble of isolation trees</a:t>
            </a:r>
            <a:endParaRPr lang="nb-NO" sz="2000" dirty="0">
              <a:ln w="0"/>
              <a:solidFill>
                <a:schemeClr val="accent1"/>
              </a:solidFill>
              <a:effectLst>
                <a:outerShdw blurRad="38100" dist="25400" dir="5400000" algn="ctr" rotWithShape="0">
                  <a:srgbClr val="6E747A">
                    <a:alpha val="43000"/>
                  </a:srgbClr>
                </a:outerShdw>
              </a:effectLst>
            </a:endParaRPr>
          </a:p>
        </p:txBody>
      </p:sp>
      <p:pic>
        <p:nvPicPr>
          <p:cNvPr id="2050" name="Picture 2" descr="Dawn, Road, Fog, Landscape, Trees, Nature, Field">
            <a:extLst>
              <a:ext uri="{FF2B5EF4-FFF2-40B4-BE49-F238E27FC236}">
                <a16:creationId xmlns:a16="http://schemas.microsoft.com/office/drawing/2014/main" id="{D02D3F3E-9B55-4649-A43F-A7FE69008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1452537"/>
            <a:ext cx="7516327" cy="422793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0D26AD3-695E-4156-9BA7-DFA389B7F466}"/>
              </a:ext>
            </a:extLst>
          </p:cNvPr>
          <p:cNvSpPr/>
          <p:nvPr/>
        </p:nvSpPr>
        <p:spPr>
          <a:xfrm>
            <a:off x="695325" y="5979807"/>
            <a:ext cx="6096000" cy="261610"/>
          </a:xfrm>
          <a:prstGeom prst="rect">
            <a:avLst/>
          </a:prstGeom>
        </p:spPr>
        <p:txBody>
          <a:bodyPr>
            <a:spAutoFit/>
          </a:bodyPr>
          <a:lstStyle/>
          <a:p>
            <a:r>
              <a:rPr lang="nb-NO" sz="1100" dirty="0">
                <a:hlinkClick r:id="rId3"/>
              </a:rPr>
              <a:t>https://pixabay.com/photos/dawn-road-fog-landscape-trees-3208158/</a:t>
            </a:r>
            <a:endParaRPr lang="nb-NO" sz="1100" dirty="0"/>
          </a:p>
        </p:txBody>
      </p:sp>
    </p:spTree>
    <p:extLst>
      <p:ext uri="{BB962C8B-B14F-4D97-AF65-F5344CB8AC3E}">
        <p14:creationId xmlns:p14="http://schemas.microsoft.com/office/powerpoint/2010/main" val="3325118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9982504-86E3-4973-B8C0-E2D0800E2E7F}"/>
              </a:ext>
            </a:extLst>
          </p:cNvPr>
          <p:cNvSpPr>
            <a:spLocks noGrp="1"/>
          </p:cNvSpPr>
          <p:nvPr>
            <p:ph type="ftr" sz="quarter" idx="14"/>
          </p:nvPr>
        </p:nvSpPr>
        <p:spPr/>
        <p:txBody>
          <a:bodyPr/>
          <a:lstStyle/>
          <a:p>
            <a:r>
              <a:rPr lang="en-US"/>
              <a:t>Norwegian University of Life Sciences</a:t>
            </a:r>
            <a:endParaRPr lang="nb-NO"/>
          </a:p>
        </p:txBody>
      </p:sp>
      <p:sp>
        <p:nvSpPr>
          <p:cNvPr id="5" name="Slide Number Placeholder 4">
            <a:extLst>
              <a:ext uri="{FF2B5EF4-FFF2-40B4-BE49-F238E27FC236}">
                <a16:creationId xmlns:a16="http://schemas.microsoft.com/office/drawing/2014/main" id="{A82EC9E2-FF14-4768-9258-0833C6FDEB17}"/>
              </a:ext>
            </a:extLst>
          </p:cNvPr>
          <p:cNvSpPr>
            <a:spLocks noGrp="1"/>
          </p:cNvSpPr>
          <p:nvPr>
            <p:ph type="sldNum" sz="quarter" idx="15"/>
          </p:nvPr>
        </p:nvSpPr>
        <p:spPr/>
        <p:txBody>
          <a:bodyPr/>
          <a:lstStyle/>
          <a:p>
            <a:fld id="{0A3ED7E7-E538-48B7-BF27-18C497C3E180}" type="slidenum">
              <a:rPr lang="nb-NO" smtClean="0"/>
              <a:pPr/>
              <a:t>26</a:t>
            </a:fld>
            <a:endParaRPr lang="nb-NO"/>
          </a:p>
        </p:txBody>
      </p:sp>
      <p:sp>
        <p:nvSpPr>
          <p:cNvPr id="3" name="Rectangle 2">
            <a:extLst>
              <a:ext uri="{FF2B5EF4-FFF2-40B4-BE49-F238E27FC236}">
                <a16:creationId xmlns:a16="http://schemas.microsoft.com/office/drawing/2014/main" id="{90E65210-BE12-4E48-AAEA-767A48EFBC55}"/>
              </a:ext>
            </a:extLst>
          </p:cNvPr>
          <p:cNvSpPr/>
          <p:nvPr/>
        </p:nvSpPr>
        <p:spPr>
          <a:xfrm>
            <a:off x="191344" y="390800"/>
            <a:ext cx="8136904" cy="523220"/>
          </a:xfrm>
          <a:prstGeom prst="rect">
            <a:avLst/>
          </a:prstGeom>
        </p:spPr>
        <p:txBody>
          <a:bodyPr wrap="square">
            <a:spAutoFit/>
          </a:bodyPr>
          <a:lstStyle/>
          <a:p>
            <a:r>
              <a:rPr lang="en-US" sz="2800" dirty="0">
                <a:ln w="0"/>
                <a:solidFill>
                  <a:schemeClr val="accent1"/>
                </a:solidFill>
                <a:effectLst>
                  <a:outerShdw blurRad="38100" dist="25400" dir="5400000" algn="ctr" rotWithShape="0">
                    <a:srgbClr val="6E747A">
                      <a:alpha val="43000"/>
                    </a:srgbClr>
                  </a:outerShdw>
                </a:effectLst>
                <a:latin typeface="PTSans-Bold"/>
              </a:rPr>
              <a:t>An isolation tree is a kind of decision tree </a:t>
            </a:r>
            <a:endParaRPr lang="nb-NO" sz="2000" dirty="0">
              <a:ln w="0"/>
              <a:solidFill>
                <a:schemeClr val="accent1"/>
              </a:solidFill>
              <a:effectLst>
                <a:outerShdw blurRad="38100" dist="25400" dir="5400000" algn="ctr" rotWithShape="0">
                  <a:srgbClr val="6E747A">
                    <a:alpha val="43000"/>
                  </a:srgbClr>
                </a:outerShdw>
              </a:effectLst>
            </a:endParaRPr>
          </a:p>
        </p:txBody>
      </p:sp>
      <p:pic>
        <p:nvPicPr>
          <p:cNvPr id="3074" name="Picture 2" descr="tree.png">
            <a:extLst>
              <a:ext uri="{FF2B5EF4-FFF2-40B4-BE49-F238E27FC236}">
                <a16:creationId xmlns:a16="http://schemas.microsoft.com/office/drawing/2014/main" id="{9A7074F3-0C76-4458-9C06-63AE8103DB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1484784"/>
            <a:ext cx="4320402" cy="4088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193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9982504-86E3-4973-B8C0-E2D0800E2E7F}"/>
              </a:ext>
            </a:extLst>
          </p:cNvPr>
          <p:cNvSpPr>
            <a:spLocks noGrp="1"/>
          </p:cNvSpPr>
          <p:nvPr>
            <p:ph type="ftr" sz="quarter" idx="14"/>
          </p:nvPr>
        </p:nvSpPr>
        <p:spPr/>
        <p:txBody>
          <a:bodyPr/>
          <a:lstStyle/>
          <a:p>
            <a:r>
              <a:rPr lang="en-US"/>
              <a:t>Norwegian University of Life Sciences</a:t>
            </a:r>
            <a:endParaRPr lang="nb-NO"/>
          </a:p>
        </p:txBody>
      </p:sp>
      <p:sp>
        <p:nvSpPr>
          <p:cNvPr id="5" name="Slide Number Placeholder 4">
            <a:extLst>
              <a:ext uri="{FF2B5EF4-FFF2-40B4-BE49-F238E27FC236}">
                <a16:creationId xmlns:a16="http://schemas.microsoft.com/office/drawing/2014/main" id="{A82EC9E2-FF14-4768-9258-0833C6FDEB17}"/>
              </a:ext>
            </a:extLst>
          </p:cNvPr>
          <p:cNvSpPr>
            <a:spLocks noGrp="1"/>
          </p:cNvSpPr>
          <p:nvPr>
            <p:ph type="sldNum" sz="quarter" idx="15"/>
          </p:nvPr>
        </p:nvSpPr>
        <p:spPr/>
        <p:txBody>
          <a:bodyPr/>
          <a:lstStyle/>
          <a:p>
            <a:fld id="{0A3ED7E7-E538-48B7-BF27-18C497C3E180}" type="slidenum">
              <a:rPr lang="nb-NO" smtClean="0"/>
              <a:pPr/>
              <a:t>27</a:t>
            </a:fld>
            <a:endParaRPr lang="nb-NO"/>
          </a:p>
        </p:txBody>
      </p:sp>
      <p:sp>
        <p:nvSpPr>
          <p:cNvPr id="2" name="Rectangle 1">
            <a:extLst>
              <a:ext uri="{FF2B5EF4-FFF2-40B4-BE49-F238E27FC236}">
                <a16:creationId xmlns:a16="http://schemas.microsoft.com/office/drawing/2014/main" id="{3EE86E1C-0D31-4093-95D7-65B66CA4E7A5}"/>
              </a:ext>
            </a:extLst>
          </p:cNvPr>
          <p:cNvSpPr/>
          <p:nvPr/>
        </p:nvSpPr>
        <p:spPr>
          <a:xfrm>
            <a:off x="335360" y="476672"/>
            <a:ext cx="10657184" cy="1384995"/>
          </a:xfrm>
          <a:prstGeom prst="rect">
            <a:avLst/>
          </a:prstGeom>
        </p:spPr>
        <p:txBody>
          <a:bodyPr wrap="square">
            <a:spAutoFit/>
          </a:bodyPr>
          <a:lstStyle/>
          <a:p>
            <a:r>
              <a:rPr lang="en-US" sz="2800" dirty="0">
                <a:ln w="0"/>
                <a:solidFill>
                  <a:schemeClr val="accent1"/>
                </a:solidFill>
                <a:effectLst>
                  <a:outerShdw blurRad="38100" dist="25400" dir="5400000" algn="ctr" rotWithShape="0">
                    <a:srgbClr val="6E747A">
                      <a:alpha val="43000"/>
                    </a:srgbClr>
                  </a:outerShdw>
                </a:effectLst>
                <a:latin typeface="OpenSans-Bold"/>
              </a:rPr>
              <a:t>The threshold randomly drawn from values between the minimum and maximum value of the training</a:t>
            </a:r>
          </a:p>
          <a:p>
            <a:r>
              <a:rPr lang="en-US" sz="2800" dirty="0">
                <a:ln w="0"/>
                <a:solidFill>
                  <a:schemeClr val="accent1"/>
                </a:solidFill>
                <a:effectLst>
                  <a:outerShdw blurRad="38100" dist="25400" dir="5400000" algn="ctr" rotWithShape="0">
                    <a:srgbClr val="6E747A">
                      <a:alpha val="43000"/>
                    </a:srgbClr>
                  </a:outerShdw>
                </a:effectLst>
                <a:latin typeface="OpenSans-Bold"/>
              </a:rPr>
              <a:t>data arriving at the split</a:t>
            </a:r>
            <a:endParaRPr lang="nb-NO" sz="2800" dirty="0">
              <a:ln w="0"/>
              <a:solidFill>
                <a:schemeClr val="accent1"/>
              </a:solidFill>
              <a:effectLst>
                <a:outerShdw blurRad="38100" dist="25400" dir="5400000" algn="ctr" rotWithShape="0">
                  <a:srgbClr val="6E747A">
                    <a:alpha val="43000"/>
                  </a:srgbClr>
                </a:outerShdw>
              </a:effectLst>
            </a:endParaRPr>
          </a:p>
        </p:txBody>
      </p:sp>
      <p:pic>
        <p:nvPicPr>
          <p:cNvPr id="4098" name="Picture 2" descr="Fig. 2: (a) In this example dataset, a randomly constructed binary search tree isolates the anomalous value (17,17) (shown in red) in just one division, whereas the medoid value (7,13) (shown in blue) is isolated in five random divisions. (b) The anomaly has a tree depth of 1, compared to 5 for the medoid point.">
            <a:extLst>
              <a:ext uri="{FF2B5EF4-FFF2-40B4-BE49-F238E27FC236}">
                <a16:creationId xmlns:a16="http://schemas.microsoft.com/office/drawing/2014/main" id="{EAD21FB2-6D0C-47F1-A5A9-98ACEC11B0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0" y="2060848"/>
            <a:ext cx="6601141" cy="365718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3DE92A4-3EE5-454B-8872-0F24FFEE09E6}"/>
              </a:ext>
            </a:extLst>
          </p:cNvPr>
          <p:cNvSpPr/>
          <p:nvPr/>
        </p:nvSpPr>
        <p:spPr>
          <a:xfrm>
            <a:off x="551384" y="6009549"/>
            <a:ext cx="9433048" cy="230832"/>
          </a:xfrm>
          <a:prstGeom prst="rect">
            <a:avLst/>
          </a:prstGeom>
        </p:spPr>
        <p:txBody>
          <a:bodyPr wrap="square">
            <a:spAutoFit/>
          </a:bodyPr>
          <a:lstStyle/>
          <a:p>
            <a:r>
              <a:rPr lang="nb-NO" sz="900" dirty="0">
                <a:solidFill>
                  <a:srgbClr val="0098A8"/>
                </a:solidFill>
                <a:latin typeface="OpenSans-Regular"/>
                <a:hlinkClick r:id="rId3"/>
              </a:rPr>
              <a:t>https://www.semanticscholar.org/paper/Detecting-Anomalous-User-Behavior-Using-an-Extended-Sun-Versteeg/3733449bbd4230c2cadf0166011ba4bcd3717a2a</a:t>
            </a:r>
            <a:endParaRPr lang="nb-NO" dirty="0"/>
          </a:p>
        </p:txBody>
      </p:sp>
      <p:sp>
        <p:nvSpPr>
          <p:cNvPr id="3" name="Rectangle 2">
            <a:extLst>
              <a:ext uri="{FF2B5EF4-FFF2-40B4-BE49-F238E27FC236}">
                <a16:creationId xmlns:a16="http://schemas.microsoft.com/office/drawing/2014/main" id="{C65EDA7E-1AA9-4F99-99F5-AF491A2FECD7}"/>
              </a:ext>
            </a:extLst>
          </p:cNvPr>
          <p:cNvSpPr/>
          <p:nvPr/>
        </p:nvSpPr>
        <p:spPr>
          <a:xfrm>
            <a:off x="1559496" y="1772816"/>
            <a:ext cx="4320480" cy="394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704945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9982504-86E3-4973-B8C0-E2D0800E2E7F}"/>
              </a:ext>
            </a:extLst>
          </p:cNvPr>
          <p:cNvSpPr>
            <a:spLocks noGrp="1"/>
          </p:cNvSpPr>
          <p:nvPr>
            <p:ph type="ftr" sz="quarter" idx="14"/>
          </p:nvPr>
        </p:nvSpPr>
        <p:spPr/>
        <p:txBody>
          <a:bodyPr/>
          <a:lstStyle/>
          <a:p>
            <a:r>
              <a:rPr lang="en-US"/>
              <a:t>Norwegian University of Life Sciences</a:t>
            </a:r>
            <a:endParaRPr lang="nb-NO"/>
          </a:p>
        </p:txBody>
      </p:sp>
      <p:sp>
        <p:nvSpPr>
          <p:cNvPr id="5" name="Slide Number Placeholder 4">
            <a:extLst>
              <a:ext uri="{FF2B5EF4-FFF2-40B4-BE49-F238E27FC236}">
                <a16:creationId xmlns:a16="http://schemas.microsoft.com/office/drawing/2014/main" id="{A82EC9E2-FF14-4768-9258-0833C6FDEB17}"/>
              </a:ext>
            </a:extLst>
          </p:cNvPr>
          <p:cNvSpPr>
            <a:spLocks noGrp="1"/>
          </p:cNvSpPr>
          <p:nvPr>
            <p:ph type="sldNum" sz="quarter" idx="15"/>
          </p:nvPr>
        </p:nvSpPr>
        <p:spPr/>
        <p:txBody>
          <a:bodyPr/>
          <a:lstStyle/>
          <a:p>
            <a:fld id="{0A3ED7E7-E538-48B7-BF27-18C497C3E180}" type="slidenum">
              <a:rPr lang="nb-NO" smtClean="0"/>
              <a:pPr/>
              <a:t>28</a:t>
            </a:fld>
            <a:endParaRPr lang="nb-NO"/>
          </a:p>
        </p:txBody>
      </p:sp>
      <p:pic>
        <p:nvPicPr>
          <p:cNvPr id="4098" name="Picture 2" descr="Fig. 2: (a) In this example dataset, a randomly constructed binary search tree isolates the anomalous value (17,17) (shown in red) in just one division, whereas the medoid value (7,13) (shown in blue) is isolated in five random divisions. (b) The anomaly has a tree depth of 1, compared to 5 for the medoid point.">
            <a:extLst>
              <a:ext uri="{FF2B5EF4-FFF2-40B4-BE49-F238E27FC236}">
                <a16:creationId xmlns:a16="http://schemas.microsoft.com/office/drawing/2014/main" id="{EAD21FB2-6D0C-47F1-A5A9-98ACEC11B0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0" y="2060848"/>
            <a:ext cx="6601141" cy="365718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3DE92A4-3EE5-454B-8872-0F24FFEE09E6}"/>
              </a:ext>
            </a:extLst>
          </p:cNvPr>
          <p:cNvSpPr/>
          <p:nvPr/>
        </p:nvSpPr>
        <p:spPr>
          <a:xfrm>
            <a:off x="551384" y="6009549"/>
            <a:ext cx="9433048" cy="230832"/>
          </a:xfrm>
          <a:prstGeom prst="rect">
            <a:avLst/>
          </a:prstGeom>
        </p:spPr>
        <p:txBody>
          <a:bodyPr wrap="square">
            <a:spAutoFit/>
          </a:bodyPr>
          <a:lstStyle/>
          <a:p>
            <a:r>
              <a:rPr lang="nb-NO" sz="900" dirty="0">
                <a:solidFill>
                  <a:srgbClr val="0098A8"/>
                </a:solidFill>
                <a:latin typeface="OpenSans-Regular"/>
                <a:hlinkClick r:id="rId3"/>
              </a:rPr>
              <a:t>https://www.semanticscholar.org/paper/Detecting-Anomalous-User-Behavior-Using-an-Extended-Sun-Versteeg/3733449bbd4230c2cadf0166011ba4bcd3717a2a</a:t>
            </a:r>
            <a:endParaRPr lang="nb-NO" dirty="0"/>
          </a:p>
        </p:txBody>
      </p:sp>
      <p:sp>
        <p:nvSpPr>
          <p:cNvPr id="8" name="Rectangle 7">
            <a:extLst>
              <a:ext uri="{FF2B5EF4-FFF2-40B4-BE49-F238E27FC236}">
                <a16:creationId xmlns:a16="http://schemas.microsoft.com/office/drawing/2014/main" id="{C5907154-A114-4239-A271-159423258EA5}"/>
              </a:ext>
            </a:extLst>
          </p:cNvPr>
          <p:cNvSpPr/>
          <p:nvPr/>
        </p:nvSpPr>
        <p:spPr>
          <a:xfrm>
            <a:off x="335360" y="476672"/>
            <a:ext cx="10657184" cy="1384995"/>
          </a:xfrm>
          <a:prstGeom prst="rect">
            <a:avLst/>
          </a:prstGeom>
        </p:spPr>
        <p:txBody>
          <a:bodyPr wrap="square">
            <a:spAutoFit/>
          </a:bodyPr>
          <a:lstStyle/>
          <a:p>
            <a:r>
              <a:rPr lang="en-US" sz="2800" dirty="0">
                <a:ln w="0"/>
                <a:solidFill>
                  <a:schemeClr val="accent1"/>
                </a:solidFill>
                <a:effectLst>
                  <a:outerShdw blurRad="38100" dist="25400" dir="5400000" algn="ctr" rotWithShape="0">
                    <a:srgbClr val="6E747A">
                      <a:alpha val="43000"/>
                    </a:srgbClr>
                  </a:outerShdw>
                </a:effectLst>
                <a:latin typeface="OpenSans-Bold"/>
              </a:rPr>
              <a:t>The threshold randomly drawn from values between the minimum and maximum value of the training</a:t>
            </a:r>
          </a:p>
          <a:p>
            <a:r>
              <a:rPr lang="en-US" sz="2800" dirty="0">
                <a:ln w="0"/>
                <a:solidFill>
                  <a:schemeClr val="accent1"/>
                </a:solidFill>
                <a:effectLst>
                  <a:outerShdw blurRad="38100" dist="25400" dir="5400000" algn="ctr" rotWithShape="0">
                    <a:srgbClr val="6E747A">
                      <a:alpha val="43000"/>
                    </a:srgbClr>
                  </a:outerShdw>
                </a:effectLst>
                <a:latin typeface="OpenSans-Bold"/>
              </a:rPr>
              <a:t>data arriving at the split</a:t>
            </a:r>
            <a:endParaRPr lang="nb-NO" sz="2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850801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A6F9E-5D68-46FA-9621-A79AA5B8D60F}"/>
              </a:ext>
            </a:extLst>
          </p:cNvPr>
          <p:cNvSpPr>
            <a:spLocks noGrp="1"/>
          </p:cNvSpPr>
          <p:nvPr>
            <p:ph type="title"/>
          </p:nvPr>
        </p:nvSpPr>
        <p:spPr>
          <a:xfrm>
            <a:off x="551384" y="381946"/>
            <a:ext cx="9588000" cy="533642"/>
          </a:xfrm>
        </p:spPr>
        <p:txBody>
          <a:bodyPr/>
          <a:lstStyle/>
          <a:p>
            <a:r>
              <a:rPr lang="nb-NO" dirty="0"/>
              <a:t>An </a:t>
            </a:r>
            <a:r>
              <a:rPr lang="nb-NO" dirty="0" err="1"/>
              <a:t>introduction</a:t>
            </a:r>
            <a:r>
              <a:rPr lang="nb-NO" dirty="0"/>
              <a:t> to </a:t>
            </a:r>
            <a:r>
              <a:rPr lang="nb-NO" dirty="0" err="1"/>
              <a:t>Outlier</a:t>
            </a:r>
            <a:r>
              <a:rPr lang="nb-NO" dirty="0"/>
              <a:t> </a:t>
            </a:r>
            <a:r>
              <a:rPr lang="nb-NO" dirty="0" err="1"/>
              <a:t>Detection</a:t>
            </a:r>
            <a:endParaRPr lang="nb-NO" dirty="0"/>
          </a:p>
        </p:txBody>
      </p:sp>
      <p:pic>
        <p:nvPicPr>
          <p:cNvPr id="9" name="Picture Placeholder 8">
            <a:extLst>
              <a:ext uri="{FF2B5EF4-FFF2-40B4-BE49-F238E27FC236}">
                <a16:creationId xmlns:a16="http://schemas.microsoft.com/office/drawing/2014/main" id="{A3AE7AA4-36FD-4E94-8190-CD747B464302}"/>
              </a:ext>
            </a:extLst>
          </p:cNvPr>
          <p:cNvPicPr>
            <a:picLocks noGrp="1" noChangeAspect="1"/>
          </p:cNvPicPr>
          <p:nvPr>
            <p:ph type="pic" sz="quarter" idx="13"/>
          </p:nvPr>
        </p:nvPicPr>
        <p:blipFill>
          <a:blip r:embed="rId2"/>
          <a:stretch>
            <a:fillRect/>
          </a:stretch>
        </p:blipFill>
        <p:spPr>
          <a:xfrm>
            <a:off x="479376" y="2142211"/>
            <a:ext cx="5230255" cy="3632837"/>
          </a:xfrm>
        </p:spPr>
      </p:pic>
      <p:sp>
        <p:nvSpPr>
          <p:cNvPr id="4" name="Footer Placeholder 3">
            <a:extLst>
              <a:ext uri="{FF2B5EF4-FFF2-40B4-BE49-F238E27FC236}">
                <a16:creationId xmlns:a16="http://schemas.microsoft.com/office/drawing/2014/main" id="{88928387-334F-4242-9ECD-C67FD5CEFEF8}"/>
              </a:ext>
            </a:extLst>
          </p:cNvPr>
          <p:cNvSpPr>
            <a:spLocks noGrp="1"/>
          </p:cNvSpPr>
          <p:nvPr>
            <p:ph type="ftr" sz="quarter" idx="14"/>
          </p:nvPr>
        </p:nvSpPr>
        <p:spPr/>
        <p:txBody>
          <a:bodyPr/>
          <a:lstStyle/>
          <a:p>
            <a:r>
              <a:rPr lang="en-US"/>
              <a:t>Norwegian University of Life Sciences</a:t>
            </a:r>
            <a:endParaRPr lang="nb-NO"/>
          </a:p>
        </p:txBody>
      </p:sp>
      <p:sp>
        <p:nvSpPr>
          <p:cNvPr id="5" name="Slide Number Placeholder 4">
            <a:extLst>
              <a:ext uri="{FF2B5EF4-FFF2-40B4-BE49-F238E27FC236}">
                <a16:creationId xmlns:a16="http://schemas.microsoft.com/office/drawing/2014/main" id="{6C9A0030-5CEE-4D98-9B28-D02837B63BC1}"/>
              </a:ext>
            </a:extLst>
          </p:cNvPr>
          <p:cNvSpPr>
            <a:spLocks noGrp="1"/>
          </p:cNvSpPr>
          <p:nvPr>
            <p:ph type="sldNum" sz="quarter" idx="15"/>
          </p:nvPr>
        </p:nvSpPr>
        <p:spPr/>
        <p:txBody>
          <a:bodyPr/>
          <a:lstStyle/>
          <a:p>
            <a:fld id="{0A3ED7E7-E538-48B7-BF27-18C497C3E180}" type="slidenum">
              <a:rPr lang="nb-NO" smtClean="0"/>
              <a:pPr/>
              <a:t>2</a:t>
            </a:fld>
            <a:endParaRPr lang="nb-NO"/>
          </a:p>
        </p:txBody>
      </p:sp>
      <p:sp>
        <p:nvSpPr>
          <p:cNvPr id="6" name="TextBox 5">
            <a:extLst>
              <a:ext uri="{FF2B5EF4-FFF2-40B4-BE49-F238E27FC236}">
                <a16:creationId xmlns:a16="http://schemas.microsoft.com/office/drawing/2014/main" id="{7CB4BCF6-C056-4F82-A9B4-06E009EEAAB9}"/>
              </a:ext>
            </a:extLst>
          </p:cNvPr>
          <p:cNvSpPr txBox="1"/>
          <p:nvPr/>
        </p:nvSpPr>
        <p:spPr>
          <a:xfrm>
            <a:off x="8975720" y="3554729"/>
            <a:ext cx="2520280" cy="369332"/>
          </a:xfrm>
          <a:prstGeom prst="rect">
            <a:avLst/>
          </a:prstGeom>
          <a:noFill/>
        </p:spPr>
        <p:txBody>
          <a:bodyPr wrap="square" rtlCol="0">
            <a:spAutoFit/>
          </a:bodyPr>
          <a:lstStyle/>
          <a:p>
            <a:r>
              <a:rPr lang="nb-NO" dirty="0"/>
              <a:t>Runar Helin</a:t>
            </a:r>
          </a:p>
        </p:txBody>
      </p:sp>
      <p:sp>
        <p:nvSpPr>
          <p:cNvPr id="7" name="Rectangle 6">
            <a:extLst>
              <a:ext uri="{FF2B5EF4-FFF2-40B4-BE49-F238E27FC236}">
                <a16:creationId xmlns:a16="http://schemas.microsoft.com/office/drawing/2014/main" id="{59538541-0963-49D4-9D77-E9E4B4426B0D}"/>
              </a:ext>
            </a:extLst>
          </p:cNvPr>
          <p:cNvSpPr/>
          <p:nvPr/>
        </p:nvSpPr>
        <p:spPr>
          <a:xfrm>
            <a:off x="694800" y="5877272"/>
            <a:ext cx="6251918" cy="276999"/>
          </a:xfrm>
          <a:prstGeom prst="rect">
            <a:avLst/>
          </a:prstGeom>
        </p:spPr>
        <p:txBody>
          <a:bodyPr wrap="square">
            <a:spAutoFit/>
          </a:bodyPr>
          <a:lstStyle/>
          <a:p>
            <a:r>
              <a:rPr lang="nb-NO" sz="1200" dirty="0">
                <a:solidFill>
                  <a:srgbClr val="0098A8"/>
                </a:solidFill>
                <a:latin typeface="OpenSans-Regular"/>
                <a:hlinkClick r:id="rId3"/>
              </a:rPr>
              <a:t>http://amid.fish/anomaly-detection-with-k-means-clustering</a:t>
            </a:r>
            <a:endParaRPr lang="nb-NO" sz="1200" dirty="0"/>
          </a:p>
        </p:txBody>
      </p:sp>
    </p:spTree>
    <p:extLst>
      <p:ext uri="{BB962C8B-B14F-4D97-AF65-F5344CB8AC3E}">
        <p14:creationId xmlns:p14="http://schemas.microsoft.com/office/powerpoint/2010/main" val="3528251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9982504-86E3-4973-B8C0-E2D0800E2E7F}"/>
              </a:ext>
            </a:extLst>
          </p:cNvPr>
          <p:cNvSpPr>
            <a:spLocks noGrp="1"/>
          </p:cNvSpPr>
          <p:nvPr>
            <p:ph type="ftr" sz="quarter" idx="14"/>
          </p:nvPr>
        </p:nvSpPr>
        <p:spPr/>
        <p:txBody>
          <a:bodyPr/>
          <a:lstStyle/>
          <a:p>
            <a:r>
              <a:rPr lang="en-US"/>
              <a:t>Norwegian University of Life Sciences</a:t>
            </a:r>
            <a:endParaRPr lang="nb-NO"/>
          </a:p>
        </p:txBody>
      </p:sp>
      <p:sp>
        <p:nvSpPr>
          <p:cNvPr id="5" name="Slide Number Placeholder 4">
            <a:extLst>
              <a:ext uri="{FF2B5EF4-FFF2-40B4-BE49-F238E27FC236}">
                <a16:creationId xmlns:a16="http://schemas.microsoft.com/office/drawing/2014/main" id="{A82EC9E2-FF14-4768-9258-0833C6FDEB17}"/>
              </a:ext>
            </a:extLst>
          </p:cNvPr>
          <p:cNvSpPr>
            <a:spLocks noGrp="1"/>
          </p:cNvSpPr>
          <p:nvPr>
            <p:ph type="sldNum" sz="quarter" idx="15"/>
          </p:nvPr>
        </p:nvSpPr>
        <p:spPr/>
        <p:txBody>
          <a:bodyPr/>
          <a:lstStyle/>
          <a:p>
            <a:fld id="{0A3ED7E7-E538-48B7-BF27-18C497C3E180}" type="slidenum">
              <a:rPr lang="nb-NO" smtClean="0"/>
              <a:pPr/>
              <a:t>29</a:t>
            </a:fld>
            <a:endParaRPr lang="nb-NO"/>
          </a:p>
        </p:txBody>
      </p:sp>
      <p:sp>
        <p:nvSpPr>
          <p:cNvPr id="3" name="Rectangle 2">
            <a:extLst>
              <a:ext uri="{FF2B5EF4-FFF2-40B4-BE49-F238E27FC236}">
                <a16:creationId xmlns:a16="http://schemas.microsoft.com/office/drawing/2014/main" id="{4E221D58-63D8-46FE-89CD-594F608ACA4B}"/>
              </a:ext>
            </a:extLst>
          </p:cNvPr>
          <p:cNvSpPr/>
          <p:nvPr/>
        </p:nvSpPr>
        <p:spPr>
          <a:xfrm>
            <a:off x="667116" y="548680"/>
            <a:ext cx="10613460" cy="2000548"/>
          </a:xfrm>
          <a:prstGeom prst="rect">
            <a:avLst/>
          </a:prstGeom>
        </p:spPr>
        <p:txBody>
          <a:bodyPr wrap="square">
            <a:spAutoFit/>
          </a:bodyPr>
          <a:lstStyle/>
          <a:p>
            <a:r>
              <a:rPr lang="nb-NO" sz="3200" dirty="0">
                <a:ln w="0"/>
                <a:solidFill>
                  <a:schemeClr val="accent1"/>
                </a:solidFill>
                <a:effectLst>
                  <a:outerShdw blurRad="38100" dist="25400" dir="5400000" algn="ctr" rotWithShape="0">
                    <a:srgbClr val="6E747A">
                      <a:alpha val="43000"/>
                    </a:srgbClr>
                  </a:outerShdw>
                </a:effectLst>
                <a:latin typeface="PTSans-Bold"/>
              </a:rPr>
              <a:t>The </a:t>
            </a:r>
            <a:r>
              <a:rPr lang="nb-NO" sz="3200" dirty="0" err="1">
                <a:ln w="0"/>
                <a:solidFill>
                  <a:schemeClr val="accent1"/>
                </a:solidFill>
                <a:effectLst>
                  <a:outerShdw blurRad="38100" dist="25400" dir="5400000" algn="ctr" rotWithShape="0">
                    <a:srgbClr val="6E747A">
                      <a:alpha val="43000"/>
                    </a:srgbClr>
                  </a:outerShdw>
                </a:effectLst>
                <a:latin typeface="PTSans-Bold"/>
              </a:rPr>
              <a:t>decision</a:t>
            </a:r>
            <a:r>
              <a:rPr lang="nb-NO" sz="3200" dirty="0">
                <a:ln w="0"/>
                <a:solidFill>
                  <a:schemeClr val="accent1"/>
                </a:solidFill>
                <a:effectLst>
                  <a:outerShdw blurRad="38100" dist="25400" dir="5400000" algn="ctr" rotWithShape="0">
                    <a:srgbClr val="6E747A">
                      <a:alpha val="43000"/>
                    </a:srgbClr>
                  </a:outerShdw>
                </a:effectLst>
                <a:latin typeface="PTSans-Bold"/>
              </a:rPr>
              <a:t> </a:t>
            </a:r>
            <a:r>
              <a:rPr lang="nb-NO" sz="3200" dirty="0" err="1">
                <a:ln w="0"/>
                <a:solidFill>
                  <a:schemeClr val="accent1"/>
                </a:solidFill>
                <a:effectLst>
                  <a:outerShdw blurRad="38100" dist="25400" dir="5400000" algn="ctr" rotWithShape="0">
                    <a:srgbClr val="6E747A">
                      <a:alpha val="43000"/>
                    </a:srgbClr>
                  </a:outerShdw>
                </a:effectLst>
                <a:latin typeface="PTSans-Bold"/>
              </a:rPr>
              <a:t>tree</a:t>
            </a:r>
            <a:r>
              <a:rPr lang="nb-NO" sz="3200" dirty="0">
                <a:ln w="0"/>
                <a:solidFill>
                  <a:schemeClr val="accent1"/>
                </a:solidFill>
                <a:effectLst>
                  <a:outerShdw blurRad="38100" dist="25400" dir="5400000" algn="ctr" rotWithShape="0">
                    <a:srgbClr val="6E747A">
                      <a:alpha val="43000"/>
                    </a:srgbClr>
                  </a:outerShdw>
                </a:effectLst>
                <a:latin typeface="PTSans-Bold"/>
              </a:rPr>
              <a:t> </a:t>
            </a:r>
            <a:r>
              <a:rPr lang="nb-NO" sz="3200" dirty="0" err="1">
                <a:ln w="0"/>
                <a:solidFill>
                  <a:schemeClr val="accent1"/>
                </a:solidFill>
                <a:effectLst>
                  <a:outerShdw blurRad="38100" dist="25400" dir="5400000" algn="ctr" rotWithShape="0">
                    <a:srgbClr val="6E747A">
                      <a:alpha val="43000"/>
                    </a:srgbClr>
                  </a:outerShdw>
                </a:effectLst>
                <a:latin typeface="PTSans-Bold"/>
              </a:rPr>
              <a:t>algorithm</a:t>
            </a:r>
            <a:r>
              <a:rPr lang="nb-NO" sz="3200" dirty="0">
                <a:ln w="0"/>
                <a:solidFill>
                  <a:schemeClr val="accent1"/>
                </a:solidFill>
                <a:effectLst>
                  <a:outerShdw blurRad="38100" dist="25400" dir="5400000" algn="ctr" rotWithShape="0">
                    <a:srgbClr val="6E747A">
                      <a:alpha val="43000"/>
                    </a:srgbClr>
                  </a:outerShdw>
                </a:effectLst>
                <a:latin typeface="PTSans-Bold"/>
              </a:rPr>
              <a:t> </a:t>
            </a:r>
            <a:r>
              <a:rPr lang="nb-NO" sz="3200" dirty="0" err="1">
                <a:ln w="0"/>
                <a:solidFill>
                  <a:schemeClr val="accent1"/>
                </a:solidFill>
                <a:effectLst>
                  <a:outerShdw blurRad="38100" dist="25400" dir="5400000" algn="ctr" rotWithShape="0">
                    <a:srgbClr val="6E747A">
                      <a:alpha val="43000"/>
                    </a:srgbClr>
                  </a:outerShdw>
                </a:effectLst>
                <a:latin typeface="PTSans-Bold"/>
              </a:rPr>
              <a:t>continue</a:t>
            </a:r>
            <a:r>
              <a:rPr lang="nb-NO" sz="3200" dirty="0">
                <a:ln w="0"/>
                <a:solidFill>
                  <a:schemeClr val="accent1"/>
                </a:solidFill>
                <a:effectLst>
                  <a:outerShdw blurRad="38100" dist="25400" dir="5400000" algn="ctr" rotWithShape="0">
                    <a:srgbClr val="6E747A">
                      <a:alpha val="43000"/>
                    </a:srgbClr>
                  </a:outerShdw>
                </a:effectLst>
                <a:latin typeface="PTSans-Bold"/>
              </a:rPr>
              <a:t> to </a:t>
            </a:r>
            <a:r>
              <a:rPr lang="nb-NO" sz="3200" dirty="0" err="1">
                <a:ln w="0"/>
                <a:solidFill>
                  <a:schemeClr val="accent1"/>
                </a:solidFill>
                <a:effectLst>
                  <a:outerShdw blurRad="38100" dist="25400" dir="5400000" algn="ctr" rotWithShape="0">
                    <a:srgbClr val="6E747A">
                      <a:alpha val="43000"/>
                    </a:srgbClr>
                  </a:outerShdw>
                </a:effectLst>
                <a:latin typeface="PTSans-Bold"/>
              </a:rPr>
              <a:t>split</a:t>
            </a:r>
            <a:r>
              <a:rPr lang="nb-NO" sz="3200" dirty="0">
                <a:ln w="0"/>
                <a:solidFill>
                  <a:schemeClr val="accent1"/>
                </a:solidFill>
                <a:effectLst>
                  <a:outerShdw blurRad="38100" dist="25400" dir="5400000" algn="ctr" rotWithShape="0">
                    <a:srgbClr val="6E747A">
                      <a:alpha val="43000"/>
                    </a:srgbClr>
                  </a:outerShdw>
                </a:effectLst>
                <a:latin typeface="PTSans-Bold"/>
              </a:rPr>
              <a:t> </a:t>
            </a:r>
            <a:r>
              <a:rPr lang="nb-NO" sz="3200" dirty="0" err="1">
                <a:ln w="0"/>
                <a:solidFill>
                  <a:schemeClr val="accent1"/>
                </a:solidFill>
                <a:effectLst>
                  <a:outerShdw blurRad="38100" dist="25400" dir="5400000" algn="ctr" rotWithShape="0">
                    <a:srgbClr val="6E747A">
                      <a:alpha val="43000"/>
                    </a:srgbClr>
                  </a:outerShdw>
                </a:effectLst>
                <a:latin typeface="PTSans-Bold"/>
              </a:rPr>
              <a:t>until</a:t>
            </a:r>
            <a:r>
              <a:rPr lang="nb-NO" sz="3200" dirty="0">
                <a:ln w="0"/>
                <a:solidFill>
                  <a:schemeClr val="accent1"/>
                </a:solidFill>
                <a:effectLst>
                  <a:outerShdw blurRad="38100" dist="25400" dir="5400000" algn="ctr" rotWithShape="0">
                    <a:srgbClr val="6E747A">
                      <a:alpha val="43000"/>
                    </a:srgbClr>
                  </a:outerShdw>
                </a:effectLst>
                <a:latin typeface="PTSans-Bold"/>
              </a:rPr>
              <a:t> </a:t>
            </a:r>
            <a:r>
              <a:rPr lang="nb-NO" sz="3200" dirty="0" err="1">
                <a:ln w="0"/>
                <a:solidFill>
                  <a:schemeClr val="accent1"/>
                </a:solidFill>
                <a:effectLst>
                  <a:outerShdw blurRad="38100" dist="25400" dir="5400000" algn="ctr" rotWithShape="0">
                    <a:srgbClr val="6E747A">
                      <a:alpha val="43000"/>
                    </a:srgbClr>
                  </a:outerShdw>
                </a:effectLst>
                <a:latin typeface="PTSans-Bold"/>
              </a:rPr>
              <a:t>either</a:t>
            </a:r>
            <a:r>
              <a:rPr lang="nb-NO" sz="3200" dirty="0">
                <a:ln w="0"/>
                <a:solidFill>
                  <a:schemeClr val="accent1"/>
                </a:solidFill>
                <a:effectLst>
                  <a:outerShdw blurRad="38100" dist="25400" dir="5400000" algn="ctr" rotWithShape="0">
                    <a:srgbClr val="6E747A">
                      <a:alpha val="43000"/>
                    </a:srgbClr>
                  </a:outerShdw>
                </a:effectLst>
                <a:latin typeface="PTSans-Bold"/>
              </a:rPr>
              <a:t>:</a:t>
            </a:r>
          </a:p>
          <a:p>
            <a:endParaRPr lang="nb-NO" sz="2600" dirty="0">
              <a:ln w="0"/>
              <a:solidFill>
                <a:schemeClr val="accent1"/>
              </a:solidFill>
              <a:effectLst>
                <a:outerShdw blurRad="38100" dist="25400" dir="5400000" algn="ctr" rotWithShape="0">
                  <a:srgbClr val="6E747A">
                    <a:alpha val="43000"/>
                  </a:srgbClr>
                </a:outerShdw>
              </a:effectLst>
              <a:latin typeface="PTSans-Bold"/>
            </a:endParaRPr>
          </a:p>
          <a:p>
            <a:pPr marL="457200" indent="-457200">
              <a:buFont typeface="Arial" panose="020B0604020202020204" pitchFamily="34" charset="0"/>
              <a:buChar char="•"/>
            </a:pPr>
            <a:r>
              <a:rPr lang="nb-NO" sz="2600" dirty="0">
                <a:ln w="0"/>
                <a:solidFill>
                  <a:schemeClr val="accent1"/>
                </a:solidFill>
                <a:effectLst>
                  <a:outerShdw blurRad="38100" dist="25400" dir="5400000" algn="ctr" rotWithShape="0">
                    <a:srgbClr val="6E747A">
                      <a:alpha val="43000"/>
                    </a:srgbClr>
                  </a:outerShdw>
                </a:effectLst>
                <a:latin typeface="PTSans-Bold"/>
              </a:rPr>
              <a:t> </a:t>
            </a:r>
            <a:r>
              <a:rPr lang="nb-NO" sz="2000" dirty="0" err="1">
                <a:ln w="0"/>
                <a:solidFill>
                  <a:schemeClr val="accent1"/>
                </a:solidFill>
                <a:effectLst>
                  <a:outerShdw blurRad="38100" dist="25400" dir="5400000" algn="ctr" rotWithShape="0">
                    <a:srgbClr val="6E747A">
                      <a:alpha val="43000"/>
                    </a:srgbClr>
                  </a:outerShdw>
                </a:effectLst>
                <a:latin typeface="PTSans-Bold"/>
              </a:rPr>
              <a:t>Each</a:t>
            </a:r>
            <a:r>
              <a:rPr lang="nb-NO" sz="2000" dirty="0">
                <a:ln w="0"/>
                <a:solidFill>
                  <a:schemeClr val="accent1"/>
                </a:solidFill>
                <a:effectLst>
                  <a:outerShdw blurRad="38100" dist="25400" dir="5400000" algn="ctr" rotWithShape="0">
                    <a:srgbClr val="6E747A">
                      <a:alpha val="43000"/>
                    </a:srgbClr>
                  </a:outerShdw>
                </a:effectLst>
                <a:latin typeface="PTSans-Bold"/>
              </a:rPr>
              <a:t> </a:t>
            </a:r>
            <a:r>
              <a:rPr lang="nb-NO" sz="2000" dirty="0" err="1">
                <a:ln w="0"/>
                <a:solidFill>
                  <a:schemeClr val="accent1"/>
                </a:solidFill>
                <a:effectLst>
                  <a:outerShdw blurRad="38100" dist="25400" dir="5400000" algn="ctr" rotWithShape="0">
                    <a:srgbClr val="6E747A">
                      <a:alpha val="43000"/>
                    </a:srgbClr>
                  </a:outerShdw>
                </a:effectLst>
                <a:latin typeface="PTSans-Bold"/>
              </a:rPr>
              <a:t>leaf</a:t>
            </a:r>
            <a:r>
              <a:rPr lang="nb-NO" sz="2000" dirty="0">
                <a:ln w="0"/>
                <a:solidFill>
                  <a:schemeClr val="accent1"/>
                </a:solidFill>
                <a:effectLst>
                  <a:outerShdw blurRad="38100" dist="25400" dir="5400000" algn="ctr" rotWithShape="0">
                    <a:srgbClr val="6E747A">
                      <a:alpha val="43000"/>
                    </a:srgbClr>
                  </a:outerShdw>
                </a:effectLst>
                <a:latin typeface="PTSans-Bold"/>
              </a:rPr>
              <a:t> node </a:t>
            </a:r>
            <a:r>
              <a:rPr lang="nb-NO" sz="2000" dirty="0" err="1">
                <a:ln w="0"/>
                <a:solidFill>
                  <a:schemeClr val="accent1"/>
                </a:solidFill>
                <a:effectLst>
                  <a:outerShdw blurRad="38100" dist="25400" dir="5400000" algn="ctr" rotWithShape="0">
                    <a:srgbClr val="6E747A">
                      <a:alpha val="43000"/>
                    </a:srgbClr>
                  </a:outerShdw>
                </a:effectLst>
                <a:latin typeface="PTSans-Bold"/>
              </a:rPr>
              <a:t>contains</a:t>
            </a:r>
            <a:r>
              <a:rPr lang="nb-NO" sz="2000" dirty="0">
                <a:ln w="0"/>
                <a:solidFill>
                  <a:schemeClr val="accent1"/>
                </a:solidFill>
                <a:effectLst>
                  <a:outerShdw blurRad="38100" dist="25400" dir="5400000" algn="ctr" rotWithShape="0">
                    <a:srgbClr val="6E747A">
                      <a:alpha val="43000"/>
                    </a:srgbClr>
                  </a:outerShdw>
                </a:effectLst>
                <a:latin typeface="PTSans-Bold"/>
              </a:rPr>
              <a:t> </a:t>
            </a:r>
            <a:r>
              <a:rPr lang="nb-NO" sz="2000" dirty="0" err="1">
                <a:ln w="0"/>
                <a:solidFill>
                  <a:schemeClr val="accent1"/>
                </a:solidFill>
                <a:effectLst>
                  <a:outerShdw blurRad="38100" dist="25400" dir="5400000" algn="ctr" rotWithShape="0">
                    <a:srgbClr val="6E747A">
                      <a:alpha val="43000"/>
                    </a:srgbClr>
                  </a:outerShdw>
                </a:effectLst>
                <a:latin typeface="PTSans-Bold"/>
              </a:rPr>
              <a:t>only</a:t>
            </a:r>
            <a:r>
              <a:rPr lang="nb-NO" sz="2000" dirty="0">
                <a:ln w="0"/>
                <a:solidFill>
                  <a:schemeClr val="accent1"/>
                </a:solidFill>
                <a:effectLst>
                  <a:outerShdw blurRad="38100" dist="25400" dir="5400000" algn="ctr" rotWithShape="0">
                    <a:srgbClr val="6E747A">
                      <a:alpha val="43000"/>
                    </a:srgbClr>
                  </a:outerShdw>
                </a:effectLst>
                <a:latin typeface="PTSans-Bold"/>
              </a:rPr>
              <a:t> a single data </a:t>
            </a:r>
            <a:r>
              <a:rPr lang="nb-NO" sz="2000" dirty="0" err="1">
                <a:ln w="0"/>
                <a:solidFill>
                  <a:schemeClr val="accent1"/>
                </a:solidFill>
                <a:effectLst>
                  <a:outerShdw blurRad="38100" dist="25400" dir="5400000" algn="ctr" rotWithShape="0">
                    <a:srgbClr val="6E747A">
                      <a:alpha val="43000"/>
                    </a:srgbClr>
                  </a:outerShdw>
                </a:effectLst>
                <a:latin typeface="PTSans-Bold"/>
              </a:rPr>
              <a:t>point</a:t>
            </a:r>
            <a:endParaRPr lang="nb-NO" sz="2000" dirty="0">
              <a:ln w="0"/>
              <a:solidFill>
                <a:schemeClr val="accent1"/>
              </a:solidFill>
              <a:effectLst>
                <a:outerShdw blurRad="38100" dist="25400" dir="5400000" algn="ctr" rotWithShape="0">
                  <a:srgbClr val="6E747A">
                    <a:alpha val="43000"/>
                  </a:srgbClr>
                </a:outerShdw>
              </a:effectLst>
              <a:latin typeface="PTSans-Bold"/>
            </a:endParaRPr>
          </a:p>
          <a:p>
            <a:pPr marL="457200" indent="-457200">
              <a:buFont typeface="Arial" panose="020B0604020202020204" pitchFamily="34" charset="0"/>
              <a:buChar char="•"/>
            </a:pPr>
            <a:r>
              <a:rPr lang="nb-NO" sz="2000" dirty="0">
                <a:ln w="0"/>
                <a:solidFill>
                  <a:schemeClr val="accent1"/>
                </a:solidFill>
                <a:effectLst>
                  <a:outerShdw blurRad="38100" dist="25400" dir="5400000" algn="ctr" rotWithShape="0">
                    <a:srgbClr val="6E747A">
                      <a:alpha val="43000"/>
                    </a:srgbClr>
                  </a:outerShdw>
                </a:effectLst>
                <a:latin typeface="PTSans-Bold"/>
              </a:rPr>
              <a:t> </a:t>
            </a:r>
            <a:r>
              <a:rPr lang="nb-NO" sz="2000" dirty="0" err="1">
                <a:ln w="0"/>
                <a:solidFill>
                  <a:schemeClr val="accent1"/>
                </a:solidFill>
                <a:effectLst>
                  <a:outerShdw blurRad="38100" dist="25400" dir="5400000" algn="ctr" rotWithShape="0">
                    <a:srgbClr val="6E747A">
                      <a:alpha val="43000"/>
                    </a:srgbClr>
                  </a:outerShdw>
                </a:effectLst>
                <a:latin typeface="PTSans-Bold"/>
              </a:rPr>
              <a:t>Each</a:t>
            </a:r>
            <a:r>
              <a:rPr lang="nb-NO" sz="2000" dirty="0">
                <a:ln w="0"/>
                <a:solidFill>
                  <a:schemeClr val="accent1"/>
                </a:solidFill>
                <a:effectLst>
                  <a:outerShdw blurRad="38100" dist="25400" dir="5400000" algn="ctr" rotWithShape="0">
                    <a:srgbClr val="6E747A">
                      <a:alpha val="43000"/>
                    </a:srgbClr>
                  </a:outerShdw>
                </a:effectLst>
                <a:latin typeface="PTSans-Bold"/>
              </a:rPr>
              <a:t> </a:t>
            </a:r>
            <a:r>
              <a:rPr lang="nb-NO" sz="2000" dirty="0" err="1">
                <a:ln w="0"/>
                <a:solidFill>
                  <a:schemeClr val="accent1"/>
                </a:solidFill>
                <a:effectLst>
                  <a:outerShdw blurRad="38100" dist="25400" dir="5400000" algn="ctr" rotWithShape="0">
                    <a:srgbClr val="6E747A">
                      <a:alpha val="43000"/>
                    </a:srgbClr>
                  </a:outerShdw>
                </a:effectLst>
                <a:latin typeface="PTSans-Bold"/>
              </a:rPr>
              <a:t>leaf</a:t>
            </a:r>
            <a:r>
              <a:rPr lang="nb-NO" sz="2000" dirty="0">
                <a:ln w="0"/>
                <a:solidFill>
                  <a:schemeClr val="accent1"/>
                </a:solidFill>
                <a:effectLst>
                  <a:outerShdw blurRad="38100" dist="25400" dir="5400000" algn="ctr" rotWithShape="0">
                    <a:srgbClr val="6E747A">
                      <a:alpha val="43000"/>
                    </a:srgbClr>
                  </a:outerShdw>
                </a:effectLst>
                <a:latin typeface="PTSans-Bold"/>
              </a:rPr>
              <a:t> node </a:t>
            </a:r>
            <a:r>
              <a:rPr lang="nb-NO" sz="2000" dirty="0" err="1">
                <a:ln w="0"/>
                <a:solidFill>
                  <a:schemeClr val="accent1"/>
                </a:solidFill>
                <a:effectLst>
                  <a:outerShdw blurRad="38100" dist="25400" dir="5400000" algn="ctr" rotWithShape="0">
                    <a:srgbClr val="6E747A">
                      <a:alpha val="43000"/>
                    </a:srgbClr>
                  </a:outerShdw>
                </a:effectLst>
                <a:latin typeface="PTSans-Bold"/>
              </a:rPr>
              <a:t>contains</a:t>
            </a:r>
            <a:r>
              <a:rPr lang="nb-NO" sz="2000" dirty="0">
                <a:ln w="0"/>
                <a:solidFill>
                  <a:schemeClr val="accent1"/>
                </a:solidFill>
                <a:effectLst>
                  <a:outerShdw blurRad="38100" dist="25400" dir="5400000" algn="ctr" rotWithShape="0">
                    <a:srgbClr val="6E747A">
                      <a:alpha val="43000"/>
                    </a:srgbClr>
                  </a:outerShdw>
                </a:effectLst>
                <a:latin typeface="PTSans-Bold"/>
              </a:rPr>
              <a:t> </a:t>
            </a:r>
            <a:r>
              <a:rPr lang="nb-NO" sz="2000" dirty="0" err="1">
                <a:ln w="0"/>
                <a:solidFill>
                  <a:schemeClr val="accent1"/>
                </a:solidFill>
                <a:effectLst>
                  <a:outerShdw blurRad="38100" dist="25400" dir="5400000" algn="ctr" rotWithShape="0">
                    <a:srgbClr val="6E747A">
                      <a:alpha val="43000"/>
                    </a:srgbClr>
                  </a:outerShdw>
                </a:effectLst>
                <a:latin typeface="PTSans-Bold"/>
              </a:rPr>
              <a:t>unique</a:t>
            </a:r>
            <a:r>
              <a:rPr lang="nb-NO" sz="2000" dirty="0">
                <a:ln w="0"/>
                <a:solidFill>
                  <a:schemeClr val="accent1"/>
                </a:solidFill>
                <a:effectLst>
                  <a:outerShdw blurRad="38100" dist="25400" dir="5400000" algn="ctr" rotWithShape="0">
                    <a:srgbClr val="6E747A">
                      <a:alpha val="43000"/>
                    </a:srgbClr>
                  </a:outerShdw>
                </a:effectLst>
                <a:latin typeface="PTSans-Bold"/>
              </a:rPr>
              <a:t> </a:t>
            </a:r>
            <a:r>
              <a:rPr lang="nb-NO" sz="2000" dirty="0" err="1">
                <a:ln w="0"/>
                <a:solidFill>
                  <a:schemeClr val="accent1"/>
                </a:solidFill>
                <a:effectLst>
                  <a:outerShdw blurRad="38100" dist="25400" dir="5400000" algn="ctr" rotWithShape="0">
                    <a:srgbClr val="6E747A">
                      <a:alpha val="43000"/>
                    </a:srgbClr>
                  </a:outerShdw>
                </a:effectLst>
                <a:latin typeface="PTSans-Bold"/>
              </a:rPr>
              <a:t>values</a:t>
            </a:r>
            <a:r>
              <a:rPr lang="nb-NO" sz="2000" dirty="0">
                <a:ln w="0"/>
                <a:solidFill>
                  <a:schemeClr val="accent1"/>
                </a:solidFill>
                <a:effectLst>
                  <a:outerShdw blurRad="38100" dist="25400" dir="5400000" algn="ctr" rotWithShape="0">
                    <a:srgbClr val="6E747A">
                      <a:alpha val="43000"/>
                    </a:srgbClr>
                  </a:outerShdw>
                </a:effectLst>
                <a:latin typeface="PTSans-Bold"/>
              </a:rPr>
              <a:t> </a:t>
            </a:r>
            <a:r>
              <a:rPr lang="nb-NO" sz="2000" dirty="0" err="1">
                <a:ln w="0"/>
                <a:solidFill>
                  <a:schemeClr val="accent1"/>
                </a:solidFill>
                <a:effectLst>
                  <a:outerShdw blurRad="38100" dist="25400" dir="5400000" algn="ctr" rotWithShape="0">
                    <a:srgbClr val="6E747A">
                      <a:alpha val="43000"/>
                    </a:srgbClr>
                  </a:outerShdw>
                </a:effectLst>
                <a:latin typeface="PTSans-Bold"/>
              </a:rPr>
              <a:t>only</a:t>
            </a:r>
            <a:endParaRPr lang="nb-NO" sz="2000" dirty="0">
              <a:ln w="0"/>
              <a:solidFill>
                <a:schemeClr val="accent1"/>
              </a:solidFill>
              <a:effectLst>
                <a:outerShdw blurRad="38100" dist="25400" dir="5400000" algn="ctr" rotWithShape="0">
                  <a:srgbClr val="6E747A">
                    <a:alpha val="43000"/>
                  </a:srgbClr>
                </a:outerShdw>
              </a:effectLst>
              <a:latin typeface="PTSans-Bold"/>
            </a:endParaRPr>
          </a:p>
          <a:p>
            <a:pPr marL="457200" indent="-457200">
              <a:buFont typeface="Arial" panose="020B0604020202020204" pitchFamily="34" charset="0"/>
              <a:buChar char="•"/>
            </a:pPr>
            <a:r>
              <a:rPr lang="nb-NO" sz="2000" dirty="0">
                <a:ln w="0"/>
                <a:solidFill>
                  <a:schemeClr val="accent1"/>
                </a:solidFill>
                <a:effectLst>
                  <a:outerShdw blurRad="38100" dist="25400" dir="5400000" algn="ctr" rotWithShape="0">
                    <a:srgbClr val="6E747A">
                      <a:alpha val="43000"/>
                    </a:srgbClr>
                  </a:outerShdw>
                </a:effectLst>
                <a:latin typeface="PTSans-Bold"/>
              </a:rPr>
              <a:t> The </a:t>
            </a:r>
            <a:r>
              <a:rPr lang="nb-NO" sz="2000" dirty="0" err="1">
                <a:ln w="0"/>
                <a:solidFill>
                  <a:schemeClr val="accent1"/>
                </a:solidFill>
                <a:effectLst>
                  <a:outerShdw blurRad="38100" dist="25400" dir="5400000" algn="ctr" rotWithShape="0">
                    <a:srgbClr val="6E747A">
                      <a:alpha val="43000"/>
                    </a:srgbClr>
                  </a:outerShdw>
                </a:effectLst>
                <a:latin typeface="PTSans-Bold"/>
              </a:rPr>
              <a:t>tree</a:t>
            </a:r>
            <a:r>
              <a:rPr lang="nb-NO" sz="2000" dirty="0">
                <a:ln w="0"/>
                <a:solidFill>
                  <a:schemeClr val="accent1"/>
                </a:solidFill>
                <a:effectLst>
                  <a:outerShdw blurRad="38100" dist="25400" dir="5400000" algn="ctr" rotWithShape="0">
                    <a:srgbClr val="6E747A">
                      <a:alpha val="43000"/>
                    </a:srgbClr>
                  </a:outerShdw>
                </a:effectLst>
                <a:latin typeface="PTSans-Bold"/>
              </a:rPr>
              <a:t> </a:t>
            </a:r>
            <a:r>
              <a:rPr lang="nb-NO" sz="2000" dirty="0" err="1">
                <a:ln w="0"/>
                <a:solidFill>
                  <a:schemeClr val="accent1"/>
                </a:solidFill>
                <a:effectLst>
                  <a:outerShdw blurRad="38100" dist="25400" dir="5400000" algn="ctr" rotWithShape="0">
                    <a:srgbClr val="6E747A">
                      <a:alpha val="43000"/>
                    </a:srgbClr>
                  </a:outerShdw>
                </a:effectLst>
                <a:latin typeface="PTSans-Bold"/>
              </a:rPr>
              <a:t>reaches</a:t>
            </a:r>
            <a:r>
              <a:rPr lang="nb-NO" sz="2000" dirty="0">
                <a:ln w="0"/>
                <a:solidFill>
                  <a:schemeClr val="accent1"/>
                </a:solidFill>
                <a:effectLst>
                  <a:outerShdw blurRad="38100" dist="25400" dir="5400000" algn="ctr" rotWithShape="0">
                    <a:srgbClr val="6E747A">
                      <a:alpha val="43000"/>
                    </a:srgbClr>
                  </a:outerShdw>
                </a:effectLst>
                <a:latin typeface="PTSans-Bold"/>
              </a:rPr>
              <a:t> a pre-</a:t>
            </a:r>
            <a:r>
              <a:rPr lang="nb-NO" sz="2000" dirty="0" err="1">
                <a:ln w="0"/>
                <a:solidFill>
                  <a:schemeClr val="accent1"/>
                </a:solidFill>
                <a:effectLst>
                  <a:outerShdw blurRad="38100" dist="25400" dir="5400000" algn="ctr" rotWithShape="0">
                    <a:srgbClr val="6E747A">
                      <a:alpha val="43000"/>
                    </a:srgbClr>
                  </a:outerShdw>
                </a:effectLst>
                <a:latin typeface="PTSans-Bold"/>
              </a:rPr>
              <a:t>defined</a:t>
            </a:r>
            <a:r>
              <a:rPr lang="nb-NO" sz="2000" dirty="0">
                <a:ln w="0"/>
                <a:solidFill>
                  <a:schemeClr val="accent1"/>
                </a:solidFill>
                <a:effectLst>
                  <a:outerShdw blurRad="38100" dist="25400" dir="5400000" algn="ctr" rotWithShape="0">
                    <a:srgbClr val="6E747A">
                      <a:alpha val="43000"/>
                    </a:srgbClr>
                  </a:outerShdw>
                </a:effectLst>
                <a:latin typeface="PTSans-Bold"/>
              </a:rPr>
              <a:t> </a:t>
            </a:r>
            <a:r>
              <a:rPr lang="nb-NO" sz="2000" dirty="0" err="1">
                <a:ln w="0"/>
                <a:solidFill>
                  <a:schemeClr val="accent1"/>
                </a:solidFill>
                <a:effectLst>
                  <a:outerShdw blurRad="38100" dist="25400" dir="5400000" algn="ctr" rotWithShape="0">
                    <a:srgbClr val="6E747A">
                      <a:alpha val="43000"/>
                    </a:srgbClr>
                  </a:outerShdw>
                </a:effectLst>
                <a:latin typeface="PTSans-Bold"/>
              </a:rPr>
              <a:t>depth</a:t>
            </a:r>
            <a:endParaRPr lang="nb-NO" sz="1400" dirty="0">
              <a:ln w="0"/>
              <a:solidFill>
                <a:schemeClr val="accent1"/>
              </a:solidFill>
              <a:effectLst>
                <a:outerShdw blurRad="38100" dist="25400" dir="5400000" algn="ctr" rotWithShape="0">
                  <a:srgbClr val="6E747A">
                    <a:alpha val="43000"/>
                  </a:srgbClr>
                </a:outerShdw>
              </a:effectLst>
            </a:endParaRPr>
          </a:p>
        </p:txBody>
      </p:sp>
      <p:pic>
        <p:nvPicPr>
          <p:cNvPr id="6" name="Picture 2" descr="Fig. 2: (a) In this example dataset, a randomly constructed binary search tree isolates the anomalous value (17,17) (shown in red) in just one division, whereas the medoid value (7,13) (shown in blue) is isolated in five random divisions. (b) The anomaly has a tree depth of 1, compared to 5 for the medoid point.">
            <a:extLst>
              <a:ext uri="{FF2B5EF4-FFF2-40B4-BE49-F238E27FC236}">
                <a16:creationId xmlns:a16="http://schemas.microsoft.com/office/drawing/2014/main" id="{2858DF1B-E6DD-4BE2-A585-F2C319BDC4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5960" y="2885432"/>
            <a:ext cx="5544616" cy="307184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2B8B6943-988F-49C1-AA91-A0329482274B}"/>
              </a:ext>
            </a:extLst>
          </p:cNvPr>
          <p:cNvSpPr/>
          <p:nvPr/>
        </p:nvSpPr>
        <p:spPr>
          <a:xfrm>
            <a:off x="551384" y="6009549"/>
            <a:ext cx="9433048" cy="230832"/>
          </a:xfrm>
          <a:prstGeom prst="rect">
            <a:avLst/>
          </a:prstGeom>
        </p:spPr>
        <p:txBody>
          <a:bodyPr wrap="square">
            <a:spAutoFit/>
          </a:bodyPr>
          <a:lstStyle/>
          <a:p>
            <a:r>
              <a:rPr lang="nb-NO" sz="900" dirty="0">
                <a:solidFill>
                  <a:srgbClr val="0098A8"/>
                </a:solidFill>
                <a:latin typeface="OpenSans-Regular"/>
                <a:hlinkClick r:id="rId3"/>
              </a:rPr>
              <a:t>https://www.semanticscholar.org/paper/Detecting-Anomalous-User-Behavior-Using-an-Extended-Sun-Versteeg/3733449bbd4230c2cadf0166011ba4bcd3717a2a</a:t>
            </a:r>
            <a:endParaRPr lang="nb-NO" dirty="0"/>
          </a:p>
        </p:txBody>
      </p:sp>
    </p:spTree>
    <p:extLst>
      <p:ext uri="{BB962C8B-B14F-4D97-AF65-F5344CB8AC3E}">
        <p14:creationId xmlns:p14="http://schemas.microsoft.com/office/powerpoint/2010/main" val="2081138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9982504-86E3-4973-B8C0-E2D0800E2E7F}"/>
              </a:ext>
            </a:extLst>
          </p:cNvPr>
          <p:cNvSpPr>
            <a:spLocks noGrp="1"/>
          </p:cNvSpPr>
          <p:nvPr>
            <p:ph type="ftr" sz="quarter" idx="14"/>
          </p:nvPr>
        </p:nvSpPr>
        <p:spPr/>
        <p:txBody>
          <a:bodyPr/>
          <a:lstStyle/>
          <a:p>
            <a:r>
              <a:rPr lang="en-US"/>
              <a:t>Norwegian University of Life Sciences</a:t>
            </a:r>
            <a:endParaRPr lang="nb-NO"/>
          </a:p>
        </p:txBody>
      </p:sp>
      <p:sp>
        <p:nvSpPr>
          <p:cNvPr id="5" name="Slide Number Placeholder 4">
            <a:extLst>
              <a:ext uri="{FF2B5EF4-FFF2-40B4-BE49-F238E27FC236}">
                <a16:creationId xmlns:a16="http://schemas.microsoft.com/office/drawing/2014/main" id="{A82EC9E2-FF14-4768-9258-0833C6FDEB17}"/>
              </a:ext>
            </a:extLst>
          </p:cNvPr>
          <p:cNvSpPr>
            <a:spLocks noGrp="1"/>
          </p:cNvSpPr>
          <p:nvPr>
            <p:ph type="sldNum" sz="quarter" idx="15"/>
          </p:nvPr>
        </p:nvSpPr>
        <p:spPr/>
        <p:txBody>
          <a:bodyPr/>
          <a:lstStyle/>
          <a:p>
            <a:fld id="{0A3ED7E7-E538-48B7-BF27-18C497C3E180}" type="slidenum">
              <a:rPr lang="nb-NO" smtClean="0"/>
              <a:pPr/>
              <a:t>30</a:t>
            </a:fld>
            <a:endParaRPr lang="nb-NO"/>
          </a:p>
        </p:txBody>
      </p:sp>
      <p:sp>
        <p:nvSpPr>
          <p:cNvPr id="3" name="Rectangle 2">
            <a:extLst>
              <a:ext uri="{FF2B5EF4-FFF2-40B4-BE49-F238E27FC236}">
                <a16:creationId xmlns:a16="http://schemas.microsoft.com/office/drawing/2014/main" id="{12DBE2BD-A788-424B-8895-DF28C639D1E2}"/>
              </a:ext>
            </a:extLst>
          </p:cNvPr>
          <p:cNvSpPr/>
          <p:nvPr/>
        </p:nvSpPr>
        <p:spPr>
          <a:xfrm>
            <a:off x="263352" y="365949"/>
            <a:ext cx="10920536" cy="954107"/>
          </a:xfrm>
          <a:prstGeom prst="rect">
            <a:avLst/>
          </a:prstGeom>
        </p:spPr>
        <p:txBody>
          <a:bodyPr wrap="square">
            <a:spAutoFit/>
          </a:bodyPr>
          <a:lstStyle/>
          <a:p>
            <a:r>
              <a:rPr lang="en-US" sz="2800" dirty="0">
                <a:ln w="0"/>
                <a:solidFill>
                  <a:schemeClr val="accent1"/>
                </a:solidFill>
                <a:effectLst>
                  <a:outerShdw blurRad="38100" dist="25400" dir="5400000" algn="ctr" rotWithShape="0">
                    <a:srgbClr val="6E747A">
                      <a:alpha val="43000"/>
                    </a:srgbClr>
                  </a:outerShdw>
                </a:effectLst>
                <a:latin typeface="PTSans-Bold"/>
              </a:rPr>
              <a:t>Outliers are more likely to be in an early leaf node, so we</a:t>
            </a:r>
          </a:p>
          <a:p>
            <a:r>
              <a:rPr lang="en-US" sz="2800" dirty="0">
                <a:ln w="0"/>
                <a:solidFill>
                  <a:schemeClr val="accent1"/>
                </a:solidFill>
                <a:effectLst>
                  <a:outerShdw blurRad="38100" dist="25400" dir="5400000" algn="ctr" rotWithShape="0">
                    <a:srgbClr val="6E747A">
                      <a:alpha val="43000"/>
                    </a:srgbClr>
                  </a:outerShdw>
                </a:effectLst>
                <a:latin typeface="PTSans-Bold"/>
              </a:rPr>
              <a:t>use how quickly it is isolated to test for outliers</a:t>
            </a:r>
            <a:endParaRPr lang="nb-NO" sz="2000" dirty="0">
              <a:ln w="0"/>
              <a:solidFill>
                <a:schemeClr val="accent1"/>
              </a:solidFill>
              <a:effectLst>
                <a:outerShdw blurRad="38100" dist="25400" dir="5400000" algn="ctr" rotWithShape="0">
                  <a:srgbClr val="6E747A">
                    <a:alpha val="43000"/>
                  </a:srgbClr>
                </a:outerShdw>
              </a:effectLst>
            </a:endParaRPr>
          </a:p>
        </p:txBody>
      </p:sp>
      <p:pic>
        <p:nvPicPr>
          <p:cNvPr id="6" name="Picture 2" descr="Fig. 2: (a) In this example dataset, a randomly constructed binary search tree isolates the anomalous value (17,17) (shown in red) in just one division, whereas the medoid value (7,13) (shown in blue) is isolated in five random divisions. (b) The anomaly has a tree depth of 1, compared to 5 for the medoid point.">
            <a:extLst>
              <a:ext uri="{FF2B5EF4-FFF2-40B4-BE49-F238E27FC236}">
                <a16:creationId xmlns:a16="http://schemas.microsoft.com/office/drawing/2014/main" id="{7F54050D-A8E7-423C-B378-C47ED4EB2A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952" y="1772816"/>
            <a:ext cx="7408456"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16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9982504-86E3-4973-B8C0-E2D0800E2E7F}"/>
              </a:ext>
            </a:extLst>
          </p:cNvPr>
          <p:cNvSpPr>
            <a:spLocks noGrp="1"/>
          </p:cNvSpPr>
          <p:nvPr>
            <p:ph type="ftr" sz="quarter" idx="14"/>
          </p:nvPr>
        </p:nvSpPr>
        <p:spPr/>
        <p:txBody>
          <a:bodyPr/>
          <a:lstStyle/>
          <a:p>
            <a:r>
              <a:rPr lang="en-US"/>
              <a:t>Norwegian University of Life Sciences</a:t>
            </a:r>
            <a:endParaRPr lang="nb-NO"/>
          </a:p>
        </p:txBody>
      </p:sp>
      <p:sp>
        <p:nvSpPr>
          <p:cNvPr id="5" name="Slide Number Placeholder 4">
            <a:extLst>
              <a:ext uri="{FF2B5EF4-FFF2-40B4-BE49-F238E27FC236}">
                <a16:creationId xmlns:a16="http://schemas.microsoft.com/office/drawing/2014/main" id="{A82EC9E2-FF14-4768-9258-0833C6FDEB17}"/>
              </a:ext>
            </a:extLst>
          </p:cNvPr>
          <p:cNvSpPr>
            <a:spLocks noGrp="1"/>
          </p:cNvSpPr>
          <p:nvPr>
            <p:ph type="sldNum" sz="quarter" idx="15"/>
          </p:nvPr>
        </p:nvSpPr>
        <p:spPr/>
        <p:txBody>
          <a:bodyPr/>
          <a:lstStyle/>
          <a:p>
            <a:fld id="{0A3ED7E7-E538-48B7-BF27-18C497C3E180}" type="slidenum">
              <a:rPr lang="nb-NO" smtClean="0"/>
              <a:pPr/>
              <a:t>31</a:t>
            </a:fld>
            <a:endParaRPr lang="nb-NO"/>
          </a:p>
        </p:txBody>
      </p:sp>
      <p:sp>
        <p:nvSpPr>
          <p:cNvPr id="3" name="Rectangle 2">
            <a:extLst>
              <a:ext uri="{FF2B5EF4-FFF2-40B4-BE49-F238E27FC236}">
                <a16:creationId xmlns:a16="http://schemas.microsoft.com/office/drawing/2014/main" id="{3C1EC6FA-656B-464E-A2E7-1E743C28F074}"/>
              </a:ext>
            </a:extLst>
          </p:cNvPr>
          <p:cNvSpPr/>
          <p:nvPr/>
        </p:nvSpPr>
        <p:spPr>
          <a:xfrm>
            <a:off x="407368" y="387626"/>
            <a:ext cx="10297144" cy="1384995"/>
          </a:xfrm>
          <a:prstGeom prst="rect">
            <a:avLst/>
          </a:prstGeom>
        </p:spPr>
        <p:txBody>
          <a:bodyPr wrap="square">
            <a:spAutoFit/>
          </a:bodyPr>
          <a:lstStyle/>
          <a:p>
            <a:r>
              <a:rPr lang="en-US" sz="2800" dirty="0">
                <a:ln w="0"/>
                <a:solidFill>
                  <a:schemeClr val="accent1"/>
                </a:solidFill>
                <a:effectLst>
                  <a:outerShdw blurRad="38100" dist="25400" dir="5400000" algn="ctr" rotWithShape="0">
                    <a:srgbClr val="6E747A">
                      <a:alpha val="43000"/>
                    </a:srgbClr>
                  </a:outerShdw>
                </a:effectLst>
                <a:latin typeface="PTSans-Bold"/>
              </a:rPr>
              <a:t>This does not work well for only one tree, which is why we</a:t>
            </a:r>
          </a:p>
          <a:p>
            <a:r>
              <a:rPr lang="en-US" sz="2800" dirty="0">
                <a:ln w="0"/>
                <a:solidFill>
                  <a:schemeClr val="accent1"/>
                </a:solidFill>
                <a:effectLst>
                  <a:outerShdw blurRad="38100" dist="25400" dir="5400000" algn="ctr" rotWithShape="0">
                    <a:srgbClr val="6E747A">
                      <a:alpha val="43000"/>
                    </a:srgbClr>
                  </a:outerShdw>
                </a:effectLst>
                <a:latin typeface="PTSans-Bold"/>
              </a:rPr>
              <a:t>use an ensemble of them, naming the algorithm isolation</a:t>
            </a:r>
          </a:p>
          <a:p>
            <a:r>
              <a:rPr lang="nb-NO" sz="2800" dirty="0" err="1">
                <a:ln w="0"/>
                <a:solidFill>
                  <a:schemeClr val="accent1"/>
                </a:solidFill>
                <a:effectLst>
                  <a:outerShdw blurRad="38100" dist="25400" dir="5400000" algn="ctr" rotWithShape="0">
                    <a:srgbClr val="6E747A">
                      <a:alpha val="43000"/>
                    </a:srgbClr>
                  </a:outerShdw>
                </a:effectLst>
                <a:latin typeface="PTSans-Bold"/>
              </a:rPr>
              <a:t>forest</a:t>
            </a:r>
            <a:endParaRPr lang="nb-NO" sz="2000" dirty="0">
              <a:ln w="0"/>
              <a:solidFill>
                <a:schemeClr val="accent1"/>
              </a:solidFill>
              <a:effectLst>
                <a:outerShdw blurRad="38100" dist="25400" dir="5400000" algn="ctr" rotWithShape="0">
                  <a:srgbClr val="6E747A">
                    <a:alpha val="43000"/>
                  </a:srgbClr>
                </a:outerShdw>
              </a:effectLst>
            </a:endParaRPr>
          </a:p>
        </p:txBody>
      </p:sp>
      <p:pic>
        <p:nvPicPr>
          <p:cNvPr id="5122" name="Picture 2" descr="Graphical abstract: Representative subset selection and outlier detection via isolation forest">
            <a:extLst>
              <a:ext uri="{FF2B5EF4-FFF2-40B4-BE49-F238E27FC236}">
                <a16:creationId xmlns:a16="http://schemas.microsoft.com/office/drawing/2014/main" id="{68DEDBA8-A9A2-48B3-A22B-85A87CBBF1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4023" y="3212976"/>
            <a:ext cx="6343953" cy="238317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1A9666B-E36D-4FD4-9629-FCDDA25CDF87}"/>
              </a:ext>
            </a:extLst>
          </p:cNvPr>
          <p:cNvSpPr/>
          <p:nvPr/>
        </p:nvSpPr>
        <p:spPr>
          <a:xfrm>
            <a:off x="695325" y="6000186"/>
            <a:ext cx="3403496" cy="230832"/>
          </a:xfrm>
          <a:prstGeom prst="rect">
            <a:avLst/>
          </a:prstGeom>
        </p:spPr>
        <p:txBody>
          <a:bodyPr wrap="none">
            <a:spAutoFit/>
          </a:bodyPr>
          <a:lstStyle/>
          <a:p>
            <a:r>
              <a:rPr lang="nb-NO" sz="900" dirty="0">
                <a:solidFill>
                  <a:srgbClr val="0098A8"/>
                </a:solidFill>
                <a:latin typeface="OpenSans-Regular"/>
                <a:hlinkClick r:id="rId3"/>
              </a:rPr>
              <a:t>https://pubs.rsc.org/en/content/articlelanding/2016/ay/c6ay01574c</a:t>
            </a:r>
            <a:endParaRPr lang="nb-NO" dirty="0"/>
          </a:p>
        </p:txBody>
      </p:sp>
    </p:spTree>
    <p:extLst>
      <p:ext uri="{BB962C8B-B14F-4D97-AF65-F5344CB8AC3E}">
        <p14:creationId xmlns:p14="http://schemas.microsoft.com/office/powerpoint/2010/main" val="3663962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9982504-86E3-4973-B8C0-E2D0800E2E7F}"/>
              </a:ext>
            </a:extLst>
          </p:cNvPr>
          <p:cNvSpPr>
            <a:spLocks noGrp="1"/>
          </p:cNvSpPr>
          <p:nvPr>
            <p:ph type="ftr" sz="quarter" idx="14"/>
          </p:nvPr>
        </p:nvSpPr>
        <p:spPr/>
        <p:txBody>
          <a:bodyPr/>
          <a:lstStyle/>
          <a:p>
            <a:r>
              <a:rPr lang="en-US"/>
              <a:t>Norwegian University of Life Sciences</a:t>
            </a:r>
            <a:endParaRPr lang="nb-NO"/>
          </a:p>
        </p:txBody>
      </p:sp>
      <p:sp>
        <p:nvSpPr>
          <p:cNvPr id="5" name="Slide Number Placeholder 4">
            <a:extLst>
              <a:ext uri="{FF2B5EF4-FFF2-40B4-BE49-F238E27FC236}">
                <a16:creationId xmlns:a16="http://schemas.microsoft.com/office/drawing/2014/main" id="{A82EC9E2-FF14-4768-9258-0833C6FDEB17}"/>
              </a:ext>
            </a:extLst>
          </p:cNvPr>
          <p:cNvSpPr>
            <a:spLocks noGrp="1"/>
          </p:cNvSpPr>
          <p:nvPr>
            <p:ph type="sldNum" sz="quarter" idx="15"/>
          </p:nvPr>
        </p:nvSpPr>
        <p:spPr/>
        <p:txBody>
          <a:bodyPr/>
          <a:lstStyle/>
          <a:p>
            <a:fld id="{0A3ED7E7-E538-48B7-BF27-18C497C3E180}" type="slidenum">
              <a:rPr lang="nb-NO" smtClean="0"/>
              <a:pPr/>
              <a:t>32</a:t>
            </a:fld>
            <a:endParaRPr lang="nb-NO"/>
          </a:p>
        </p:txBody>
      </p:sp>
      <p:sp>
        <p:nvSpPr>
          <p:cNvPr id="3" name="Rectangle 2">
            <a:extLst>
              <a:ext uri="{FF2B5EF4-FFF2-40B4-BE49-F238E27FC236}">
                <a16:creationId xmlns:a16="http://schemas.microsoft.com/office/drawing/2014/main" id="{9BC97157-F9C2-4144-9925-49C2EA315D01}"/>
              </a:ext>
            </a:extLst>
          </p:cNvPr>
          <p:cNvSpPr/>
          <p:nvPr/>
        </p:nvSpPr>
        <p:spPr>
          <a:xfrm>
            <a:off x="3430206" y="3105835"/>
            <a:ext cx="4963731" cy="646331"/>
          </a:xfrm>
          <a:prstGeom prst="rect">
            <a:avLst/>
          </a:prstGeom>
        </p:spPr>
        <p:txBody>
          <a:bodyPr wrap="none">
            <a:spAutoFit/>
          </a:bodyPr>
          <a:lstStyle/>
          <a:p>
            <a:r>
              <a:rPr lang="nb-NO" sz="3600" dirty="0">
                <a:ln w="0"/>
                <a:solidFill>
                  <a:schemeClr val="accent1"/>
                </a:solidFill>
                <a:effectLst>
                  <a:outerShdw blurRad="38100" dist="25400" dir="5400000" algn="ctr" rotWithShape="0">
                    <a:srgbClr val="6E747A">
                      <a:alpha val="43000"/>
                    </a:srgbClr>
                  </a:outerShdw>
                </a:effectLst>
                <a:latin typeface="PTSans-Bold"/>
              </a:rPr>
              <a:t>Time to </a:t>
            </a:r>
            <a:r>
              <a:rPr lang="nb-NO" sz="3600" dirty="0" err="1">
                <a:ln w="0"/>
                <a:solidFill>
                  <a:schemeClr val="accent1"/>
                </a:solidFill>
                <a:effectLst>
                  <a:outerShdw blurRad="38100" dist="25400" dir="5400000" algn="ctr" rotWithShape="0">
                    <a:srgbClr val="6E747A">
                      <a:alpha val="43000"/>
                    </a:srgbClr>
                  </a:outerShdw>
                </a:effectLst>
                <a:latin typeface="PTSans-Bold"/>
              </a:rPr>
              <a:t>detect</a:t>
            </a:r>
            <a:r>
              <a:rPr lang="nb-NO" sz="3600" dirty="0">
                <a:ln w="0"/>
                <a:solidFill>
                  <a:schemeClr val="accent1"/>
                </a:solidFill>
                <a:effectLst>
                  <a:outerShdw blurRad="38100" dist="25400" dir="5400000" algn="ctr" rotWithShape="0">
                    <a:srgbClr val="6E747A">
                      <a:alpha val="43000"/>
                    </a:srgbClr>
                  </a:outerShdw>
                </a:effectLst>
                <a:latin typeface="PTSans-Bold"/>
              </a:rPr>
              <a:t> hackers!</a:t>
            </a:r>
            <a:endParaRPr lang="nb-NO"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502050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p:cNvSpPr>
            <a:spLocks noGrp="1"/>
          </p:cNvSpPr>
          <p:nvPr>
            <p:ph type="ctrTitle"/>
          </p:nvPr>
        </p:nvSpPr>
        <p:spPr/>
        <p:txBody>
          <a:bodyPr/>
          <a:lstStyle/>
          <a:p>
            <a:endParaRPr lang="nb-NO"/>
          </a:p>
        </p:txBody>
      </p:sp>
    </p:spTree>
    <p:extLst>
      <p:ext uri="{BB962C8B-B14F-4D97-AF65-F5344CB8AC3E}">
        <p14:creationId xmlns:p14="http://schemas.microsoft.com/office/powerpoint/2010/main" val="68500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p:cNvSpPr>
            <a:spLocks noGrp="1"/>
          </p:cNvSpPr>
          <p:nvPr>
            <p:ph type="title"/>
          </p:nvPr>
        </p:nvSpPr>
        <p:spPr>
          <a:xfrm>
            <a:off x="390713" y="324795"/>
            <a:ext cx="7309320" cy="751522"/>
          </a:xfrm>
        </p:spPr>
        <p:txBody>
          <a:bodyPr/>
          <a:lstStyle/>
          <a:p>
            <a:r>
              <a:rPr lang="nb-NO" sz="2600" dirty="0">
                <a:ln w="0"/>
                <a:solidFill>
                  <a:schemeClr val="accent1"/>
                </a:solidFill>
                <a:effectLst>
                  <a:outerShdw blurRad="38100" dist="25400" dir="5400000" algn="ctr" rotWithShape="0">
                    <a:srgbClr val="6E747A">
                      <a:alpha val="43000"/>
                    </a:srgbClr>
                  </a:outerShdw>
                </a:effectLst>
              </a:rPr>
              <a:t>How </a:t>
            </a:r>
            <a:r>
              <a:rPr lang="nb-NO" sz="2600" dirty="0" err="1">
                <a:ln w="0"/>
                <a:solidFill>
                  <a:schemeClr val="accent1"/>
                </a:solidFill>
                <a:effectLst>
                  <a:outerShdw blurRad="38100" dist="25400" dir="5400000" algn="ctr" rotWithShape="0">
                    <a:srgbClr val="6E747A">
                      <a:alpha val="43000"/>
                    </a:srgbClr>
                  </a:outerShdw>
                </a:effectLst>
              </a:rPr>
              <a:t>can</a:t>
            </a:r>
            <a:r>
              <a:rPr lang="nb-NO" sz="2600" dirty="0">
                <a:ln w="0"/>
                <a:solidFill>
                  <a:schemeClr val="accent1"/>
                </a:solidFill>
                <a:effectLst>
                  <a:outerShdw blurRad="38100" dist="25400" dir="5400000" algn="ctr" rotWithShape="0">
                    <a:srgbClr val="6E747A">
                      <a:alpha val="43000"/>
                    </a:srgbClr>
                  </a:outerShdw>
                </a:effectLst>
              </a:rPr>
              <a:t> </a:t>
            </a:r>
            <a:r>
              <a:rPr lang="nb-NO" sz="2600" dirty="0" err="1">
                <a:ln w="0"/>
                <a:solidFill>
                  <a:schemeClr val="accent1"/>
                </a:solidFill>
                <a:effectLst>
                  <a:outerShdw blurRad="38100" dist="25400" dir="5400000" algn="ctr" rotWithShape="0">
                    <a:srgbClr val="6E747A">
                      <a:alpha val="43000"/>
                    </a:srgbClr>
                  </a:outerShdw>
                </a:effectLst>
              </a:rPr>
              <a:t>anomaly</a:t>
            </a:r>
            <a:r>
              <a:rPr lang="nb-NO" sz="2600" dirty="0">
                <a:ln w="0"/>
                <a:solidFill>
                  <a:schemeClr val="accent1"/>
                </a:solidFill>
                <a:effectLst>
                  <a:outerShdw blurRad="38100" dist="25400" dir="5400000" algn="ctr" rotWithShape="0">
                    <a:srgbClr val="6E747A">
                      <a:alpha val="43000"/>
                    </a:srgbClr>
                  </a:outerShdw>
                </a:effectLst>
              </a:rPr>
              <a:t> </a:t>
            </a:r>
            <a:r>
              <a:rPr lang="nb-NO" sz="2600" dirty="0" err="1">
                <a:ln w="0"/>
                <a:solidFill>
                  <a:schemeClr val="accent1"/>
                </a:solidFill>
                <a:effectLst>
                  <a:outerShdw blurRad="38100" dist="25400" dir="5400000" algn="ctr" rotWithShape="0">
                    <a:srgbClr val="6E747A">
                      <a:alpha val="43000"/>
                    </a:srgbClr>
                  </a:outerShdw>
                </a:effectLst>
              </a:rPr>
              <a:t>detection</a:t>
            </a:r>
            <a:r>
              <a:rPr lang="nb-NO" sz="2600" dirty="0">
                <a:ln w="0"/>
                <a:solidFill>
                  <a:schemeClr val="accent1"/>
                </a:solidFill>
                <a:effectLst>
                  <a:outerShdw blurRad="38100" dist="25400" dir="5400000" algn="ctr" rotWithShape="0">
                    <a:srgbClr val="6E747A">
                      <a:alpha val="43000"/>
                    </a:srgbClr>
                  </a:outerShdw>
                </a:effectLst>
              </a:rPr>
              <a:t> </a:t>
            </a:r>
            <a:r>
              <a:rPr lang="nb-NO" sz="2600" dirty="0" err="1">
                <a:ln w="0"/>
                <a:solidFill>
                  <a:schemeClr val="accent1"/>
                </a:solidFill>
                <a:effectLst>
                  <a:outerShdw blurRad="38100" dist="25400" dir="5400000" algn="ctr" rotWithShape="0">
                    <a:srgbClr val="6E747A">
                      <a:alpha val="43000"/>
                    </a:srgbClr>
                  </a:outerShdw>
                </a:effectLst>
              </a:rPr>
              <a:t>algorithms</a:t>
            </a:r>
            <a:r>
              <a:rPr lang="nb-NO" sz="2600" dirty="0">
                <a:ln w="0"/>
                <a:solidFill>
                  <a:schemeClr val="accent1"/>
                </a:solidFill>
                <a:effectLst>
                  <a:outerShdw blurRad="38100" dist="25400" dir="5400000" algn="ctr" rotWithShape="0">
                    <a:srgbClr val="6E747A">
                      <a:alpha val="43000"/>
                    </a:srgbClr>
                  </a:outerShdw>
                </a:effectLst>
              </a:rPr>
              <a:t> reveal</a:t>
            </a:r>
            <a:br>
              <a:rPr lang="nb-NO" sz="2600" dirty="0">
                <a:ln w="0"/>
                <a:solidFill>
                  <a:schemeClr val="accent1"/>
                </a:solidFill>
                <a:effectLst>
                  <a:outerShdw blurRad="38100" dist="25400" dir="5400000" algn="ctr" rotWithShape="0">
                    <a:srgbClr val="6E747A">
                      <a:alpha val="43000"/>
                    </a:srgbClr>
                  </a:outerShdw>
                </a:effectLst>
              </a:rPr>
            </a:br>
            <a:r>
              <a:rPr lang="nb-NO" sz="2600" dirty="0" err="1">
                <a:ln w="0"/>
                <a:solidFill>
                  <a:schemeClr val="accent1"/>
                </a:solidFill>
                <a:effectLst>
                  <a:outerShdw blurRad="38100" dist="25400" dir="5400000" algn="ctr" rotWithShape="0">
                    <a:srgbClr val="6E747A">
                      <a:alpha val="43000"/>
                    </a:srgbClr>
                  </a:outerShdw>
                </a:effectLst>
              </a:rPr>
              <a:t>new</a:t>
            </a:r>
            <a:r>
              <a:rPr lang="nb-NO" sz="2600" dirty="0">
                <a:ln w="0"/>
                <a:solidFill>
                  <a:schemeClr val="accent1"/>
                </a:solidFill>
                <a:effectLst>
                  <a:outerShdw blurRad="38100" dist="25400" dir="5400000" algn="ctr" rotWithShape="0">
                    <a:srgbClr val="6E747A">
                      <a:alpha val="43000"/>
                    </a:srgbClr>
                  </a:outerShdw>
                </a:effectLst>
              </a:rPr>
              <a:t> </a:t>
            </a:r>
            <a:r>
              <a:rPr lang="nb-NO" sz="2600" dirty="0" err="1">
                <a:ln w="0"/>
                <a:solidFill>
                  <a:schemeClr val="accent1"/>
                </a:solidFill>
                <a:effectLst>
                  <a:outerShdw blurRad="38100" dist="25400" dir="5400000" algn="ctr" rotWithShape="0">
                    <a:srgbClr val="6E747A">
                      <a:alpha val="43000"/>
                    </a:srgbClr>
                  </a:outerShdw>
                </a:effectLst>
              </a:rPr>
              <a:t>insight</a:t>
            </a:r>
            <a:r>
              <a:rPr lang="nb-NO" sz="2600" dirty="0">
                <a:ln w="0"/>
                <a:solidFill>
                  <a:schemeClr val="accent1"/>
                </a:solidFill>
                <a:effectLst>
                  <a:outerShdw blurRad="38100" dist="25400" dir="5400000" algn="ctr" rotWithShape="0">
                    <a:srgbClr val="6E747A">
                      <a:alpha val="43000"/>
                    </a:srgbClr>
                  </a:outerShdw>
                </a:effectLst>
              </a:rPr>
              <a:t> in </a:t>
            </a:r>
            <a:r>
              <a:rPr lang="nb-NO" sz="2600" dirty="0" err="1">
                <a:ln w="0"/>
                <a:solidFill>
                  <a:schemeClr val="accent1"/>
                </a:solidFill>
                <a:effectLst>
                  <a:outerShdw blurRad="38100" dist="25400" dir="5400000" algn="ctr" rotWithShape="0">
                    <a:srgbClr val="6E747A">
                      <a:alpha val="43000"/>
                    </a:srgbClr>
                  </a:outerShdw>
                </a:effectLst>
              </a:rPr>
              <a:t>our</a:t>
            </a:r>
            <a:r>
              <a:rPr lang="nb-NO" sz="2600" dirty="0">
                <a:ln w="0"/>
                <a:solidFill>
                  <a:schemeClr val="accent1"/>
                </a:solidFill>
                <a:effectLst>
                  <a:outerShdw blurRad="38100" dist="25400" dir="5400000" algn="ctr" rotWithShape="0">
                    <a:srgbClr val="6E747A">
                      <a:alpha val="43000"/>
                    </a:srgbClr>
                  </a:outerShdw>
                </a:effectLst>
              </a:rPr>
              <a:t> </a:t>
            </a:r>
            <a:r>
              <a:rPr lang="nb-NO" sz="2600" dirty="0" err="1">
                <a:ln w="0"/>
                <a:solidFill>
                  <a:schemeClr val="accent1"/>
                </a:solidFill>
                <a:effectLst>
                  <a:outerShdw blurRad="38100" dist="25400" dir="5400000" algn="ctr" rotWithShape="0">
                    <a:srgbClr val="6E747A">
                      <a:alpha val="43000"/>
                    </a:srgbClr>
                  </a:outerShdw>
                </a:effectLst>
              </a:rPr>
              <a:t>datasets</a:t>
            </a:r>
            <a:r>
              <a:rPr lang="nb-NO" sz="2600" dirty="0">
                <a:ln w="0"/>
                <a:solidFill>
                  <a:schemeClr val="accent1"/>
                </a:solidFill>
                <a:effectLst>
                  <a:outerShdw blurRad="38100" dist="25400" dir="5400000" algn="ctr" rotWithShape="0">
                    <a:srgbClr val="6E747A">
                      <a:alpha val="43000"/>
                    </a:srgbClr>
                  </a:outerShdw>
                </a:effectLst>
              </a:rPr>
              <a:t>?</a:t>
            </a:r>
          </a:p>
        </p:txBody>
      </p:sp>
      <p:sp>
        <p:nvSpPr>
          <p:cNvPr id="4" name="Plassholder for bunntekst 3"/>
          <p:cNvSpPr>
            <a:spLocks noGrp="1"/>
          </p:cNvSpPr>
          <p:nvPr>
            <p:ph type="ftr" sz="quarter" idx="11"/>
          </p:nvPr>
        </p:nvSpPr>
        <p:spPr/>
        <p:txBody>
          <a:bodyPr/>
          <a:lstStyle/>
          <a:p>
            <a:r>
              <a:rPr lang="en-US"/>
              <a:t>Norwegian University of Life Sciences</a:t>
            </a:r>
            <a:endParaRPr lang="nb-NO"/>
          </a:p>
        </p:txBody>
      </p:sp>
      <p:sp>
        <p:nvSpPr>
          <p:cNvPr id="5" name="Plassholder for lysbildenummer 4"/>
          <p:cNvSpPr>
            <a:spLocks noGrp="1"/>
          </p:cNvSpPr>
          <p:nvPr>
            <p:ph type="sldNum" sz="quarter" idx="12"/>
          </p:nvPr>
        </p:nvSpPr>
        <p:spPr/>
        <p:txBody>
          <a:bodyPr/>
          <a:lstStyle/>
          <a:p>
            <a:fld id="{0A3ED7E7-E538-48B7-BF27-18C497C3E180}" type="slidenum">
              <a:rPr lang="nb-NO" smtClean="0"/>
              <a:pPr/>
              <a:t>3</a:t>
            </a:fld>
            <a:endParaRPr lang="nb-NO"/>
          </a:p>
        </p:txBody>
      </p:sp>
      <p:sp>
        <p:nvSpPr>
          <p:cNvPr id="7" name="Rectangle 6">
            <a:extLst>
              <a:ext uri="{FF2B5EF4-FFF2-40B4-BE49-F238E27FC236}">
                <a16:creationId xmlns:a16="http://schemas.microsoft.com/office/drawing/2014/main" id="{83D833C8-5EF3-4A01-84DC-685AA16039E6}"/>
              </a:ext>
            </a:extLst>
          </p:cNvPr>
          <p:cNvSpPr/>
          <p:nvPr/>
        </p:nvSpPr>
        <p:spPr>
          <a:xfrm>
            <a:off x="212405" y="5678157"/>
            <a:ext cx="6096000" cy="553998"/>
          </a:xfrm>
          <a:prstGeom prst="rect">
            <a:avLst/>
          </a:prstGeom>
        </p:spPr>
        <p:txBody>
          <a:bodyPr>
            <a:spAutoFit/>
          </a:bodyPr>
          <a:lstStyle/>
          <a:p>
            <a:r>
              <a:rPr lang="nb-NO" sz="1000" dirty="0">
                <a:solidFill>
                  <a:srgbClr val="000000"/>
                </a:solidFill>
                <a:latin typeface="OpenSans-Regular"/>
              </a:rPr>
              <a:t>[1]: </a:t>
            </a:r>
            <a:r>
              <a:rPr lang="nb-NO" sz="1000" dirty="0">
                <a:solidFill>
                  <a:srgbClr val="0098A8"/>
                </a:solidFill>
                <a:latin typeface="OpenSans-Regular"/>
                <a:hlinkClick r:id="rId2"/>
              </a:rPr>
              <a:t>https://pixabay.com/en/money-laundering-money-music-usa-462674/</a:t>
            </a:r>
            <a:endParaRPr lang="nb-NO" sz="1000" dirty="0">
              <a:solidFill>
                <a:srgbClr val="0098A8"/>
              </a:solidFill>
              <a:latin typeface="OpenSans-Regular"/>
            </a:endParaRPr>
          </a:p>
          <a:p>
            <a:r>
              <a:rPr lang="nb-NO" sz="1000" dirty="0">
                <a:solidFill>
                  <a:srgbClr val="000000"/>
                </a:solidFill>
                <a:latin typeface="OpenSans-Regular"/>
              </a:rPr>
              <a:t>[2]: </a:t>
            </a:r>
            <a:r>
              <a:rPr lang="nb-NO" sz="1000" dirty="0">
                <a:solidFill>
                  <a:srgbClr val="0098A8"/>
                </a:solidFill>
                <a:latin typeface="OpenSans-Regular"/>
                <a:hlinkClick r:id="rId3"/>
              </a:rPr>
              <a:t>https://tomaugspurger.github.io/modern-7-timeseries.html</a:t>
            </a:r>
            <a:endParaRPr lang="nb-NO" sz="1000" dirty="0">
              <a:solidFill>
                <a:srgbClr val="0098A8"/>
              </a:solidFill>
              <a:latin typeface="OpenSans-Regular"/>
            </a:endParaRPr>
          </a:p>
          <a:p>
            <a:r>
              <a:rPr lang="nb-NO" sz="1000" dirty="0">
                <a:solidFill>
                  <a:srgbClr val="000000"/>
                </a:solidFill>
                <a:latin typeface="OpenSans-Regular"/>
              </a:rPr>
              <a:t>[3]: </a:t>
            </a:r>
            <a:r>
              <a:rPr lang="nb-NO" sz="1000" dirty="0">
                <a:solidFill>
                  <a:srgbClr val="0098A8"/>
                </a:solidFill>
                <a:latin typeface="OpenSans-Regular"/>
                <a:hlinkClick r:id="rId4"/>
              </a:rPr>
              <a:t>http://scikit-learn.org/stable/auto_examples/neighbors/plot_lof_novelty_detection.html</a:t>
            </a:r>
            <a:endParaRPr lang="nb-NO" dirty="0"/>
          </a:p>
        </p:txBody>
      </p:sp>
      <p:grpSp>
        <p:nvGrpSpPr>
          <p:cNvPr id="23" name="Group 22">
            <a:extLst>
              <a:ext uri="{FF2B5EF4-FFF2-40B4-BE49-F238E27FC236}">
                <a16:creationId xmlns:a16="http://schemas.microsoft.com/office/drawing/2014/main" id="{831970CF-8A43-4FD3-A264-CD83B7BAA10F}"/>
              </a:ext>
            </a:extLst>
          </p:cNvPr>
          <p:cNvGrpSpPr/>
          <p:nvPr/>
        </p:nvGrpSpPr>
        <p:grpSpPr>
          <a:xfrm>
            <a:off x="431866" y="2059036"/>
            <a:ext cx="3228867" cy="3277136"/>
            <a:chOff x="390713" y="1709134"/>
            <a:chExt cx="3228867" cy="3277136"/>
          </a:xfrm>
        </p:grpSpPr>
        <p:grpSp>
          <p:nvGrpSpPr>
            <p:cNvPr id="11" name="Group 10">
              <a:extLst>
                <a:ext uri="{FF2B5EF4-FFF2-40B4-BE49-F238E27FC236}">
                  <a16:creationId xmlns:a16="http://schemas.microsoft.com/office/drawing/2014/main" id="{215A88FE-95FE-486C-B108-D1DAE2F70353}"/>
                </a:ext>
              </a:extLst>
            </p:cNvPr>
            <p:cNvGrpSpPr/>
            <p:nvPr/>
          </p:nvGrpSpPr>
          <p:grpSpPr>
            <a:xfrm>
              <a:off x="390713" y="1709134"/>
              <a:ext cx="3228867" cy="2421650"/>
              <a:chOff x="390713" y="1709134"/>
              <a:chExt cx="3228867" cy="2421650"/>
            </a:xfrm>
          </p:grpSpPr>
          <p:pic>
            <p:nvPicPr>
              <p:cNvPr id="2050" name="Picture 2" descr="Money Laundering, Money, Music, Usa, Dollar, Note Money">
                <a:extLst>
                  <a:ext uri="{FF2B5EF4-FFF2-40B4-BE49-F238E27FC236}">
                    <a16:creationId xmlns:a16="http://schemas.microsoft.com/office/drawing/2014/main" id="{0176D0B8-1C58-4F1B-A1CB-498B857413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713" y="1709134"/>
                <a:ext cx="3228867" cy="24216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A63EA28-9007-46CE-95B4-438A86BBAD58}"/>
                  </a:ext>
                </a:extLst>
              </p:cNvPr>
              <p:cNvSpPr txBox="1"/>
              <p:nvPr/>
            </p:nvSpPr>
            <p:spPr>
              <a:xfrm>
                <a:off x="448769" y="1857404"/>
                <a:ext cx="493112" cy="276999"/>
              </a:xfrm>
              <a:prstGeom prst="rect">
                <a:avLst/>
              </a:prstGeom>
              <a:noFill/>
            </p:spPr>
            <p:txBody>
              <a:bodyPr wrap="square" rtlCol="0">
                <a:spAutoFit/>
              </a:bodyPr>
              <a:lstStyle/>
              <a:p>
                <a:r>
                  <a:rPr lang="nb-NO" sz="1200" dirty="0"/>
                  <a:t>[1]</a:t>
                </a:r>
              </a:p>
            </p:txBody>
          </p:sp>
        </p:grpSp>
        <p:sp>
          <p:nvSpPr>
            <p:cNvPr id="15" name="Rectangle 14">
              <a:extLst>
                <a:ext uri="{FF2B5EF4-FFF2-40B4-BE49-F238E27FC236}">
                  <a16:creationId xmlns:a16="http://schemas.microsoft.com/office/drawing/2014/main" id="{B8A4C0F0-F81B-44AA-8FDE-6850D0DBC6DE}"/>
                </a:ext>
              </a:extLst>
            </p:cNvPr>
            <p:cNvSpPr/>
            <p:nvPr/>
          </p:nvSpPr>
          <p:spPr>
            <a:xfrm>
              <a:off x="421611" y="4401495"/>
              <a:ext cx="3075283" cy="584775"/>
            </a:xfrm>
            <a:prstGeom prst="rect">
              <a:avLst/>
            </a:prstGeom>
          </p:spPr>
          <p:txBody>
            <a:bodyPr wrap="square">
              <a:spAutoFit/>
            </a:bodyPr>
            <a:lstStyle/>
            <a:p>
              <a:r>
                <a:rPr lang="en-US" sz="1600" b="1" dirty="0">
                  <a:latin typeface="OpenSans-Bold"/>
                </a:rPr>
                <a:t>Why we should care about</a:t>
              </a:r>
            </a:p>
            <a:p>
              <a:r>
                <a:rPr lang="nb-NO" sz="1600" b="1" dirty="0" err="1">
                  <a:latin typeface="OpenSans-Bold"/>
                </a:rPr>
                <a:t>anomaly</a:t>
              </a:r>
              <a:r>
                <a:rPr lang="nb-NO" sz="1600" b="1" dirty="0">
                  <a:latin typeface="OpenSans-Bold"/>
                </a:rPr>
                <a:t> </a:t>
              </a:r>
              <a:r>
                <a:rPr lang="nb-NO" sz="1600" b="1" dirty="0" err="1">
                  <a:latin typeface="OpenSans-Bold"/>
                </a:rPr>
                <a:t>detection</a:t>
              </a:r>
              <a:endParaRPr lang="nb-NO" dirty="0"/>
            </a:p>
          </p:txBody>
        </p:sp>
      </p:grpSp>
      <p:grpSp>
        <p:nvGrpSpPr>
          <p:cNvPr id="22" name="Group 21">
            <a:extLst>
              <a:ext uri="{FF2B5EF4-FFF2-40B4-BE49-F238E27FC236}">
                <a16:creationId xmlns:a16="http://schemas.microsoft.com/office/drawing/2014/main" id="{014BBC38-0BEA-4473-97B5-B2E3B3707E69}"/>
              </a:ext>
            </a:extLst>
          </p:cNvPr>
          <p:cNvGrpSpPr/>
          <p:nvPr/>
        </p:nvGrpSpPr>
        <p:grpSpPr>
          <a:xfrm>
            <a:off x="4070030" y="2243997"/>
            <a:ext cx="3835624" cy="3223067"/>
            <a:chOff x="4250219" y="2013384"/>
            <a:chExt cx="3835624" cy="3223067"/>
          </a:xfrm>
        </p:grpSpPr>
        <p:grpSp>
          <p:nvGrpSpPr>
            <p:cNvPr id="10" name="Group 9">
              <a:extLst>
                <a:ext uri="{FF2B5EF4-FFF2-40B4-BE49-F238E27FC236}">
                  <a16:creationId xmlns:a16="http://schemas.microsoft.com/office/drawing/2014/main" id="{D3C8E139-429F-4E0F-90FE-AF6673C31F29}"/>
                </a:ext>
              </a:extLst>
            </p:cNvPr>
            <p:cNvGrpSpPr/>
            <p:nvPr/>
          </p:nvGrpSpPr>
          <p:grpSpPr>
            <a:xfrm>
              <a:off x="4250219" y="2013384"/>
              <a:ext cx="3835624" cy="2538281"/>
              <a:chOff x="4250219" y="2013384"/>
              <a:chExt cx="3835624" cy="2538281"/>
            </a:xfrm>
          </p:grpSpPr>
          <p:pic>
            <p:nvPicPr>
              <p:cNvPr id="2052" name="Picture 4" descr="png">
                <a:extLst>
                  <a:ext uri="{FF2B5EF4-FFF2-40B4-BE49-F238E27FC236}">
                    <a16:creationId xmlns:a16="http://schemas.microsoft.com/office/drawing/2014/main" id="{B1D2BF63-12B5-4FB6-993B-883B39B572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0219" y="2013384"/>
                <a:ext cx="3835624" cy="253828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21210D8-04E7-44D4-8228-6982724EEAD7}"/>
                  </a:ext>
                </a:extLst>
              </p:cNvPr>
              <p:cNvSpPr txBox="1"/>
              <p:nvPr/>
            </p:nvSpPr>
            <p:spPr>
              <a:xfrm>
                <a:off x="4711873" y="2161610"/>
                <a:ext cx="493112" cy="276999"/>
              </a:xfrm>
              <a:prstGeom prst="rect">
                <a:avLst/>
              </a:prstGeom>
              <a:noFill/>
            </p:spPr>
            <p:txBody>
              <a:bodyPr wrap="square" rtlCol="0">
                <a:spAutoFit/>
              </a:bodyPr>
              <a:lstStyle/>
              <a:p>
                <a:r>
                  <a:rPr lang="nb-NO" sz="1200" dirty="0"/>
                  <a:t>[2]</a:t>
                </a:r>
              </a:p>
            </p:txBody>
          </p:sp>
        </p:grpSp>
        <p:sp>
          <p:nvSpPr>
            <p:cNvPr id="18" name="Rectangle 17">
              <a:extLst>
                <a:ext uri="{FF2B5EF4-FFF2-40B4-BE49-F238E27FC236}">
                  <a16:creationId xmlns:a16="http://schemas.microsoft.com/office/drawing/2014/main" id="{CE17C731-E095-4FEA-B679-0EE28BE4E8B6}"/>
                </a:ext>
              </a:extLst>
            </p:cNvPr>
            <p:cNvSpPr/>
            <p:nvPr/>
          </p:nvSpPr>
          <p:spPr>
            <a:xfrm>
              <a:off x="4583832" y="4651676"/>
              <a:ext cx="1989683" cy="584775"/>
            </a:xfrm>
            <a:prstGeom prst="rect">
              <a:avLst/>
            </a:prstGeom>
          </p:spPr>
          <p:txBody>
            <a:bodyPr wrap="square">
              <a:spAutoFit/>
            </a:bodyPr>
            <a:lstStyle/>
            <a:p>
              <a:r>
                <a:rPr lang="nb-NO" sz="1600" b="1" dirty="0" err="1">
                  <a:latin typeface="OpenSans-Bold"/>
                </a:rPr>
                <a:t>Classical</a:t>
              </a:r>
              <a:r>
                <a:rPr lang="nb-NO" sz="1600" b="1" dirty="0">
                  <a:latin typeface="OpenSans-Bold"/>
                </a:rPr>
                <a:t> </a:t>
              </a:r>
              <a:r>
                <a:rPr lang="nb-NO" sz="1600" b="1" dirty="0" err="1">
                  <a:latin typeface="OpenSans-Bold"/>
                </a:rPr>
                <a:t>statistical</a:t>
              </a:r>
              <a:endParaRPr lang="nb-NO" sz="1600" b="1" dirty="0">
                <a:latin typeface="OpenSans-Bold"/>
              </a:endParaRPr>
            </a:p>
            <a:p>
              <a:r>
                <a:rPr lang="nb-NO" sz="1600" b="1" dirty="0" err="1">
                  <a:latin typeface="OpenSans-Bold"/>
                </a:rPr>
                <a:t>methods</a:t>
              </a:r>
              <a:endParaRPr lang="nb-NO" dirty="0"/>
            </a:p>
          </p:txBody>
        </p:sp>
      </p:grpSp>
      <p:grpSp>
        <p:nvGrpSpPr>
          <p:cNvPr id="21" name="Group 20">
            <a:extLst>
              <a:ext uri="{FF2B5EF4-FFF2-40B4-BE49-F238E27FC236}">
                <a16:creationId xmlns:a16="http://schemas.microsoft.com/office/drawing/2014/main" id="{FE06B389-97DA-4D65-90BA-96DCAB3FDC6C}"/>
              </a:ext>
            </a:extLst>
          </p:cNvPr>
          <p:cNvGrpSpPr/>
          <p:nvPr/>
        </p:nvGrpSpPr>
        <p:grpSpPr>
          <a:xfrm>
            <a:off x="8314951" y="2074612"/>
            <a:ext cx="3554850" cy="3370344"/>
            <a:chOff x="8400256" y="1615926"/>
            <a:chExt cx="3554850" cy="3370344"/>
          </a:xfrm>
        </p:grpSpPr>
        <p:grpSp>
          <p:nvGrpSpPr>
            <p:cNvPr id="9" name="Group 8">
              <a:extLst>
                <a:ext uri="{FF2B5EF4-FFF2-40B4-BE49-F238E27FC236}">
                  <a16:creationId xmlns:a16="http://schemas.microsoft.com/office/drawing/2014/main" id="{845374BF-BAA3-4EC0-A91E-1902F5304838}"/>
                </a:ext>
              </a:extLst>
            </p:cNvPr>
            <p:cNvGrpSpPr/>
            <p:nvPr/>
          </p:nvGrpSpPr>
          <p:grpSpPr>
            <a:xfrm>
              <a:off x="8400256" y="1615926"/>
              <a:ext cx="3554850" cy="2666137"/>
              <a:chOff x="8400256" y="1615926"/>
              <a:chExt cx="3554850" cy="2666137"/>
            </a:xfrm>
          </p:grpSpPr>
          <p:pic>
            <p:nvPicPr>
              <p:cNvPr id="2054" name="Picture 6" descr="../../_images/sphx_glr_plot_lof_novelty_detection_001.png">
                <a:extLst>
                  <a:ext uri="{FF2B5EF4-FFF2-40B4-BE49-F238E27FC236}">
                    <a16:creationId xmlns:a16="http://schemas.microsoft.com/office/drawing/2014/main" id="{7AE872C9-53F5-4D77-B0A7-6B8CBDD9C6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0256" y="1615926"/>
                <a:ext cx="3554850" cy="266613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06E37E7-5F5A-4369-A5C0-E26804F8B8AC}"/>
                  </a:ext>
                </a:extLst>
              </p:cNvPr>
              <p:cNvSpPr txBox="1"/>
              <p:nvPr/>
            </p:nvSpPr>
            <p:spPr>
              <a:xfrm>
                <a:off x="11136560" y="3717032"/>
                <a:ext cx="493112" cy="276999"/>
              </a:xfrm>
              <a:prstGeom prst="rect">
                <a:avLst/>
              </a:prstGeom>
              <a:noFill/>
            </p:spPr>
            <p:txBody>
              <a:bodyPr wrap="square" rtlCol="0">
                <a:spAutoFit/>
              </a:bodyPr>
              <a:lstStyle/>
              <a:p>
                <a:r>
                  <a:rPr lang="nb-NO" sz="1200" dirty="0"/>
                  <a:t>[3]</a:t>
                </a:r>
              </a:p>
            </p:txBody>
          </p:sp>
        </p:grpSp>
        <p:sp>
          <p:nvSpPr>
            <p:cNvPr id="20" name="Rectangle 19">
              <a:extLst>
                <a:ext uri="{FF2B5EF4-FFF2-40B4-BE49-F238E27FC236}">
                  <a16:creationId xmlns:a16="http://schemas.microsoft.com/office/drawing/2014/main" id="{25677A64-7BBF-4147-8CD2-66C767AFD8AA}"/>
                </a:ext>
              </a:extLst>
            </p:cNvPr>
            <p:cNvSpPr/>
            <p:nvPr/>
          </p:nvSpPr>
          <p:spPr>
            <a:xfrm>
              <a:off x="9472687" y="4405851"/>
              <a:ext cx="1663873" cy="580419"/>
            </a:xfrm>
            <a:prstGeom prst="rect">
              <a:avLst/>
            </a:prstGeom>
          </p:spPr>
          <p:txBody>
            <a:bodyPr wrap="square">
              <a:spAutoFit/>
            </a:bodyPr>
            <a:lstStyle/>
            <a:p>
              <a:r>
                <a:rPr lang="nb-NO" sz="1600" b="1" dirty="0">
                  <a:latin typeface="OpenSans-Bold"/>
                </a:rPr>
                <a:t>Machine </a:t>
              </a:r>
              <a:r>
                <a:rPr lang="nb-NO" sz="1600" b="1" dirty="0" err="1">
                  <a:latin typeface="OpenSans-Bold"/>
                </a:rPr>
                <a:t>learning</a:t>
              </a:r>
              <a:endParaRPr lang="nb-NO" sz="1600" b="1" dirty="0">
                <a:latin typeface="OpenSans-Bold"/>
              </a:endParaRPr>
            </a:p>
            <a:p>
              <a:r>
                <a:rPr lang="nb-NO" sz="1600" b="1" dirty="0" err="1">
                  <a:latin typeface="OpenSans-Bold"/>
                </a:rPr>
                <a:t>based</a:t>
              </a:r>
              <a:r>
                <a:rPr lang="nb-NO" sz="1600" b="1" dirty="0">
                  <a:latin typeface="OpenSans-Bold"/>
                </a:rPr>
                <a:t> </a:t>
              </a:r>
              <a:r>
                <a:rPr lang="nb-NO" sz="1600" b="1" dirty="0" err="1">
                  <a:latin typeface="OpenSans-Bold"/>
                </a:rPr>
                <a:t>methods</a:t>
              </a:r>
              <a:endParaRPr lang="nb-NO" dirty="0"/>
            </a:p>
          </p:txBody>
        </p:sp>
      </p:grpSp>
    </p:spTree>
    <p:extLst>
      <p:ext uri="{BB962C8B-B14F-4D97-AF65-F5344CB8AC3E}">
        <p14:creationId xmlns:p14="http://schemas.microsoft.com/office/powerpoint/2010/main" val="2865445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p:cNvSpPr>
            <a:spLocks noGrp="1"/>
          </p:cNvSpPr>
          <p:nvPr>
            <p:ph type="title"/>
          </p:nvPr>
        </p:nvSpPr>
        <p:spPr>
          <a:xfrm>
            <a:off x="390713" y="324795"/>
            <a:ext cx="7309320" cy="751522"/>
          </a:xfrm>
        </p:spPr>
        <p:txBody>
          <a:bodyPr/>
          <a:lstStyle/>
          <a:p>
            <a:r>
              <a:rPr lang="nb-NO" sz="2600" dirty="0">
                <a:ln w="0"/>
                <a:solidFill>
                  <a:schemeClr val="accent1"/>
                </a:solidFill>
                <a:effectLst>
                  <a:outerShdw blurRad="38100" dist="25400" dir="5400000" algn="ctr" rotWithShape="0">
                    <a:srgbClr val="6E747A">
                      <a:alpha val="43000"/>
                    </a:srgbClr>
                  </a:outerShdw>
                </a:effectLst>
              </a:rPr>
              <a:t>How </a:t>
            </a:r>
            <a:r>
              <a:rPr lang="nb-NO" sz="2600" dirty="0" err="1">
                <a:ln w="0"/>
                <a:solidFill>
                  <a:schemeClr val="accent1"/>
                </a:solidFill>
                <a:effectLst>
                  <a:outerShdw blurRad="38100" dist="25400" dir="5400000" algn="ctr" rotWithShape="0">
                    <a:srgbClr val="6E747A">
                      <a:alpha val="43000"/>
                    </a:srgbClr>
                  </a:outerShdw>
                </a:effectLst>
              </a:rPr>
              <a:t>can</a:t>
            </a:r>
            <a:r>
              <a:rPr lang="nb-NO" sz="2600" dirty="0">
                <a:ln w="0"/>
                <a:solidFill>
                  <a:schemeClr val="accent1"/>
                </a:solidFill>
                <a:effectLst>
                  <a:outerShdw blurRad="38100" dist="25400" dir="5400000" algn="ctr" rotWithShape="0">
                    <a:srgbClr val="6E747A">
                      <a:alpha val="43000"/>
                    </a:srgbClr>
                  </a:outerShdw>
                </a:effectLst>
              </a:rPr>
              <a:t> </a:t>
            </a:r>
            <a:r>
              <a:rPr lang="nb-NO" sz="2600" dirty="0" err="1">
                <a:ln w="0"/>
                <a:solidFill>
                  <a:schemeClr val="accent1"/>
                </a:solidFill>
                <a:effectLst>
                  <a:outerShdw blurRad="38100" dist="25400" dir="5400000" algn="ctr" rotWithShape="0">
                    <a:srgbClr val="6E747A">
                      <a:alpha val="43000"/>
                    </a:srgbClr>
                  </a:outerShdw>
                </a:effectLst>
              </a:rPr>
              <a:t>anomaly</a:t>
            </a:r>
            <a:r>
              <a:rPr lang="nb-NO" sz="2600" dirty="0">
                <a:ln w="0"/>
                <a:solidFill>
                  <a:schemeClr val="accent1"/>
                </a:solidFill>
                <a:effectLst>
                  <a:outerShdw blurRad="38100" dist="25400" dir="5400000" algn="ctr" rotWithShape="0">
                    <a:srgbClr val="6E747A">
                      <a:alpha val="43000"/>
                    </a:srgbClr>
                  </a:outerShdw>
                </a:effectLst>
              </a:rPr>
              <a:t> </a:t>
            </a:r>
            <a:r>
              <a:rPr lang="nb-NO" sz="2600" dirty="0" err="1">
                <a:ln w="0"/>
                <a:solidFill>
                  <a:schemeClr val="accent1"/>
                </a:solidFill>
                <a:effectLst>
                  <a:outerShdw blurRad="38100" dist="25400" dir="5400000" algn="ctr" rotWithShape="0">
                    <a:srgbClr val="6E747A">
                      <a:alpha val="43000"/>
                    </a:srgbClr>
                  </a:outerShdw>
                </a:effectLst>
              </a:rPr>
              <a:t>detection</a:t>
            </a:r>
            <a:r>
              <a:rPr lang="nb-NO" sz="2600" dirty="0">
                <a:ln w="0"/>
                <a:solidFill>
                  <a:schemeClr val="accent1"/>
                </a:solidFill>
                <a:effectLst>
                  <a:outerShdw blurRad="38100" dist="25400" dir="5400000" algn="ctr" rotWithShape="0">
                    <a:srgbClr val="6E747A">
                      <a:alpha val="43000"/>
                    </a:srgbClr>
                  </a:outerShdw>
                </a:effectLst>
              </a:rPr>
              <a:t> </a:t>
            </a:r>
            <a:r>
              <a:rPr lang="nb-NO" sz="2600" dirty="0" err="1">
                <a:ln w="0"/>
                <a:solidFill>
                  <a:schemeClr val="accent1"/>
                </a:solidFill>
                <a:effectLst>
                  <a:outerShdw blurRad="38100" dist="25400" dir="5400000" algn="ctr" rotWithShape="0">
                    <a:srgbClr val="6E747A">
                      <a:alpha val="43000"/>
                    </a:srgbClr>
                  </a:outerShdw>
                </a:effectLst>
              </a:rPr>
              <a:t>algorithms</a:t>
            </a:r>
            <a:r>
              <a:rPr lang="nb-NO" sz="2600" dirty="0">
                <a:ln w="0"/>
                <a:solidFill>
                  <a:schemeClr val="accent1"/>
                </a:solidFill>
                <a:effectLst>
                  <a:outerShdw blurRad="38100" dist="25400" dir="5400000" algn="ctr" rotWithShape="0">
                    <a:srgbClr val="6E747A">
                      <a:alpha val="43000"/>
                    </a:srgbClr>
                  </a:outerShdw>
                </a:effectLst>
              </a:rPr>
              <a:t> reveal</a:t>
            </a:r>
            <a:br>
              <a:rPr lang="nb-NO" sz="2600" dirty="0">
                <a:ln w="0"/>
                <a:solidFill>
                  <a:schemeClr val="accent1"/>
                </a:solidFill>
                <a:effectLst>
                  <a:outerShdw blurRad="38100" dist="25400" dir="5400000" algn="ctr" rotWithShape="0">
                    <a:srgbClr val="6E747A">
                      <a:alpha val="43000"/>
                    </a:srgbClr>
                  </a:outerShdw>
                </a:effectLst>
              </a:rPr>
            </a:br>
            <a:r>
              <a:rPr lang="nb-NO" sz="2600" dirty="0" err="1">
                <a:ln w="0"/>
                <a:solidFill>
                  <a:schemeClr val="accent1"/>
                </a:solidFill>
                <a:effectLst>
                  <a:outerShdw blurRad="38100" dist="25400" dir="5400000" algn="ctr" rotWithShape="0">
                    <a:srgbClr val="6E747A">
                      <a:alpha val="43000"/>
                    </a:srgbClr>
                  </a:outerShdw>
                </a:effectLst>
              </a:rPr>
              <a:t>new</a:t>
            </a:r>
            <a:r>
              <a:rPr lang="nb-NO" sz="2600" dirty="0">
                <a:ln w="0"/>
                <a:solidFill>
                  <a:schemeClr val="accent1"/>
                </a:solidFill>
                <a:effectLst>
                  <a:outerShdw blurRad="38100" dist="25400" dir="5400000" algn="ctr" rotWithShape="0">
                    <a:srgbClr val="6E747A">
                      <a:alpha val="43000"/>
                    </a:srgbClr>
                  </a:outerShdw>
                </a:effectLst>
              </a:rPr>
              <a:t> </a:t>
            </a:r>
            <a:r>
              <a:rPr lang="nb-NO" sz="2600" dirty="0" err="1">
                <a:ln w="0"/>
                <a:solidFill>
                  <a:schemeClr val="accent1"/>
                </a:solidFill>
                <a:effectLst>
                  <a:outerShdw blurRad="38100" dist="25400" dir="5400000" algn="ctr" rotWithShape="0">
                    <a:srgbClr val="6E747A">
                      <a:alpha val="43000"/>
                    </a:srgbClr>
                  </a:outerShdw>
                </a:effectLst>
              </a:rPr>
              <a:t>insight</a:t>
            </a:r>
            <a:r>
              <a:rPr lang="nb-NO" sz="2600" dirty="0">
                <a:ln w="0"/>
                <a:solidFill>
                  <a:schemeClr val="accent1"/>
                </a:solidFill>
                <a:effectLst>
                  <a:outerShdw blurRad="38100" dist="25400" dir="5400000" algn="ctr" rotWithShape="0">
                    <a:srgbClr val="6E747A">
                      <a:alpha val="43000"/>
                    </a:srgbClr>
                  </a:outerShdw>
                </a:effectLst>
              </a:rPr>
              <a:t> in </a:t>
            </a:r>
            <a:r>
              <a:rPr lang="nb-NO" sz="2600" dirty="0" err="1">
                <a:ln w="0"/>
                <a:solidFill>
                  <a:schemeClr val="accent1"/>
                </a:solidFill>
                <a:effectLst>
                  <a:outerShdw blurRad="38100" dist="25400" dir="5400000" algn="ctr" rotWithShape="0">
                    <a:srgbClr val="6E747A">
                      <a:alpha val="43000"/>
                    </a:srgbClr>
                  </a:outerShdw>
                </a:effectLst>
              </a:rPr>
              <a:t>our</a:t>
            </a:r>
            <a:r>
              <a:rPr lang="nb-NO" sz="2600" dirty="0">
                <a:ln w="0"/>
                <a:solidFill>
                  <a:schemeClr val="accent1"/>
                </a:solidFill>
                <a:effectLst>
                  <a:outerShdw blurRad="38100" dist="25400" dir="5400000" algn="ctr" rotWithShape="0">
                    <a:srgbClr val="6E747A">
                      <a:alpha val="43000"/>
                    </a:srgbClr>
                  </a:outerShdw>
                </a:effectLst>
              </a:rPr>
              <a:t> </a:t>
            </a:r>
            <a:r>
              <a:rPr lang="nb-NO" sz="2600" dirty="0" err="1">
                <a:ln w="0"/>
                <a:solidFill>
                  <a:schemeClr val="accent1"/>
                </a:solidFill>
                <a:effectLst>
                  <a:outerShdw blurRad="38100" dist="25400" dir="5400000" algn="ctr" rotWithShape="0">
                    <a:srgbClr val="6E747A">
                      <a:alpha val="43000"/>
                    </a:srgbClr>
                  </a:outerShdw>
                </a:effectLst>
              </a:rPr>
              <a:t>datasets</a:t>
            </a:r>
            <a:r>
              <a:rPr lang="nb-NO" sz="2600" dirty="0">
                <a:ln w="0"/>
                <a:solidFill>
                  <a:schemeClr val="accent1"/>
                </a:solidFill>
                <a:effectLst>
                  <a:outerShdw blurRad="38100" dist="25400" dir="5400000" algn="ctr" rotWithShape="0">
                    <a:srgbClr val="6E747A">
                      <a:alpha val="43000"/>
                    </a:srgbClr>
                  </a:outerShdw>
                </a:effectLst>
              </a:rPr>
              <a:t>?</a:t>
            </a:r>
          </a:p>
        </p:txBody>
      </p:sp>
      <p:sp>
        <p:nvSpPr>
          <p:cNvPr id="4" name="Plassholder for bunntekst 3"/>
          <p:cNvSpPr>
            <a:spLocks noGrp="1"/>
          </p:cNvSpPr>
          <p:nvPr>
            <p:ph type="ftr" sz="quarter" idx="11"/>
          </p:nvPr>
        </p:nvSpPr>
        <p:spPr/>
        <p:txBody>
          <a:bodyPr/>
          <a:lstStyle/>
          <a:p>
            <a:r>
              <a:rPr lang="en-US"/>
              <a:t>Norwegian University of Life Sciences</a:t>
            </a:r>
            <a:endParaRPr lang="nb-NO"/>
          </a:p>
        </p:txBody>
      </p:sp>
      <p:sp>
        <p:nvSpPr>
          <p:cNvPr id="5" name="Plassholder for lysbildenummer 4"/>
          <p:cNvSpPr>
            <a:spLocks noGrp="1"/>
          </p:cNvSpPr>
          <p:nvPr>
            <p:ph type="sldNum" sz="quarter" idx="12"/>
          </p:nvPr>
        </p:nvSpPr>
        <p:spPr/>
        <p:txBody>
          <a:bodyPr/>
          <a:lstStyle/>
          <a:p>
            <a:fld id="{0A3ED7E7-E538-48B7-BF27-18C497C3E180}" type="slidenum">
              <a:rPr lang="nb-NO" smtClean="0"/>
              <a:pPr/>
              <a:t>4</a:t>
            </a:fld>
            <a:endParaRPr lang="nb-NO"/>
          </a:p>
        </p:txBody>
      </p:sp>
      <p:sp>
        <p:nvSpPr>
          <p:cNvPr id="7" name="Rectangle 6">
            <a:extLst>
              <a:ext uri="{FF2B5EF4-FFF2-40B4-BE49-F238E27FC236}">
                <a16:creationId xmlns:a16="http://schemas.microsoft.com/office/drawing/2014/main" id="{83D833C8-5EF3-4A01-84DC-685AA16039E6}"/>
              </a:ext>
            </a:extLst>
          </p:cNvPr>
          <p:cNvSpPr/>
          <p:nvPr/>
        </p:nvSpPr>
        <p:spPr>
          <a:xfrm>
            <a:off x="212405" y="5678157"/>
            <a:ext cx="6096000" cy="553998"/>
          </a:xfrm>
          <a:prstGeom prst="rect">
            <a:avLst/>
          </a:prstGeom>
        </p:spPr>
        <p:txBody>
          <a:bodyPr>
            <a:spAutoFit/>
          </a:bodyPr>
          <a:lstStyle/>
          <a:p>
            <a:r>
              <a:rPr lang="nb-NO" sz="1000" dirty="0">
                <a:solidFill>
                  <a:srgbClr val="000000"/>
                </a:solidFill>
                <a:latin typeface="OpenSans-Regular"/>
              </a:rPr>
              <a:t>[1]: </a:t>
            </a:r>
            <a:r>
              <a:rPr lang="nb-NO" sz="1000" dirty="0">
                <a:solidFill>
                  <a:srgbClr val="0098A8"/>
                </a:solidFill>
                <a:latin typeface="OpenSans-Regular"/>
                <a:hlinkClick r:id="rId2"/>
              </a:rPr>
              <a:t>https://pixabay.com/en/money-laundering-money-music-usa-462674/</a:t>
            </a:r>
            <a:endParaRPr lang="nb-NO" sz="1000" dirty="0">
              <a:solidFill>
                <a:srgbClr val="0098A8"/>
              </a:solidFill>
              <a:latin typeface="OpenSans-Regular"/>
            </a:endParaRPr>
          </a:p>
          <a:p>
            <a:r>
              <a:rPr lang="nb-NO" sz="1000" dirty="0">
                <a:solidFill>
                  <a:srgbClr val="000000"/>
                </a:solidFill>
                <a:latin typeface="OpenSans-Regular"/>
              </a:rPr>
              <a:t>[2]: </a:t>
            </a:r>
            <a:r>
              <a:rPr lang="nb-NO" sz="1000" dirty="0">
                <a:solidFill>
                  <a:srgbClr val="0098A8"/>
                </a:solidFill>
                <a:latin typeface="OpenSans-Regular"/>
                <a:hlinkClick r:id="rId3"/>
              </a:rPr>
              <a:t>https://tomaugspurger.github.io/modern-7-timeseries.html</a:t>
            </a:r>
            <a:endParaRPr lang="nb-NO" sz="1000" dirty="0">
              <a:solidFill>
                <a:srgbClr val="0098A8"/>
              </a:solidFill>
              <a:latin typeface="OpenSans-Regular"/>
            </a:endParaRPr>
          </a:p>
          <a:p>
            <a:r>
              <a:rPr lang="nb-NO" sz="1000" dirty="0">
                <a:solidFill>
                  <a:srgbClr val="000000"/>
                </a:solidFill>
                <a:latin typeface="OpenSans-Regular"/>
              </a:rPr>
              <a:t>[3]: </a:t>
            </a:r>
            <a:r>
              <a:rPr lang="nb-NO" sz="1000" dirty="0">
                <a:solidFill>
                  <a:srgbClr val="0098A8"/>
                </a:solidFill>
                <a:latin typeface="OpenSans-Regular"/>
                <a:hlinkClick r:id="rId4"/>
              </a:rPr>
              <a:t>http://scikit-learn.org/stable/auto_examples/neighbors/plot_lof_novelty_detection.html</a:t>
            </a:r>
            <a:endParaRPr lang="nb-NO" dirty="0"/>
          </a:p>
        </p:txBody>
      </p:sp>
      <p:grpSp>
        <p:nvGrpSpPr>
          <p:cNvPr id="23" name="Group 22">
            <a:extLst>
              <a:ext uri="{FF2B5EF4-FFF2-40B4-BE49-F238E27FC236}">
                <a16:creationId xmlns:a16="http://schemas.microsoft.com/office/drawing/2014/main" id="{831970CF-8A43-4FD3-A264-CD83B7BAA10F}"/>
              </a:ext>
            </a:extLst>
          </p:cNvPr>
          <p:cNvGrpSpPr/>
          <p:nvPr/>
        </p:nvGrpSpPr>
        <p:grpSpPr>
          <a:xfrm>
            <a:off x="431866" y="2059036"/>
            <a:ext cx="3228867" cy="3277136"/>
            <a:chOff x="390713" y="1709134"/>
            <a:chExt cx="3228867" cy="3277136"/>
          </a:xfrm>
        </p:grpSpPr>
        <p:grpSp>
          <p:nvGrpSpPr>
            <p:cNvPr id="11" name="Group 10">
              <a:extLst>
                <a:ext uri="{FF2B5EF4-FFF2-40B4-BE49-F238E27FC236}">
                  <a16:creationId xmlns:a16="http://schemas.microsoft.com/office/drawing/2014/main" id="{215A88FE-95FE-486C-B108-D1DAE2F70353}"/>
                </a:ext>
              </a:extLst>
            </p:cNvPr>
            <p:cNvGrpSpPr/>
            <p:nvPr/>
          </p:nvGrpSpPr>
          <p:grpSpPr>
            <a:xfrm>
              <a:off x="390713" y="1709134"/>
              <a:ext cx="3228867" cy="2421650"/>
              <a:chOff x="390713" y="1709134"/>
              <a:chExt cx="3228867" cy="2421650"/>
            </a:xfrm>
          </p:grpSpPr>
          <p:pic>
            <p:nvPicPr>
              <p:cNvPr id="2050" name="Picture 2" descr="Money Laundering, Money, Music, Usa, Dollar, Note Money">
                <a:extLst>
                  <a:ext uri="{FF2B5EF4-FFF2-40B4-BE49-F238E27FC236}">
                    <a16:creationId xmlns:a16="http://schemas.microsoft.com/office/drawing/2014/main" id="{0176D0B8-1C58-4F1B-A1CB-498B857413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713" y="1709134"/>
                <a:ext cx="3228867" cy="24216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A63EA28-9007-46CE-95B4-438A86BBAD58}"/>
                  </a:ext>
                </a:extLst>
              </p:cNvPr>
              <p:cNvSpPr txBox="1"/>
              <p:nvPr/>
            </p:nvSpPr>
            <p:spPr>
              <a:xfrm>
                <a:off x="448769" y="1857404"/>
                <a:ext cx="493112" cy="276999"/>
              </a:xfrm>
              <a:prstGeom prst="rect">
                <a:avLst/>
              </a:prstGeom>
              <a:noFill/>
            </p:spPr>
            <p:txBody>
              <a:bodyPr wrap="square" rtlCol="0">
                <a:spAutoFit/>
              </a:bodyPr>
              <a:lstStyle/>
              <a:p>
                <a:r>
                  <a:rPr lang="nb-NO" sz="1200" dirty="0"/>
                  <a:t>[1]</a:t>
                </a:r>
              </a:p>
            </p:txBody>
          </p:sp>
        </p:grpSp>
        <p:sp>
          <p:nvSpPr>
            <p:cNvPr id="15" name="Rectangle 14">
              <a:extLst>
                <a:ext uri="{FF2B5EF4-FFF2-40B4-BE49-F238E27FC236}">
                  <a16:creationId xmlns:a16="http://schemas.microsoft.com/office/drawing/2014/main" id="{B8A4C0F0-F81B-44AA-8FDE-6850D0DBC6DE}"/>
                </a:ext>
              </a:extLst>
            </p:cNvPr>
            <p:cNvSpPr/>
            <p:nvPr/>
          </p:nvSpPr>
          <p:spPr>
            <a:xfrm>
              <a:off x="421611" y="4401495"/>
              <a:ext cx="3075283" cy="584775"/>
            </a:xfrm>
            <a:prstGeom prst="rect">
              <a:avLst/>
            </a:prstGeom>
          </p:spPr>
          <p:txBody>
            <a:bodyPr wrap="square">
              <a:spAutoFit/>
            </a:bodyPr>
            <a:lstStyle/>
            <a:p>
              <a:r>
                <a:rPr lang="en-US" sz="1600" b="1" dirty="0">
                  <a:latin typeface="OpenSans-Bold"/>
                </a:rPr>
                <a:t>Why we should care about</a:t>
              </a:r>
            </a:p>
            <a:p>
              <a:r>
                <a:rPr lang="nb-NO" sz="1600" b="1" dirty="0" err="1">
                  <a:latin typeface="OpenSans-Bold"/>
                </a:rPr>
                <a:t>anomaly</a:t>
              </a:r>
              <a:r>
                <a:rPr lang="nb-NO" sz="1600" b="1" dirty="0">
                  <a:latin typeface="OpenSans-Bold"/>
                </a:rPr>
                <a:t> </a:t>
              </a:r>
              <a:r>
                <a:rPr lang="nb-NO" sz="1600" b="1" dirty="0" err="1">
                  <a:latin typeface="OpenSans-Bold"/>
                </a:rPr>
                <a:t>detection</a:t>
              </a:r>
              <a:endParaRPr lang="nb-NO" dirty="0"/>
            </a:p>
          </p:txBody>
        </p:sp>
      </p:grpSp>
      <p:grpSp>
        <p:nvGrpSpPr>
          <p:cNvPr id="22" name="Group 21">
            <a:extLst>
              <a:ext uri="{FF2B5EF4-FFF2-40B4-BE49-F238E27FC236}">
                <a16:creationId xmlns:a16="http://schemas.microsoft.com/office/drawing/2014/main" id="{014BBC38-0BEA-4473-97B5-B2E3B3707E69}"/>
              </a:ext>
            </a:extLst>
          </p:cNvPr>
          <p:cNvGrpSpPr/>
          <p:nvPr/>
        </p:nvGrpSpPr>
        <p:grpSpPr>
          <a:xfrm>
            <a:off x="4070030" y="2243997"/>
            <a:ext cx="3835624" cy="3223067"/>
            <a:chOff x="4250219" y="2013384"/>
            <a:chExt cx="3835624" cy="3223067"/>
          </a:xfrm>
          <a:effectLst>
            <a:outerShdw blurRad="50800" dist="50800" dir="5400000" algn="ctr" rotWithShape="0">
              <a:srgbClr val="000000">
                <a:alpha val="0"/>
              </a:srgbClr>
            </a:outerShdw>
          </a:effectLst>
        </p:grpSpPr>
        <p:grpSp>
          <p:nvGrpSpPr>
            <p:cNvPr id="10" name="Group 9">
              <a:extLst>
                <a:ext uri="{FF2B5EF4-FFF2-40B4-BE49-F238E27FC236}">
                  <a16:creationId xmlns:a16="http://schemas.microsoft.com/office/drawing/2014/main" id="{D3C8E139-429F-4E0F-90FE-AF6673C31F29}"/>
                </a:ext>
              </a:extLst>
            </p:cNvPr>
            <p:cNvGrpSpPr/>
            <p:nvPr/>
          </p:nvGrpSpPr>
          <p:grpSpPr>
            <a:xfrm>
              <a:off x="4250219" y="2013384"/>
              <a:ext cx="3835624" cy="2538281"/>
              <a:chOff x="4250219" y="2013384"/>
              <a:chExt cx="3835624" cy="2538281"/>
            </a:xfrm>
          </p:grpSpPr>
          <p:pic>
            <p:nvPicPr>
              <p:cNvPr id="2052" name="Picture 4" descr="png">
                <a:extLst>
                  <a:ext uri="{FF2B5EF4-FFF2-40B4-BE49-F238E27FC236}">
                    <a16:creationId xmlns:a16="http://schemas.microsoft.com/office/drawing/2014/main" id="{B1D2BF63-12B5-4FB6-993B-883B39B572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0219" y="2013384"/>
                <a:ext cx="3835624" cy="253828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21210D8-04E7-44D4-8228-6982724EEAD7}"/>
                  </a:ext>
                </a:extLst>
              </p:cNvPr>
              <p:cNvSpPr txBox="1"/>
              <p:nvPr/>
            </p:nvSpPr>
            <p:spPr>
              <a:xfrm>
                <a:off x="4711873" y="2161610"/>
                <a:ext cx="493112" cy="276999"/>
              </a:xfrm>
              <a:prstGeom prst="rect">
                <a:avLst/>
              </a:prstGeom>
              <a:noFill/>
            </p:spPr>
            <p:txBody>
              <a:bodyPr wrap="square" rtlCol="0">
                <a:spAutoFit/>
              </a:bodyPr>
              <a:lstStyle/>
              <a:p>
                <a:r>
                  <a:rPr lang="nb-NO" sz="1200" dirty="0"/>
                  <a:t>[2]</a:t>
                </a:r>
              </a:p>
            </p:txBody>
          </p:sp>
        </p:grpSp>
        <p:sp>
          <p:nvSpPr>
            <p:cNvPr id="18" name="Rectangle 17">
              <a:extLst>
                <a:ext uri="{FF2B5EF4-FFF2-40B4-BE49-F238E27FC236}">
                  <a16:creationId xmlns:a16="http://schemas.microsoft.com/office/drawing/2014/main" id="{CE17C731-E095-4FEA-B679-0EE28BE4E8B6}"/>
                </a:ext>
              </a:extLst>
            </p:cNvPr>
            <p:cNvSpPr/>
            <p:nvPr/>
          </p:nvSpPr>
          <p:spPr>
            <a:xfrm>
              <a:off x="4583832" y="4651676"/>
              <a:ext cx="1989683" cy="584775"/>
            </a:xfrm>
            <a:prstGeom prst="rect">
              <a:avLst/>
            </a:prstGeom>
          </p:spPr>
          <p:txBody>
            <a:bodyPr wrap="square">
              <a:spAutoFit/>
            </a:bodyPr>
            <a:lstStyle/>
            <a:p>
              <a:r>
                <a:rPr lang="nb-NO" sz="1600" b="1" dirty="0" err="1">
                  <a:latin typeface="OpenSans-Bold"/>
                </a:rPr>
                <a:t>Classical</a:t>
              </a:r>
              <a:r>
                <a:rPr lang="nb-NO" sz="1600" b="1" dirty="0">
                  <a:latin typeface="OpenSans-Bold"/>
                </a:rPr>
                <a:t> </a:t>
              </a:r>
              <a:r>
                <a:rPr lang="nb-NO" sz="1600" b="1" dirty="0" err="1">
                  <a:latin typeface="OpenSans-Bold"/>
                </a:rPr>
                <a:t>statistical</a:t>
              </a:r>
              <a:endParaRPr lang="nb-NO" sz="1600" b="1" dirty="0">
                <a:latin typeface="OpenSans-Bold"/>
              </a:endParaRPr>
            </a:p>
            <a:p>
              <a:r>
                <a:rPr lang="nb-NO" sz="1600" b="1" dirty="0" err="1">
                  <a:latin typeface="OpenSans-Bold"/>
                </a:rPr>
                <a:t>methods</a:t>
              </a:r>
              <a:endParaRPr lang="nb-NO" dirty="0"/>
            </a:p>
          </p:txBody>
        </p:sp>
      </p:grpSp>
      <p:grpSp>
        <p:nvGrpSpPr>
          <p:cNvPr id="21" name="Group 20">
            <a:extLst>
              <a:ext uri="{FF2B5EF4-FFF2-40B4-BE49-F238E27FC236}">
                <a16:creationId xmlns:a16="http://schemas.microsoft.com/office/drawing/2014/main" id="{FE06B389-97DA-4D65-90BA-96DCAB3FDC6C}"/>
              </a:ext>
            </a:extLst>
          </p:cNvPr>
          <p:cNvGrpSpPr/>
          <p:nvPr/>
        </p:nvGrpSpPr>
        <p:grpSpPr>
          <a:xfrm>
            <a:off x="8314951" y="2074612"/>
            <a:ext cx="3554850" cy="3370344"/>
            <a:chOff x="8400256" y="1615926"/>
            <a:chExt cx="3554850" cy="3370344"/>
          </a:xfrm>
          <a:effectLst>
            <a:outerShdw blurRad="50800" dist="50800" dir="5400000" algn="ctr" rotWithShape="0">
              <a:srgbClr val="000000">
                <a:alpha val="0"/>
              </a:srgbClr>
            </a:outerShdw>
          </a:effectLst>
        </p:grpSpPr>
        <p:grpSp>
          <p:nvGrpSpPr>
            <p:cNvPr id="9" name="Group 8">
              <a:extLst>
                <a:ext uri="{FF2B5EF4-FFF2-40B4-BE49-F238E27FC236}">
                  <a16:creationId xmlns:a16="http://schemas.microsoft.com/office/drawing/2014/main" id="{845374BF-BAA3-4EC0-A91E-1902F5304838}"/>
                </a:ext>
              </a:extLst>
            </p:cNvPr>
            <p:cNvGrpSpPr/>
            <p:nvPr/>
          </p:nvGrpSpPr>
          <p:grpSpPr>
            <a:xfrm>
              <a:off x="8400256" y="1615926"/>
              <a:ext cx="3554850" cy="2666137"/>
              <a:chOff x="8400256" y="1615926"/>
              <a:chExt cx="3554850" cy="2666137"/>
            </a:xfrm>
          </p:grpSpPr>
          <p:pic>
            <p:nvPicPr>
              <p:cNvPr id="2054" name="Picture 6" descr="../../_images/sphx_glr_plot_lof_novelty_detection_001.png">
                <a:extLst>
                  <a:ext uri="{FF2B5EF4-FFF2-40B4-BE49-F238E27FC236}">
                    <a16:creationId xmlns:a16="http://schemas.microsoft.com/office/drawing/2014/main" id="{7AE872C9-53F5-4D77-B0A7-6B8CBDD9C6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0256" y="1615926"/>
                <a:ext cx="3554850" cy="266613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06E37E7-5F5A-4369-A5C0-E26804F8B8AC}"/>
                  </a:ext>
                </a:extLst>
              </p:cNvPr>
              <p:cNvSpPr txBox="1"/>
              <p:nvPr/>
            </p:nvSpPr>
            <p:spPr>
              <a:xfrm>
                <a:off x="11136560" y="3717032"/>
                <a:ext cx="493112" cy="276999"/>
              </a:xfrm>
              <a:prstGeom prst="rect">
                <a:avLst/>
              </a:prstGeom>
              <a:noFill/>
            </p:spPr>
            <p:txBody>
              <a:bodyPr wrap="square" rtlCol="0">
                <a:spAutoFit/>
              </a:bodyPr>
              <a:lstStyle/>
              <a:p>
                <a:r>
                  <a:rPr lang="nb-NO" sz="1200" dirty="0"/>
                  <a:t>[3]</a:t>
                </a:r>
              </a:p>
            </p:txBody>
          </p:sp>
        </p:grpSp>
        <p:sp>
          <p:nvSpPr>
            <p:cNvPr id="20" name="Rectangle 19">
              <a:extLst>
                <a:ext uri="{FF2B5EF4-FFF2-40B4-BE49-F238E27FC236}">
                  <a16:creationId xmlns:a16="http://schemas.microsoft.com/office/drawing/2014/main" id="{25677A64-7BBF-4147-8CD2-66C767AFD8AA}"/>
                </a:ext>
              </a:extLst>
            </p:cNvPr>
            <p:cNvSpPr/>
            <p:nvPr/>
          </p:nvSpPr>
          <p:spPr>
            <a:xfrm>
              <a:off x="9472687" y="4405851"/>
              <a:ext cx="1663873" cy="580419"/>
            </a:xfrm>
            <a:prstGeom prst="rect">
              <a:avLst/>
            </a:prstGeom>
          </p:spPr>
          <p:txBody>
            <a:bodyPr wrap="square">
              <a:spAutoFit/>
            </a:bodyPr>
            <a:lstStyle/>
            <a:p>
              <a:r>
                <a:rPr lang="nb-NO" sz="1600" b="1" dirty="0">
                  <a:latin typeface="OpenSans-Bold"/>
                </a:rPr>
                <a:t>Machine </a:t>
              </a:r>
              <a:r>
                <a:rPr lang="nb-NO" sz="1600" b="1" dirty="0" err="1">
                  <a:latin typeface="OpenSans-Bold"/>
                </a:rPr>
                <a:t>learning</a:t>
              </a:r>
              <a:endParaRPr lang="nb-NO" sz="1600" b="1" dirty="0">
                <a:latin typeface="OpenSans-Bold"/>
              </a:endParaRPr>
            </a:p>
            <a:p>
              <a:r>
                <a:rPr lang="nb-NO" sz="1600" b="1" dirty="0" err="1">
                  <a:latin typeface="OpenSans-Bold"/>
                </a:rPr>
                <a:t>based</a:t>
              </a:r>
              <a:r>
                <a:rPr lang="nb-NO" sz="1600" b="1" dirty="0">
                  <a:latin typeface="OpenSans-Bold"/>
                </a:rPr>
                <a:t> </a:t>
              </a:r>
              <a:r>
                <a:rPr lang="nb-NO" sz="1600" b="1" dirty="0" err="1">
                  <a:latin typeface="OpenSans-Bold"/>
                </a:rPr>
                <a:t>methods</a:t>
              </a:r>
              <a:endParaRPr lang="nb-NO" dirty="0"/>
            </a:p>
          </p:txBody>
        </p:sp>
      </p:grpSp>
      <p:sp>
        <p:nvSpPr>
          <p:cNvPr id="2" name="Rectangle 1">
            <a:extLst>
              <a:ext uri="{FF2B5EF4-FFF2-40B4-BE49-F238E27FC236}">
                <a16:creationId xmlns:a16="http://schemas.microsoft.com/office/drawing/2014/main" id="{34F0D5AB-047E-4DE5-9769-ABA8271C78A8}"/>
              </a:ext>
            </a:extLst>
          </p:cNvPr>
          <p:cNvSpPr/>
          <p:nvPr/>
        </p:nvSpPr>
        <p:spPr>
          <a:xfrm>
            <a:off x="4070030" y="1628800"/>
            <a:ext cx="7909565" cy="4049357"/>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787221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819BD37-9487-40F6-A483-EEC5EA3FB5AB}"/>
              </a:ext>
            </a:extLst>
          </p:cNvPr>
          <p:cNvSpPr>
            <a:spLocks noGrp="1"/>
          </p:cNvSpPr>
          <p:nvPr>
            <p:ph type="ftr" sz="quarter" idx="14"/>
          </p:nvPr>
        </p:nvSpPr>
        <p:spPr/>
        <p:txBody>
          <a:bodyPr/>
          <a:lstStyle/>
          <a:p>
            <a:r>
              <a:rPr lang="en-US"/>
              <a:t>Norwegian University of Life Sciences</a:t>
            </a:r>
            <a:endParaRPr lang="nb-NO"/>
          </a:p>
        </p:txBody>
      </p:sp>
      <p:sp>
        <p:nvSpPr>
          <p:cNvPr id="5" name="Slide Number Placeholder 4">
            <a:extLst>
              <a:ext uri="{FF2B5EF4-FFF2-40B4-BE49-F238E27FC236}">
                <a16:creationId xmlns:a16="http://schemas.microsoft.com/office/drawing/2014/main" id="{55A64765-AF45-4C51-B8A9-012209070041}"/>
              </a:ext>
            </a:extLst>
          </p:cNvPr>
          <p:cNvSpPr>
            <a:spLocks noGrp="1"/>
          </p:cNvSpPr>
          <p:nvPr>
            <p:ph type="sldNum" sz="quarter" idx="15"/>
          </p:nvPr>
        </p:nvSpPr>
        <p:spPr/>
        <p:txBody>
          <a:bodyPr/>
          <a:lstStyle/>
          <a:p>
            <a:fld id="{0A3ED7E7-E538-48B7-BF27-18C497C3E180}" type="slidenum">
              <a:rPr lang="nb-NO" smtClean="0"/>
              <a:pPr/>
              <a:t>5</a:t>
            </a:fld>
            <a:endParaRPr lang="nb-NO"/>
          </a:p>
        </p:txBody>
      </p:sp>
      <p:pic>
        <p:nvPicPr>
          <p:cNvPr id="4098" name="Picture 2" descr="OutlierScatterplot">
            <a:extLst>
              <a:ext uri="{FF2B5EF4-FFF2-40B4-BE49-F238E27FC236}">
                <a16:creationId xmlns:a16="http://schemas.microsoft.com/office/drawing/2014/main" id="{F5D4CC95-AFF2-4CFE-AAA6-F37AC9F94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608" y="2002415"/>
            <a:ext cx="6120680" cy="377943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1D53AD6-C48F-418C-A490-A85303B94B36}"/>
              </a:ext>
            </a:extLst>
          </p:cNvPr>
          <p:cNvSpPr/>
          <p:nvPr/>
        </p:nvSpPr>
        <p:spPr>
          <a:xfrm>
            <a:off x="407368" y="260648"/>
            <a:ext cx="9505056" cy="892552"/>
          </a:xfrm>
          <a:prstGeom prst="rect">
            <a:avLst/>
          </a:prstGeom>
        </p:spPr>
        <p:txBody>
          <a:bodyPr wrap="square">
            <a:spAutoFit/>
          </a:bodyPr>
          <a:lstStyle/>
          <a:p>
            <a:r>
              <a:rPr lang="en-US" sz="2600" dirty="0">
                <a:ln w="0"/>
                <a:solidFill>
                  <a:schemeClr val="accent1"/>
                </a:solidFill>
                <a:effectLst>
                  <a:outerShdw blurRad="38100" dist="25400" dir="5400000" algn="ctr" rotWithShape="0">
                    <a:srgbClr val="6E747A">
                      <a:alpha val="43000"/>
                    </a:srgbClr>
                  </a:outerShdw>
                </a:effectLst>
                <a:latin typeface="PTSans-Bold"/>
              </a:rPr>
              <a:t>Anomaly (or outlier) detection is the art of discovering</a:t>
            </a:r>
          </a:p>
          <a:p>
            <a:r>
              <a:rPr lang="nb-NO" sz="2600" dirty="0" err="1">
                <a:ln w="0"/>
                <a:solidFill>
                  <a:schemeClr val="accent1"/>
                </a:solidFill>
                <a:effectLst>
                  <a:outerShdw blurRad="38100" dist="25400" dir="5400000" algn="ctr" rotWithShape="0">
                    <a:srgbClr val="6E747A">
                      <a:alpha val="43000"/>
                    </a:srgbClr>
                  </a:outerShdw>
                </a:effectLst>
                <a:latin typeface="PTSans-Bold"/>
              </a:rPr>
              <a:t>datapoints</a:t>
            </a:r>
            <a:r>
              <a:rPr lang="nb-NO" sz="2600" dirty="0">
                <a:ln w="0"/>
                <a:solidFill>
                  <a:schemeClr val="accent1"/>
                </a:solidFill>
                <a:effectLst>
                  <a:outerShdw blurRad="38100" dist="25400" dir="5400000" algn="ctr" rotWithShape="0">
                    <a:srgbClr val="6E747A">
                      <a:alpha val="43000"/>
                    </a:srgbClr>
                  </a:outerShdw>
                </a:effectLst>
                <a:latin typeface="PTSans-Bold"/>
              </a:rPr>
              <a:t> </a:t>
            </a:r>
            <a:r>
              <a:rPr lang="nb-NO" sz="2600" dirty="0" err="1">
                <a:ln w="0"/>
                <a:solidFill>
                  <a:schemeClr val="accent1"/>
                </a:solidFill>
                <a:effectLst>
                  <a:outerShdw blurRad="38100" dist="25400" dir="5400000" algn="ctr" rotWithShape="0">
                    <a:srgbClr val="6E747A">
                      <a:alpha val="43000"/>
                    </a:srgbClr>
                  </a:outerShdw>
                </a:effectLst>
                <a:latin typeface="PTSans-Bold"/>
              </a:rPr>
              <a:t>that</a:t>
            </a:r>
            <a:r>
              <a:rPr lang="nb-NO" sz="2600" dirty="0">
                <a:ln w="0"/>
                <a:solidFill>
                  <a:schemeClr val="accent1"/>
                </a:solidFill>
                <a:effectLst>
                  <a:outerShdw blurRad="38100" dist="25400" dir="5400000" algn="ctr" rotWithShape="0">
                    <a:srgbClr val="6E747A">
                      <a:alpha val="43000"/>
                    </a:srgbClr>
                  </a:outerShdw>
                </a:effectLst>
                <a:latin typeface="PTSans-Bold"/>
              </a:rPr>
              <a:t> </a:t>
            </a:r>
            <a:r>
              <a:rPr lang="nb-NO" sz="2600" dirty="0" err="1">
                <a:ln w="0"/>
                <a:solidFill>
                  <a:schemeClr val="accent1"/>
                </a:solidFill>
                <a:effectLst>
                  <a:outerShdw blurRad="38100" dist="25400" dir="5400000" algn="ctr" rotWithShape="0">
                    <a:srgbClr val="6E747A">
                      <a:alpha val="43000"/>
                    </a:srgbClr>
                  </a:outerShdw>
                </a:effectLst>
                <a:latin typeface="PTSans-Bold"/>
              </a:rPr>
              <a:t>are</a:t>
            </a:r>
            <a:r>
              <a:rPr lang="nb-NO" sz="2600" dirty="0">
                <a:ln w="0"/>
                <a:solidFill>
                  <a:schemeClr val="accent1"/>
                </a:solidFill>
                <a:effectLst>
                  <a:outerShdw blurRad="38100" dist="25400" dir="5400000" algn="ctr" rotWithShape="0">
                    <a:srgbClr val="6E747A">
                      <a:alpha val="43000"/>
                    </a:srgbClr>
                  </a:outerShdw>
                </a:effectLst>
                <a:latin typeface="PTSans-Bold"/>
              </a:rPr>
              <a:t> </a:t>
            </a:r>
            <a:r>
              <a:rPr lang="nb-NO" sz="2600" i="1" dirty="0" err="1">
                <a:ln w="0"/>
                <a:solidFill>
                  <a:schemeClr val="accent1"/>
                </a:solidFill>
                <a:effectLst>
                  <a:outerShdw blurRad="38100" dist="25400" dir="5400000" algn="ctr" rotWithShape="0">
                    <a:srgbClr val="6E747A">
                      <a:alpha val="43000"/>
                    </a:srgbClr>
                  </a:outerShdw>
                </a:effectLst>
                <a:latin typeface="PTSans-BoldItalic"/>
              </a:rPr>
              <a:t>unusual</a:t>
            </a:r>
            <a:endParaRPr lang="nb-NO" dirty="0">
              <a:ln w="0"/>
              <a:solidFill>
                <a:schemeClr val="accent1"/>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B7E60DEA-EC66-422D-8B5D-F475E13CEC37}"/>
              </a:ext>
            </a:extLst>
          </p:cNvPr>
          <p:cNvSpPr/>
          <p:nvPr/>
        </p:nvSpPr>
        <p:spPr>
          <a:xfrm>
            <a:off x="806003" y="5899815"/>
            <a:ext cx="2521844" cy="246221"/>
          </a:xfrm>
          <a:prstGeom prst="rect">
            <a:avLst/>
          </a:prstGeom>
        </p:spPr>
        <p:txBody>
          <a:bodyPr wrap="none">
            <a:spAutoFit/>
          </a:bodyPr>
          <a:lstStyle/>
          <a:p>
            <a:r>
              <a:rPr lang="nb-NO" sz="1000" dirty="0">
                <a:solidFill>
                  <a:srgbClr val="0098A8"/>
                </a:solidFill>
                <a:latin typeface="OpenSans-Regular"/>
                <a:hlinkClick r:id="rId3"/>
              </a:rPr>
              <a:t>http://mathworld.wolfram.com/Outlier.html</a:t>
            </a:r>
            <a:endParaRPr lang="nb-NO" dirty="0"/>
          </a:p>
        </p:txBody>
      </p:sp>
    </p:spTree>
    <p:extLst>
      <p:ext uri="{BB962C8B-B14F-4D97-AF65-F5344CB8AC3E}">
        <p14:creationId xmlns:p14="http://schemas.microsoft.com/office/powerpoint/2010/main" val="626063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descr="House Painter, Balloon, Why, Question, God, Blankly">
            <a:extLst>
              <a:ext uri="{FF2B5EF4-FFF2-40B4-BE49-F238E27FC236}">
                <a16:creationId xmlns:a16="http://schemas.microsoft.com/office/drawing/2014/main" id="{550DAB71-4FBD-4C64-8321-6C9FAAAA7E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9856" y="690180"/>
            <a:ext cx="6376482" cy="4250988"/>
          </a:xfrm>
          <a:prstGeom prst="rect">
            <a:avLst/>
          </a:prstGeom>
          <a:noFill/>
          <a:extLst>
            <a:ext uri="{909E8E84-426E-40DD-AFC4-6F175D3DCCD1}">
              <a14:hiddenFill xmlns:a14="http://schemas.microsoft.com/office/drawing/2010/main">
                <a:solidFill>
                  <a:srgbClr val="FFFFFF"/>
                </a:solidFill>
              </a14:hiddenFill>
            </a:ext>
          </a:extLst>
        </p:spPr>
      </p:pic>
      <p:sp>
        <p:nvSpPr>
          <p:cNvPr id="4" name="Plassholder for bunntekst 3"/>
          <p:cNvSpPr>
            <a:spLocks noGrp="1"/>
          </p:cNvSpPr>
          <p:nvPr>
            <p:ph type="ftr" sz="quarter" idx="10"/>
          </p:nvPr>
        </p:nvSpPr>
        <p:spPr/>
        <p:txBody>
          <a:bodyPr/>
          <a:lstStyle/>
          <a:p>
            <a:r>
              <a:rPr lang="en-US"/>
              <a:t>Norwegian University of Life Sciences</a:t>
            </a:r>
            <a:endParaRPr lang="nb-NO"/>
          </a:p>
        </p:txBody>
      </p:sp>
      <p:sp>
        <p:nvSpPr>
          <p:cNvPr id="5" name="Plassholder for lysbildenummer 4"/>
          <p:cNvSpPr>
            <a:spLocks noGrp="1"/>
          </p:cNvSpPr>
          <p:nvPr>
            <p:ph type="sldNum" sz="quarter" idx="11"/>
          </p:nvPr>
        </p:nvSpPr>
        <p:spPr/>
        <p:txBody>
          <a:bodyPr/>
          <a:lstStyle/>
          <a:p>
            <a:fld id="{0A3ED7E7-E538-48B7-BF27-18C497C3E180}" type="slidenum">
              <a:rPr lang="nb-NO" smtClean="0"/>
              <a:pPr/>
              <a:t>6</a:t>
            </a:fld>
            <a:endParaRPr lang="nb-NO"/>
          </a:p>
        </p:txBody>
      </p:sp>
      <p:sp>
        <p:nvSpPr>
          <p:cNvPr id="7" name="Rectangle 6">
            <a:extLst>
              <a:ext uri="{FF2B5EF4-FFF2-40B4-BE49-F238E27FC236}">
                <a16:creationId xmlns:a16="http://schemas.microsoft.com/office/drawing/2014/main" id="{787AA92D-E2C5-4B10-81ED-F27C03D2DE9B}"/>
              </a:ext>
            </a:extLst>
          </p:cNvPr>
          <p:cNvSpPr/>
          <p:nvPr/>
        </p:nvSpPr>
        <p:spPr>
          <a:xfrm>
            <a:off x="268195" y="548680"/>
            <a:ext cx="3597460" cy="492443"/>
          </a:xfrm>
          <a:prstGeom prst="rect">
            <a:avLst/>
          </a:prstGeom>
        </p:spPr>
        <p:txBody>
          <a:bodyPr wrap="none">
            <a:spAutoFit/>
          </a:bodyPr>
          <a:lstStyle/>
          <a:p>
            <a:r>
              <a:rPr lang="nb-NO" sz="2600" b="1" dirty="0" err="1">
                <a:latin typeface="PTSans-Bold"/>
              </a:rPr>
              <a:t>Why</a:t>
            </a:r>
            <a:r>
              <a:rPr lang="nb-NO" sz="2600" b="1" dirty="0">
                <a:latin typeface="PTSans-Bold"/>
              </a:rPr>
              <a:t> </a:t>
            </a:r>
            <a:r>
              <a:rPr lang="nb-NO" sz="2600" b="1" dirty="0" err="1">
                <a:latin typeface="PTSans-Bold"/>
              </a:rPr>
              <a:t>should</a:t>
            </a:r>
            <a:r>
              <a:rPr lang="nb-NO" sz="2600" b="1" dirty="0">
                <a:latin typeface="PTSans-Bold"/>
              </a:rPr>
              <a:t> </a:t>
            </a:r>
            <a:r>
              <a:rPr lang="nb-NO" sz="2600" b="1" dirty="0" err="1">
                <a:latin typeface="PTSans-Bold"/>
              </a:rPr>
              <a:t>we</a:t>
            </a:r>
            <a:r>
              <a:rPr lang="nb-NO" sz="2600" b="1" dirty="0">
                <a:latin typeface="PTSans-Bold"/>
              </a:rPr>
              <a:t> </a:t>
            </a:r>
            <a:r>
              <a:rPr lang="nb-NO" sz="2600" b="1" dirty="0" err="1">
                <a:latin typeface="PTSans-Bold"/>
              </a:rPr>
              <a:t>care</a:t>
            </a:r>
            <a:r>
              <a:rPr lang="nb-NO" sz="2600" b="1" dirty="0">
                <a:latin typeface="PTSans-Bold"/>
              </a:rPr>
              <a:t>?</a:t>
            </a:r>
            <a:endParaRPr lang="nb-NO" dirty="0"/>
          </a:p>
        </p:txBody>
      </p:sp>
      <p:pic>
        <p:nvPicPr>
          <p:cNvPr id="6146" name="Picture 2" descr="Bilderesultat for Why">
            <a:extLst>
              <a:ext uri="{FF2B5EF4-FFF2-40B4-BE49-F238E27FC236}">
                <a16:creationId xmlns:a16="http://schemas.microsoft.com/office/drawing/2014/main" id="{9FE09AA8-F192-4D16-BA1B-915A6A6DB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441" y="1484784"/>
            <a:ext cx="4536504" cy="255178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Bilderesultat for Why">
            <a:extLst>
              <a:ext uri="{FF2B5EF4-FFF2-40B4-BE49-F238E27FC236}">
                <a16:creationId xmlns:a16="http://schemas.microsoft.com/office/drawing/2014/main" id="{C1FE30B7-5063-4735-91D6-AF3241AB89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7568" y="3068960"/>
            <a:ext cx="4864541"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422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ssholder for bunntekst 3"/>
          <p:cNvSpPr>
            <a:spLocks noGrp="1"/>
          </p:cNvSpPr>
          <p:nvPr>
            <p:ph type="ftr" sz="quarter" idx="14"/>
          </p:nvPr>
        </p:nvSpPr>
        <p:spPr/>
        <p:txBody>
          <a:bodyPr/>
          <a:lstStyle/>
          <a:p>
            <a:r>
              <a:rPr lang="en-US"/>
              <a:t>Norwegian University of Life Sciences</a:t>
            </a:r>
            <a:endParaRPr lang="nb-NO"/>
          </a:p>
        </p:txBody>
      </p:sp>
      <p:sp>
        <p:nvSpPr>
          <p:cNvPr id="5" name="Plassholder for lysbildenummer 4"/>
          <p:cNvSpPr>
            <a:spLocks noGrp="1"/>
          </p:cNvSpPr>
          <p:nvPr>
            <p:ph type="sldNum" sz="quarter" idx="15"/>
          </p:nvPr>
        </p:nvSpPr>
        <p:spPr/>
        <p:txBody>
          <a:bodyPr/>
          <a:lstStyle/>
          <a:p>
            <a:fld id="{0A3ED7E7-E538-48B7-BF27-18C497C3E180}" type="slidenum">
              <a:rPr lang="nb-NO" smtClean="0"/>
              <a:pPr/>
              <a:t>7</a:t>
            </a:fld>
            <a:endParaRPr lang="nb-NO"/>
          </a:p>
        </p:txBody>
      </p:sp>
      <p:pic>
        <p:nvPicPr>
          <p:cNvPr id="7170" name="Picture 2" descr="Hack, Fraud, Card, Code, Computer, Credit, Crime, Cyber">
            <a:extLst>
              <a:ext uri="{FF2B5EF4-FFF2-40B4-BE49-F238E27FC236}">
                <a16:creationId xmlns:a16="http://schemas.microsoft.com/office/drawing/2014/main" id="{B07F3218-E484-415F-B109-9BAC31BC8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656" y="1772816"/>
            <a:ext cx="5940152" cy="397247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ADFC0B3-8CD6-4A81-85B0-B83246F5276E}"/>
              </a:ext>
            </a:extLst>
          </p:cNvPr>
          <p:cNvSpPr/>
          <p:nvPr/>
        </p:nvSpPr>
        <p:spPr>
          <a:xfrm>
            <a:off x="263352" y="400537"/>
            <a:ext cx="9649072" cy="892552"/>
          </a:xfrm>
          <a:prstGeom prst="rect">
            <a:avLst/>
          </a:prstGeom>
        </p:spPr>
        <p:txBody>
          <a:bodyPr wrap="square">
            <a:spAutoFit/>
          </a:bodyPr>
          <a:lstStyle/>
          <a:p>
            <a:r>
              <a:rPr lang="en-US" sz="2600" dirty="0">
                <a:ln w="0"/>
                <a:solidFill>
                  <a:schemeClr val="accent1"/>
                </a:solidFill>
                <a:effectLst>
                  <a:outerShdw blurRad="38100" dist="25400" dir="5400000" algn="ctr" rotWithShape="0">
                    <a:srgbClr val="6E747A">
                      <a:alpha val="43000"/>
                    </a:srgbClr>
                  </a:outerShdw>
                </a:effectLst>
                <a:latin typeface="PTSans-Bold"/>
              </a:rPr>
              <a:t>Anomaly detection is an essential part of credit card fraud</a:t>
            </a:r>
          </a:p>
          <a:p>
            <a:r>
              <a:rPr lang="nb-NO" sz="2600" dirty="0" err="1">
                <a:ln w="0"/>
                <a:solidFill>
                  <a:schemeClr val="accent1"/>
                </a:solidFill>
                <a:effectLst>
                  <a:outerShdw blurRad="38100" dist="25400" dir="5400000" algn="ctr" rotWithShape="0">
                    <a:srgbClr val="6E747A">
                      <a:alpha val="43000"/>
                    </a:srgbClr>
                  </a:outerShdw>
                </a:effectLst>
                <a:latin typeface="PTSans-Bold"/>
              </a:rPr>
              <a:t>detection</a:t>
            </a:r>
            <a:endParaRPr lang="nb-NO" dirty="0">
              <a:ln w="0"/>
              <a:solidFill>
                <a:schemeClr val="accent1"/>
              </a:solidFill>
              <a:effectLst>
                <a:outerShdw blurRad="38100" dist="25400" dir="5400000" algn="ctr" rotWithShape="0">
                  <a:srgbClr val="6E747A">
                    <a:alpha val="43000"/>
                  </a:srgbClr>
                </a:outerShdw>
              </a:effectLst>
            </a:endParaRPr>
          </a:p>
        </p:txBody>
      </p:sp>
      <p:sp>
        <p:nvSpPr>
          <p:cNvPr id="9" name="Rectangle 8">
            <a:extLst>
              <a:ext uri="{FF2B5EF4-FFF2-40B4-BE49-F238E27FC236}">
                <a16:creationId xmlns:a16="http://schemas.microsoft.com/office/drawing/2014/main" id="{99FF0760-5DBD-4903-B7E0-B82465BBF1C3}"/>
              </a:ext>
            </a:extLst>
          </p:cNvPr>
          <p:cNvSpPr/>
          <p:nvPr/>
        </p:nvSpPr>
        <p:spPr>
          <a:xfrm>
            <a:off x="623392" y="5894117"/>
            <a:ext cx="3688830" cy="246221"/>
          </a:xfrm>
          <a:prstGeom prst="rect">
            <a:avLst/>
          </a:prstGeom>
        </p:spPr>
        <p:txBody>
          <a:bodyPr wrap="none">
            <a:spAutoFit/>
          </a:bodyPr>
          <a:lstStyle/>
          <a:p>
            <a:r>
              <a:rPr lang="nb-NO" sz="1000" dirty="0">
                <a:solidFill>
                  <a:srgbClr val="0098A8"/>
                </a:solidFill>
                <a:latin typeface="OpenSans-Regular"/>
                <a:hlinkClick r:id="rId3"/>
              </a:rPr>
              <a:t>https://pixabay.com/en/hack-fraud-card-code-computer-3671982/</a:t>
            </a:r>
            <a:endParaRPr lang="nb-NO" dirty="0"/>
          </a:p>
        </p:txBody>
      </p:sp>
    </p:spTree>
    <p:extLst>
      <p:ext uri="{BB962C8B-B14F-4D97-AF65-F5344CB8AC3E}">
        <p14:creationId xmlns:p14="http://schemas.microsoft.com/office/powerpoint/2010/main" val="1626568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ssholder for bunntekst 5"/>
          <p:cNvSpPr>
            <a:spLocks noGrp="1"/>
          </p:cNvSpPr>
          <p:nvPr>
            <p:ph type="ftr" sz="quarter" idx="14"/>
          </p:nvPr>
        </p:nvSpPr>
        <p:spPr/>
        <p:txBody>
          <a:bodyPr/>
          <a:lstStyle/>
          <a:p>
            <a:r>
              <a:rPr lang="en-US"/>
              <a:t>Norwegian University of Life Sciences</a:t>
            </a:r>
            <a:endParaRPr lang="nb-NO"/>
          </a:p>
        </p:txBody>
      </p:sp>
      <p:sp>
        <p:nvSpPr>
          <p:cNvPr id="8" name="Plassholder for lysbildenummer 7"/>
          <p:cNvSpPr>
            <a:spLocks noGrp="1"/>
          </p:cNvSpPr>
          <p:nvPr>
            <p:ph type="sldNum" sz="quarter" idx="15"/>
          </p:nvPr>
        </p:nvSpPr>
        <p:spPr/>
        <p:txBody>
          <a:bodyPr/>
          <a:lstStyle/>
          <a:p>
            <a:fld id="{0A3ED7E7-E538-48B7-BF27-18C497C3E180}" type="slidenum">
              <a:rPr lang="nb-NO" smtClean="0"/>
              <a:pPr/>
              <a:t>8</a:t>
            </a:fld>
            <a:endParaRPr lang="nb-NO"/>
          </a:p>
        </p:txBody>
      </p:sp>
      <p:pic>
        <p:nvPicPr>
          <p:cNvPr id="8194" name="Picture 2" descr="Bilderesultat for Dawns of titans">
            <a:extLst>
              <a:ext uri="{FF2B5EF4-FFF2-40B4-BE49-F238E27FC236}">
                <a16:creationId xmlns:a16="http://schemas.microsoft.com/office/drawing/2014/main" id="{988E2889-CFFB-43E6-8D77-DB62DBE70B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52" y="332656"/>
            <a:ext cx="9073008" cy="51035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426CEBE-FF48-411F-95F2-498F0C4F9397}"/>
              </a:ext>
            </a:extLst>
          </p:cNvPr>
          <p:cNvSpPr/>
          <p:nvPr/>
        </p:nvSpPr>
        <p:spPr>
          <a:xfrm>
            <a:off x="479376" y="5557724"/>
            <a:ext cx="9567740" cy="584775"/>
          </a:xfrm>
          <a:prstGeom prst="rect">
            <a:avLst/>
          </a:prstGeom>
        </p:spPr>
        <p:txBody>
          <a:bodyPr wrap="square">
            <a:spAutoFit/>
          </a:bodyPr>
          <a:lstStyle/>
          <a:p>
            <a:r>
              <a:rPr lang="en-US" sz="1600" b="1" dirty="0">
                <a:solidFill>
                  <a:srgbClr val="000000"/>
                </a:solidFill>
                <a:latin typeface="OpenSans-Bold"/>
              </a:rPr>
              <a:t>See the developer of Dawn of Titans talk about how they use anomaly detection to</a:t>
            </a:r>
          </a:p>
          <a:p>
            <a:r>
              <a:rPr lang="en-US" sz="1600" b="1" dirty="0">
                <a:solidFill>
                  <a:srgbClr val="000000"/>
                </a:solidFill>
                <a:latin typeface="OpenSans-Bold"/>
              </a:rPr>
              <a:t>catch cheaters here: </a:t>
            </a:r>
            <a:r>
              <a:rPr lang="en-US" sz="1600" b="1" dirty="0">
                <a:solidFill>
                  <a:srgbClr val="0098A8"/>
                </a:solidFill>
                <a:latin typeface="OpenSans-Bold"/>
                <a:hlinkClick r:id="rId4"/>
              </a:rPr>
              <a:t>https://www.youtube.com/watch?v=Q2HLPCBStLQ</a:t>
            </a:r>
            <a:endParaRPr lang="nb-NO" dirty="0"/>
          </a:p>
        </p:txBody>
      </p:sp>
    </p:spTree>
    <p:extLst>
      <p:ext uri="{BB962C8B-B14F-4D97-AF65-F5344CB8AC3E}">
        <p14:creationId xmlns:p14="http://schemas.microsoft.com/office/powerpoint/2010/main" val="3445953371"/>
      </p:ext>
    </p:extLst>
  </p:cSld>
  <p:clrMapOvr>
    <a:masterClrMapping/>
  </p:clrMapOvr>
</p:sld>
</file>

<file path=ppt/theme/theme1.xml><?xml version="1.0" encoding="utf-8"?>
<a:theme xmlns:a="http://schemas.openxmlformats.org/drawingml/2006/main" name="NMBU 16:9 with footer">
  <a:themeElements>
    <a:clrScheme name="NMBU">
      <a:dk1>
        <a:sysClr val="windowText" lastClr="000000"/>
      </a:dk1>
      <a:lt1>
        <a:sysClr val="window" lastClr="FFFFFF"/>
      </a:lt1>
      <a:dk2>
        <a:srgbClr val="000000"/>
      </a:dk2>
      <a:lt2>
        <a:srgbClr val="FFFFFF"/>
      </a:lt2>
      <a:accent1>
        <a:srgbClr val="009D7F"/>
      </a:accent1>
      <a:accent2>
        <a:srgbClr val="FEC843"/>
      </a:accent2>
      <a:accent3>
        <a:srgbClr val="556680"/>
      </a:accent3>
      <a:accent4>
        <a:srgbClr val="00A1CD"/>
      </a:accent4>
      <a:accent5>
        <a:srgbClr val="000000"/>
      </a:accent5>
      <a:accent6>
        <a:srgbClr val="C8ACB7"/>
      </a:accent6>
      <a:hlink>
        <a:srgbClr val="009D7F"/>
      </a:hlink>
      <a:folHlink>
        <a:srgbClr val="77645A"/>
      </a:folHlink>
    </a:clrScheme>
    <a:fontScheme name="Office klassisk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nmbu_engelsk_16-9.pptx  -  Read-Only" id="{5882895F-79A0-422F-8710-DB7F8109C0D2}" vid="{6D9C3793-9CE6-465C-B590-8789117B47C3}"/>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nmbu_engelsk_16-9</Template>
  <TotalTime>0</TotalTime>
  <Words>1191</Words>
  <Application>Microsoft Office PowerPoint</Application>
  <PresentationFormat>Widescreen</PresentationFormat>
  <Paragraphs>196</Paragraphs>
  <Slides>34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Cambria Math</vt:lpstr>
      <vt:lpstr>OpenSans-Bold</vt:lpstr>
      <vt:lpstr>OpenSans-Regular</vt:lpstr>
      <vt:lpstr>PTSans-Bold</vt:lpstr>
      <vt:lpstr>PTSans-BoldItalic</vt:lpstr>
      <vt:lpstr>NMBU 16:9 with footer</vt:lpstr>
      <vt:lpstr>PowerPoint Presentation</vt:lpstr>
      <vt:lpstr>PowerPoint Presentation</vt:lpstr>
      <vt:lpstr>An introduction to Outlier Detection</vt:lpstr>
      <vt:lpstr>How can anomaly detection algorithms reveal new insight in our datasets?</vt:lpstr>
      <vt:lpstr>How can anomaly detection algorithms reveal new insight in our datasets?</vt:lpstr>
      <vt:lpstr>PowerPoint Presentation</vt:lpstr>
      <vt:lpstr>PowerPoint Presentation</vt:lpstr>
      <vt:lpstr>PowerPoint Presentation</vt:lpstr>
      <vt:lpstr>PowerPoint Presentation</vt:lpstr>
      <vt:lpstr>PowerPoint Presentation</vt:lpstr>
      <vt:lpstr>PowerPoint Presentation</vt:lpstr>
      <vt:lpstr>How can anomaly detection algorithms reveal new insight in our datasets?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Finally, we look at two multivariate methods for anomaly detection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2019-10-01T13:37:50Z</dcterms:created>
  <dcterms:modified xsi:type="dcterms:W3CDTF">2019-10-03T08:10:05Z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0484126-3486-41a9-802e-7f1e2277276c_Enabled">
    <vt:lpwstr>True</vt:lpwstr>
  </property>
  <property fmtid="{D5CDD505-2E9C-101B-9397-08002B2CF9AE}" pid="3" name="MSIP_Label_d0484126-3486-41a9-802e-7f1e2277276c_SiteId">
    <vt:lpwstr>eec01f8e-737f-43e3-9ed5-f8a59913bd82</vt:lpwstr>
  </property>
  <property fmtid="{D5CDD505-2E9C-101B-9397-08002B2CF9AE}" pid="4" name="MSIP_Label_d0484126-3486-41a9-802e-7f1e2277276c_Owner">
    <vt:lpwstr>kenneth.isaksen@nmbu.no</vt:lpwstr>
  </property>
  <property fmtid="{D5CDD505-2E9C-101B-9397-08002B2CF9AE}" pid="5" name="MSIP_Label_d0484126-3486-41a9-802e-7f1e2277276c_SetDate">
    <vt:lpwstr>2019-04-15T09:23:07.8726652Z</vt:lpwstr>
  </property>
  <property fmtid="{D5CDD505-2E9C-101B-9397-08002B2CF9AE}" pid="6" name="MSIP_Label_d0484126-3486-41a9-802e-7f1e2277276c_Name">
    <vt:lpwstr>Internal</vt:lpwstr>
  </property>
  <property fmtid="{D5CDD505-2E9C-101B-9397-08002B2CF9AE}" pid="7" name="MSIP_Label_d0484126-3486-41a9-802e-7f1e2277276c_Application">
    <vt:lpwstr>Microsoft Azure Information Protection</vt:lpwstr>
  </property>
  <property fmtid="{D5CDD505-2E9C-101B-9397-08002B2CF9AE}" pid="8" name="MSIP_Label_d0484126-3486-41a9-802e-7f1e2277276c_Extended_MSFT_Method">
    <vt:lpwstr>Automatic</vt:lpwstr>
  </property>
  <property fmtid="{D5CDD505-2E9C-101B-9397-08002B2CF9AE}" pid="9" name="Sensitivity">
    <vt:lpwstr>Internal</vt:lpwstr>
  </property>
</Properties>
</file>