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706" r:id="rId4"/>
  </p:sldMasterIdLst>
  <p:notesMasterIdLst>
    <p:notesMasterId r:id="rId29"/>
  </p:notesMasterIdLst>
  <p:sldIdLst>
    <p:sldId id="298" r:id="rId5"/>
    <p:sldId id="271" r:id="rId6"/>
    <p:sldId id="329" r:id="rId7"/>
    <p:sldId id="330" r:id="rId8"/>
    <p:sldId id="319" r:id="rId9"/>
    <p:sldId id="320" r:id="rId10"/>
    <p:sldId id="318" r:id="rId11"/>
    <p:sldId id="331" r:id="rId12"/>
    <p:sldId id="300" r:id="rId13"/>
    <p:sldId id="301" r:id="rId14"/>
    <p:sldId id="302" r:id="rId15"/>
    <p:sldId id="321" r:id="rId16"/>
    <p:sldId id="303" r:id="rId17"/>
    <p:sldId id="322" r:id="rId18"/>
    <p:sldId id="304" r:id="rId19"/>
    <p:sldId id="324" r:id="rId20"/>
    <p:sldId id="325" r:id="rId21"/>
    <p:sldId id="305" r:id="rId22"/>
    <p:sldId id="326" r:id="rId23"/>
    <p:sldId id="323" r:id="rId24"/>
    <p:sldId id="327" r:id="rId25"/>
    <p:sldId id="328" r:id="rId26"/>
    <p:sldId id="306" r:id="rId27"/>
    <p:sldId id="260" r:id="rId28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9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B0606-5A2B-498A-8B1F-985C3ED44270}" v="504" dt="2019-10-07T07:40:37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60" d="100"/>
          <a:sy n="60" d="100"/>
        </p:scale>
        <p:origin x="1764" y="1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013BB-223A-4A7A-A9B6-504A14290792}" type="datetimeFigureOut">
              <a:rPr lang="nb-NO" smtClean="0"/>
              <a:t>05.10.2019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F349-27A5-44C1-8C69-2C3879FAD2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roduction: logo and nam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4835" y="2572200"/>
            <a:ext cx="566233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59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: animated logo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365579"/>
            <a:ext cx="2520000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695325" y="2617200"/>
            <a:ext cx="10728675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695325" y="3502800"/>
            <a:ext cx="10728675" cy="369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956400"/>
            <a:ext cx="10728675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6" name="Plassholder f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0821600" y="406800"/>
            <a:ext cx="676800" cy="5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.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>
          <a:xfrm>
            <a:off x="695325" y="6264000"/>
            <a:ext cx="2815875" cy="203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14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background covering the entire su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864000" anchor="ctr" anchorCtr="1"/>
          <a:lstStyle>
            <a:lvl1pPr marL="0" indent="0">
              <a:buNone/>
              <a:defRPr/>
            </a:lvl1pPr>
          </a:lstStyle>
          <a:p>
            <a:r>
              <a:rPr lang="nb-NO"/>
              <a:t>Click ikon to insert picture covering the entire surface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1080135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4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cxnSp>
        <p:nvCxnSpPr>
          <p:cNvPr id="3" name="Rett linje 2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bilde 9"/>
          <p:cNvSpPr>
            <a:spLocks noGrp="1"/>
          </p:cNvSpPr>
          <p:nvPr>
            <p:ph type="pic" sz="quarter" idx="13" hasCustomPrompt="1"/>
          </p:nvPr>
        </p:nvSpPr>
        <p:spPr>
          <a:xfrm>
            <a:off x="694800" y="1800000"/>
            <a:ext cx="10801875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Click ikon to insert picture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0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9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768000" y="2205000"/>
            <a:ext cx="10656000" cy="73866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4" name="TekstSylinder 3"/>
          <p:cNvSpPr txBox="1"/>
          <p:nvPr userDrawn="1"/>
        </p:nvSpPr>
        <p:spPr>
          <a:xfrm>
            <a:off x="551384" y="4077072"/>
            <a:ext cx="1224136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00" y="4051894"/>
            <a:ext cx="10692000" cy="232943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822957" y="405000"/>
            <a:ext cx="673043" cy="540000"/>
          </a:xfrm>
          <a:prstGeom prst="rect">
            <a:avLst/>
          </a:prstGeom>
        </p:spPr>
      </p:pic>
      <p:sp>
        <p:nvSpPr>
          <p:cNvPr id="8" name="Plassholder for tittel 7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4" name="Rett linje 3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4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2" r:id="rId4"/>
    <p:sldLayoutId id="2147483720" r:id="rId5"/>
    <p:sldLayoutId id="2147483724" r:id="rId6"/>
    <p:sldLayoutId id="2147483721" r:id="rId7"/>
    <p:sldLayoutId id="2147483723" r:id="rId8"/>
    <p:sldLayoutId id="214748372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2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latent-space-visualization-deep-learning-bits-2-bd09a46920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niferz28/Time-Series-ARIMA-XGBOOST-RNN" TargetMode="External"/><Relationship Id="rId2" Type="http://schemas.openxmlformats.org/officeDocument/2006/relationships/hyperlink" Target="https://liorpachter.wordpress.com/2014/05/26/what-is-principal-component-analysi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13851/time-series-forecasting-in-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13851/time-series-forecasting-in-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mid.fish/anomaly-detection-with-k-means-cluster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niferz28/Time-Series-ARIMA-XGBOOST-RNN" TargetMode="External"/><Relationship Id="rId2" Type="http://schemas.openxmlformats.org/officeDocument/2006/relationships/hyperlink" Target="https://liorpachter.wordpress.com/2014/05/26/what-is-principal-component-analysi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niferz28/Time-Series-ARIMA-XGBOOST-RNN" TargetMode="External"/><Relationship Id="rId2" Type="http://schemas.openxmlformats.org/officeDocument/2006/relationships/hyperlink" Target="https://liorpachter.wordpress.com/2014/05/26/what-is-principal-component-analysi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11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7E1E8-E3FE-4BF9-99A9-C1CB09EF79AF}"/>
              </a:ext>
            </a:extLst>
          </p:cNvPr>
          <p:cNvSpPr/>
          <p:nvPr/>
        </p:nvSpPr>
        <p:spPr>
          <a:xfrm>
            <a:off x="263352" y="260648"/>
            <a:ext cx="104411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PCA will not, however, work (as well) if the data lies on a</a:t>
            </a:r>
          </a:p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nonlinear manifold (e.g. the shell of a sphere)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AAD3B-1299-4E3F-A097-1A4D316B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62" y="1844824"/>
            <a:ext cx="4284476" cy="42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8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10</a:t>
            </a:fld>
            <a:endParaRPr lang="nb-N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A84A1-47B9-4936-8542-90E88F45492B}"/>
              </a:ext>
            </a:extLst>
          </p:cNvPr>
          <p:cNvSpPr/>
          <p:nvPr/>
        </p:nvSpPr>
        <p:spPr>
          <a:xfrm>
            <a:off x="119336" y="116632"/>
            <a:ext cx="1202533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There are other, non-linear, dimensionality reduction</a:t>
            </a:r>
          </a:p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algorithms that can learn these distributions, however,</a:t>
            </a:r>
          </a:p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these often require the tuning of many parameters.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458" name="Picture 2" descr="https://hackernoon.com/hn-images/1*op0VO_QK4vMtCnXtmigDhA.png">
            <a:extLst>
              <a:ext uri="{FF2B5EF4-FFF2-40B4-BE49-F238E27FC236}">
                <a16:creationId xmlns:a16="http://schemas.microsoft.com/office/drawing/2014/main" id="{B7E87FE6-E95E-496C-AB9E-9FEDB85D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68" y="1916832"/>
            <a:ext cx="8544272" cy="374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62170E-6985-499B-B9FD-6CA8575BAE73}"/>
              </a:ext>
            </a:extLst>
          </p:cNvPr>
          <p:cNvSpPr/>
          <p:nvPr/>
        </p:nvSpPr>
        <p:spPr>
          <a:xfrm>
            <a:off x="335360" y="5846496"/>
            <a:ext cx="93610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>
                <a:hlinkClick r:id="rId3"/>
              </a:rPr>
              <a:t>https://hackernoon.com/latent-space-visualization-deep-learning-bits-2-bd09a46920df</a:t>
            </a:r>
            <a:endParaRPr lang="nb-NO" sz="1100" dirty="0"/>
          </a:p>
        </p:txBody>
      </p:sp>
    </p:spTree>
    <p:extLst>
      <p:ext uri="{BB962C8B-B14F-4D97-AF65-F5344CB8AC3E}">
        <p14:creationId xmlns:p14="http://schemas.microsoft.com/office/powerpoint/2010/main" val="252167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11</a:t>
            </a:fld>
            <a:endParaRPr lang="nb-N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6EFFA2-8F1B-4F09-925D-DC475853A74B}"/>
              </a:ext>
            </a:extLst>
          </p:cNvPr>
          <p:cNvSpPr/>
          <p:nvPr/>
        </p:nvSpPr>
        <p:spPr>
          <a:xfrm>
            <a:off x="695325" y="568496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100" dirty="0"/>
              <a:t> [1]:</a:t>
            </a:r>
            <a:r>
              <a:rPr lang="nb-NO" sz="1100" dirty="0">
                <a:hlinkClick r:id="rId2"/>
              </a:rPr>
              <a:t>  https://liorpachter.wordpress.com/2014/05/26/what-is-principal-component-analysis/</a:t>
            </a:r>
            <a:endParaRPr lang="nb-NO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D577E-5C05-4C1E-843A-9AF18A7F9B34}"/>
              </a:ext>
            </a:extLst>
          </p:cNvPr>
          <p:cNvSpPr/>
          <p:nvPr/>
        </p:nvSpPr>
        <p:spPr>
          <a:xfrm>
            <a:off x="720080" y="589340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100" dirty="0"/>
              <a:t>[2]: </a:t>
            </a:r>
            <a:r>
              <a:rPr lang="nb-NO" sz="1100" dirty="0">
                <a:hlinkClick r:id="rId3"/>
              </a:rPr>
              <a:t> https://github.com/Jenniferz28/Time-Series-ARIMA-XGBOOST-RNN</a:t>
            </a:r>
            <a:endParaRPr lang="nb-NO" sz="1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1A7B50-1414-4D6D-BD63-38F538B44191}"/>
              </a:ext>
            </a:extLst>
          </p:cNvPr>
          <p:cNvGrpSpPr/>
          <p:nvPr/>
        </p:nvGrpSpPr>
        <p:grpSpPr>
          <a:xfrm>
            <a:off x="509856" y="1542344"/>
            <a:ext cx="4289999" cy="4033626"/>
            <a:chOff x="531248" y="1482074"/>
            <a:chExt cx="4464496" cy="4464496"/>
          </a:xfrm>
        </p:grpSpPr>
        <p:pic>
          <p:nvPicPr>
            <p:cNvPr id="2050" name="Picture 2" descr="PCA_Figure1">
              <a:extLst>
                <a:ext uri="{FF2B5EF4-FFF2-40B4-BE49-F238E27FC236}">
                  <a16:creationId xmlns:a16="http://schemas.microsoft.com/office/drawing/2014/main" id="{7D660F30-0156-4FCC-B914-D3805A36DB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48" y="1482074"/>
              <a:ext cx="4464496" cy="446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487D1-6FF3-4D28-8C41-C6FA57EA860C}"/>
                </a:ext>
              </a:extLst>
            </p:cNvPr>
            <p:cNvSpPr txBox="1"/>
            <p:nvPr/>
          </p:nvSpPr>
          <p:spPr>
            <a:xfrm>
              <a:off x="1060064" y="2170996"/>
              <a:ext cx="543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[1]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B11438-5496-4377-8180-85169243FF92}"/>
                </a:ext>
              </a:extLst>
            </p:cNvPr>
            <p:cNvSpPr txBox="1"/>
            <p:nvPr/>
          </p:nvSpPr>
          <p:spPr>
            <a:xfrm>
              <a:off x="983432" y="16288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b="1" dirty="0" err="1"/>
                <a:t>Multivariate</a:t>
              </a:r>
              <a:r>
                <a:rPr lang="nb-NO" b="1" dirty="0"/>
                <a:t> 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B5153E-0FF7-48AB-8BAC-724CC82291AD}"/>
              </a:ext>
            </a:extLst>
          </p:cNvPr>
          <p:cNvGrpSpPr/>
          <p:nvPr/>
        </p:nvGrpSpPr>
        <p:grpSpPr>
          <a:xfrm>
            <a:off x="6528048" y="1786223"/>
            <a:ext cx="4860542" cy="3581307"/>
            <a:chOff x="6486426" y="1287854"/>
            <a:chExt cx="4860542" cy="3581307"/>
          </a:xfrm>
        </p:grpSpPr>
        <p:pic>
          <p:nvPicPr>
            <p:cNvPr id="2052" name="Picture 4" descr="onestep">
              <a:extLst>
                <a:ext uri="{FF2B5EF4-FFF2-40B4-BE49-F238E27FC236}">
                  <a16:creationId xmlns:a16="http://schemas.microsoft.com/office/drawing/2014/main" id="{EA566B1B-F98D-4AB4-8DD8-BC94B7145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426" y="1628800"/>
              <a:ext cx="4860542" cy="3240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1C5BF-84E4-461E-B42B-4A1E5B28A9B6}"/>
                </a:ext>
              </a:extLst>
            </p:cNvPr>
            <p:cNvSpPr txBox="1"/>
            <p:nvPr/>
          </p:nvSpPr>
          <p:spPr>
            <a:xfrm>
              <a:off x="6816080" y="1726848"/>
              <a:ext cx="543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050ABC-E82D-4E63-BCA4-5E32268758B4}"/>
                </a:ext>
              </a:extLst>
            </p:cNvPr>
            <p:cNvSpPr txBox="1"/>
            <p:nvPr/>
          </p:nvSpPr>
          <p:spPr>
            <a:xfrm>
              <a:off x="6600056" y="1287854"/>
              <a:ext cx="2104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b="1" dirty="0"/>
                <a:t>Time Series Data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B7714-077F-4D14-A202-CB278CD02D59}"/>
              </a:ext>
            </a:extLst>
          </p:cNvPr>
          <p:cNvSpPr/>
          <p:nvPr/>
        </p:nvSpPr>
        <p:spPr>
          <a:xfrm>
            <a:off x="119336" y="56659"/>
            <a:ext cx="105851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The second part of this lecture will cover reconstruction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based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anomaly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detection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1234-86EC-430E-B65D-38C7F57238FE}"/>
              </a:ext>
            </a:extLst>
          </p:cNvPr>
          <p:cNvSpPr/>
          <p:nvPr/>
        </p:nvSpPr>
        <p:spPr>
          <a:xfrm>
            <a:off x="263353" y="1283265"/>
            <a:ext cx="5040560" cy="419325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868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12</a:t>
            </a:fld>
            <a:endParaRPr lang="nb-N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435AB-0691-4B7C-9CDB-2DDBD6698A06}"/>
              </a:ext>
            </a:extLst>
          </p:cNvPr>
          <p:cNvSpPr/>
          <p:nvPr/>
        </p:nvSpPr>
        <p:spPr>
          <a:xfrm>
            <a:off x="119336" y="116632"/>
            <a:ext cx="106571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If we have an accurate time-series prediction algorithm,</a:t>
            </a:r>
          </a:p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we can use this to detect outliers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434" name="Picture 2" descr="Plot">
            <a:extLst>
              <a:ext uri="{FF2B5EF4-FFF2-40B4-BE49-F238E27FC236}">
                <a16:creationId xmlns:a16="http://schemas.microsoft.com/office/drawing/2014/main" id="{F97C772C-6FB5-4386-A038-9AFE6C884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874013"/>
            <a:ext cx="7609109" cy="352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305BD0-38C5-4C26-B377-59E512EA1B19}"/>
              </a:ext>
            </a:extLst>
          </p:cNvPr>
          <p:cNvSpPr/>
          <p:nvPr/>
        </p:nvSpPr>
        <p:spPr>
          <a:xfrm>
            <a:off x="695325" y="597570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100" dirty="0">
                <a:hlinkClick r:id="rId3"/>
              </a:rPr>
              <a:t>https://stats.stackexchange.com/questions/313851/time-series-forecasting-in-r</a:t>
            </a:r>
            <a:endParaRPr lang="nb-NO" sz="1100" dirty="0"/>
          </a:p>
        </p:txBody>
      </p:sp>
    </p:spTree>
    <p:extLst>
      <p:ext uri="{BB962C8B-B14F-4D97-AF65-F5344CB8AC3E}">
        <p14:creationId xmlns:p14="http://schemas.microsoft.com/office/powerpoint/2010/main" val="64723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13</a:t>
            </a:fld>
            <a:endParaRPr lang="nb-N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435AB-0691-4B7C-9CDB-2DDBD6698A06}"/>
              </a:ext>
            </a:extLst>
          </p:cNvPr>
          <p:cNvSpPr/>
          <p:nvPr/>
        </p:nvSpPr>
        <p:spPr>
          <a:xfrm>
            <a:off x="119336" y="116632"/>
            <a:ext cx="106571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If we have an accurate time-series prediction algorithm,</a:t>
            </a:r>
          </a:p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we can use this to detect outliers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434" name="Picture 2" descr="Plot">
            <a:extLst>
              <a:ext uri="{FF2B5EF4-FFF2-40B4-BE49-F238E27FC236}">
                <a16:creationId xmlns:a16="http://schemas.microsoft.com/office/drawing/2014/main" id="{F97C772C-6FB5-4386-A038-9AFE6C884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874013"/>
            <a:ext cx="7609109" cy="352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305BD0-38C5-4C26-B377-59E512EA1B19}"/>
              </a:ext>
            </a:extLst>
          </p:cNvPr>
          <p:cNvSpPr/>
          <p:nvPr/>
        </p:nvSpPr>
        <p:spPr>
          <a:xfrm>
            <a:off x="695325" y="597570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100" dirty="0">
                <a:hlinkClick r:id="rId3"/>
              </a:rPr>
              <a:t>https://stats.stackexchange.com/questions/313851/time-series-forecasting-in-r</a:t>
            </a:r>
            <a:endParaRPr lang="nb-NO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1CA8F-C720-4462-AD2E-6AC502CE78A0}"/>
              </a:ext>
            </a:extLst>
          </p:cNvPr>
          <p:cNvSpPr/>
          <p:nvPr/>
        </p:nvSpPr>
        <p:spPr>
          <a:xfrm>
            <a:off x="9552384" y="1988840"/>
            <a:ext cx="2111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OpenSans-Bold"/>
              </a:rPr>
              <a:t>If we get a datapoint</a:t>
            </a:r>
          </a:p>
          <a:p>
            <a:r>
              <a:rPr lang="en-US" sz="1600" b="1" dirty="0">
                <a:latin typeface="OpenSans-Bold"/>
              </a:rPr>
              <a:t>out here, it is probably</a:t>
            </a:r>
          </a:p>
          <a:p>
            <a:r>
              <a:rPr lang="nb-NO" sz="1600" b="1" dirty="0">
                <a:latin typeface="OpenSans-Bold"/>
              </a:rPr>
              <a:t>an </a:t>
            </a:r>
            <a:r>
              <a:rPr lang="nb-NO" sz="1600" b="1" dirty="0" err="1">
                <a:latin typeface="OpenSans-Bold"/>
              </a:rPr>
              <a:t>outlier</a:t>
            </a:r>
            <a:endParaRPr lang="nb-NO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ECB41E-8F64-40B5-AA04-ECA28F6D8265}"/>
              </a:ext>
            </a:extLst>
          </p:cNvPr>
          <p:cNvCxnSpPr/>
          <p:nvPr/>
        </p:nvCxnSpPr>
        <p:spPr>
          <a:xfrm flipH="1">
            <a:off x="8256240" y="2996952"/>
            <a:ext cx="180020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0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14</a:t>
            </a:fld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760B3-F3B7-48AA-B6BC-993867F6FCD9}"/>
              </a:ext>
            </a:extLst>
          </p:cNvPr>
          <p:cNvSpPr/>
          <p:nvPr/>
        </p:nvSpPr>
        <p:spPr>
          <a:xfrm>
            <a:off x="263352" y="116632"/>
            <a:ext cx="114492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One method to perform data forecasting is to use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autoregressive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models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25C61-E92C-47FE-B923-8C097D2B4D42}"/>
                  </a:ext>
                </a:extLst>
              </p:cNvPr>
              <p:cNvSpPr txBox="1"/>
              <p:nvPr/>
            </p:nvSpPr>
            <p:spPr>
              <a:xfrm>
                <a:off x="2341249" y="3645024"/>
                <a:ext cx="51949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25C61-E92C-47FE-B923-8C097D2B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249" y="3645024"/>
                <a:ext cx="519491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BF6ACEC-F69F-4A5F-9371-320467E67F03}"/>
              </a:ext>
            </a:extLst>
          </p:cNvPr>
          <p:cNvSpPr/>
          <p:nvPr/>
        </p:nvSpPr>
        <p:spPr>
          <a:xfrm>
            <a:off x="1775520" y="5085184"/>
            <a:ext cx="288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>
                <a:latin typeface="OpenSans-Bold"/>
              </a:rPr>
              <a:t>Value of parameter of</a:t>
            </a:r>
          </a:p>
          <a:p>
            <a:r>
              <a:rPr lang="en-US" sz="1600" b="1">
                <a:latin typeface="OpenSans-Bold"/>
              </a:rPr>
              <a:t>interest at current time step</a:t>
            </a:r>
            <a:endParaRPr lang="nb-NO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BFD3E8-98B2-4F81-8A4F-8676F19CAEF3}"/>
              </a:ext>
            </a:extLst>
          </p:cNvPr>
          <p:cNvCxnSpPr>
            <a:cxnSpLocks/>
          </p:cNvCxnSpPr>
          <p:nvPr/>
        </p:nvCxnSpPr>
        <p:spPr>
          <a:xfrm flipV="1">
            <a:off x="2855640" y="4437112"/>
            <a:ext cx="144016" cy="6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7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15</a:t>
            </a:fld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760B3-F3B7-48AA-B6BC-993867F6FCD9}"/>
              </a:ext>
            </a:extLst>
          </p:cNvPr>
          <p:cNvSpPr/>
          <p:nvPr/>
        </p:nvSpPr>
        <p:spPr>
          <a:xfrm>
            <a:off x="263352" y="116632"/>
            <a:ext cx="114492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One method to perform data forecasting is to use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autoregressive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models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25C61-E92C-47FE-B923-8C097D2B4D42}"/>
                  </a:ext>
                </a:extLst>
              </p:cNvPr>
              <p:cNvSpPr txBox="1"/>
              <p:nvPr/>
            </p:nvSpPr>
            <p:spPr>
              <a:xfrm>
                <a:off x="2341249" y="3645024"/>
                <a:ext cx="51949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25C61-E92C-47FE-B923-8C097D2B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249" y="3645024"/>
                <a:ext cx="519491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BF6ACEC-F69F-4A5F-9371-320467E67F03}"/>
              </a:ext>
            </a:extLst>
          </p:cNvPr>
          <p:cNvSpPr/>
          <p:nvPr/>
        </p:nvSpPr>
        <p:spPr>
          <a:xfrm>
            <a:off x="1775520" y="5085184"/>
            <a:ext cx="288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>
                <a:latin typeface="OpenSans-Bold"/>
              </a:rPr>
              <a:t>Value of parameter of</a:t>
            </a:r>
          </a:p>
          <a:p>
            <a:r>
              <a:rPr lang="en-US" sz="1600" b="1">
                <a:latin typeface="OpenSans-Bold"/>
              </a:rPr>
              <a:t>interest at current time step</a:t>
            </a:r>
            <a:endParaRPr lang="nb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934C7-9957-48E2-946B-C103CA78F1FD}"/>
              </a:ext>
            </a:extLst>
          </p:cNvPr>
          <p:cNvSpPr/>
          <p:nvPr/>
        </p:nvSpPr>
        <p:spPr>
          <a:xfrm>
            <a:off x="6312024" y="5048513"/>
            <a:ext cx="439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 dirty="0">
                <a:latin typeface="OpenSans-Bold"/>
              </a:rPr>
              <a:t>Value </a:t>
            </a:r>
            <a:r>
              <a:rPr lang="nb-NO" sz="1600" b="1" dirty="0" err="1">
                <a:latin typeface="OpenSans-Bold"/>
              </a:rPr>
              <a:t>of</a:t>
            </a:r>
            <a:r>
              <a:rPr lang="nb-NO" sz="1600" b="1" dirty="0">
                <a:latin typeface="OpenSans-Bold"/>
              </a:rPr>
              <a:t> parameter </a:t>
            </a:r>
            <a:r>
              <a:rPr lang="nb-NO" sz="1600" b="1" dirty="0" err="1">
                <a:latin typeface="OpenSans-Bold"/>
              </a:rPr>
              <a:t>of</a:t>
            </a:r>
            <a:endParaRPr lang="nb-NO" sz="1600" b="1" dirty="0">
              <a:latin typeface="OpenSans-Bold"/>
            </a:endParaRPr>
          </a:p>
          <a:p>
            <a:r>
              <a:rPr lang="nb-NO" sz="1600" b="1" dirty="0" err="1">
                <a:latin typeface="OpenSans-Bold"/>
              </a:rPr>
              <a:t>interest</a:t>
            </a:r>
            <a:r>
              <a:rPr lang="nb-NO" sz="1600" b="1" dirty="0">
                <a:latin typeface="OpenSans-Bold"/>
              </a:rPr>
              <a:t> at </a:t>
            </a:r>
            <a:r>
              <a:rPr lang="nb-NO" sz="1600" b="1" dirty="0" err="1">
                <a:latin typeface="OpenSans-Bold"/>
              </a:rPr>
              <a:t>previous</a:t>
            </a:r>
            <a:r>
              <a:rPr lang="nb-NO" sz="1600" b="1" dirty="0">
                <a:latin typeface="OpenSans-Bold"/>
              </a:rPr>
              <a:t> time</a:t>
            </a:r>
          </a:p>
          <a:p>
            <a:r>
              <a:rPr lang="nb-NO" sz="1600" b="1" dirty="0" err="1">
                <a:latin typeface="OpenSans-Bold"/>
              </a:rPr>
              <a:t>steps</a:t>
            </a:r>
            <a:endParaRPr lang="nb-NO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BFD3E8-98B2-4F81-8A4F-8676F19CAEF3}"/>
              </a:ext>
            </a:extLst>
          </p:cNvPr>
          <p:cNvCxnSpPr>
            <a:cxnSpLocks/>
          </p:cNvCxnSpPr>
          <p:nvPr/>
        </p:nvCxnSpPr>
        <p:spPr>
          <a:xfrm flipV="1">
            <a:off x="2855640" y="4437112"/>
            <a:ext cx="144016" cy="6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003AA-6960-4616-9797-B08F4E2D3356}"/>
              </a:ext>
            </a:extLst>
          </p:cNvPr>
          <p:cNvCxnSpPr>
            <a:cxnSpLocks/>
          </p:cNvCxnSpPr>
          <p:nvPr/>
        </p:nvCxnSpPr>
        <p:spPr>
          <a:xfrm flipH="1" flipV="1">
            <a:off x="5519936" y="4319519"/>
            <a:ext cx="864096" cy="728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589E4-0F8A-4BAC-85CF-0C07AF6BC041}"/>
              </a:ext>
            </a:extLst>
          </p:cNvPr>
          <p:cNvSpPr/>
          <p:nvPr/>
        </p:nvSpPr>
        <p:spPr>
          <a:xfrm>
            <a:off x="1631504" y="4319519"/>
            <a:ext cx="2880320" cy="1559991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91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16</a:t>
            </a:fld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760B3-F3B7-48AA-B6BC-993867F6FCD9}"/>
              </a:ext>
            </a:extLst>
          </p:cNvPr>
          <p:cNvSpPr/>
          <p:nvPr/>
        </p:nvSpPr>
        <p:spPr>
          <a:xfrm>
            <a:off x="263352" y="116632"/>
            <a:ext cx="114492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One method to perform data forecasting is to use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autoregressive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models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25C61-E92C-47FE-B923-8C097D2B4D42}"/>
                  </a:ext>
                </a:extLst>
              </p:cNvPr>
              <p:cNvSpPr txBox="1"/>
              <p:nvPr/>
            </p:nvSpPr>
            <p:spPr>
              <a:xfrm>
                <a:off x="2341249" y="3645024"/>
                <a:ext cx="51949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25C61-E92C-47FE-B923-8C097D2B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249" y="3645024"/>
                <a:ext cx="519491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BF6ACEC-F69F-4A5F-9371-320467E67F03}"/>
              </a:ext>
            </a:extLst>
          </p:cNvPr>
          <p:cNvSpPr/>
          <p:nvPr/>
        </p:nvSpPr>
        <p:spPr>
          <a:xfrm>
            <a:off x="1775520" y="5085184"/>
            <a:ext cx="288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>
                <a:latin typeface="OpenSans-Bold"/>
              </a:rPr>
              <a:t>Value of parameter of</a:t>
            </a:r>
          </a:p>
          <a:p>
            <a:r>
              <a:rPr lang="en-US" sz="1600" b="1">
                <a:latin typeface="OpenSans-Bold"/>
              </a:rPr>
              <a:t>interest at current time step</a:t>
            </a:r>
            <a:endParaRPr lang="nb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934C7-9957-48E2-946B-C103CA78F1FD}"/>
              </a:ext>
            </a:extLst>
          </p:cNvPr>
          <p:cNvSpPr/>
          <p:nvPr/>
        </p:nvSpPr>
        <p:spPr>
          <a:xfrm>
            <a:off x="6312024" y="5048513"/>
            <a:ext cx="439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 dirty="0">
                <a:latin typeface="OpenSans-Bold"/>
              </a:rPr>
              <a:t>Value </a:t>
            </a:r>
            <a:r>
              <a:rPr lang="nb-NO" sz="1600" b="1" dirty="0" err="1">
                <a:latin typeface="OpenSans-Bold"/>
              </a:rPr>
              <a:t>of</a:t>
            </a:r>
            <a:r>
              <a:rPr lang="nb-NO" sz="1600" b="1" dirty="0">
                <a:latin typeface="OpenSans-Bold"/>
              </a:rPr>
              <a:t> parameter </a:t>
            </a:r>
            <a:r>
              <a:rPr lang="nb-NO" sz="1600" b="1" dirty="0" err="1">
                <a:latin typeface="OpenSans-Bold"/>
              </a:rPr>
              <a:t>of</a:t>
            </a:r>
            <a:endParaRPr lang="nb-NO" sz="1600" b="1" dirty="0">
              <a:latin typeface="OpenSans-Bold"/>
            </a:endParaRPr>
          </a:p>
          <a:p>
            <a:r>
              <a:rPr lang="nb-NO" sz="1600" b="1" dirty="0" err="1">
                <a:latin typeface="OpenSans-Bold"/>
              </a:rPr>
              <a:t>interest</a:t>
            </a:r>
            <a:r>
              <a:rPr lang="nb-NO" sz="1600" b="1" dirty="0">
                <a:latin typeface="OpenSans-Bold"/>
              </a:rPr>
              <a:t> at </a:t>
            </a:r>
            <a:r>
              <a:rPr lang="nb-NO" sz="1600" b="1" dirty="0" err="1">
                <a:latin typeface="OpenSans-Bold"/>
              </a:rPr>
              <a:t>previous</a:t>
            </a:r>
            <a:r>
              <a:rPr lang="nb-NO" sz="1600" b="1" dirty="0">
                <a:latin typeface="OpenSans-Bold"/>
              </a:rPr>
              <a:t> time</a:t>
            </a:r>
          </a:p>
          <a:p>
            <a:r>
              <a:rPr lang="nb-NO" sz="1600" b="1" dirty="0" err="1">
                <a:latin typeface="OpenSans-Bold"/>
              </a:rPr>
              <a:t>steps</a:t>
            </a:r>
            <a:endParaRPr lang="nb-NO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1796D-AD39-4435-9AE2-BDABBBCD30A6}"/>
              </a:ext>
            </a:extLst>
          </p:cNvPr>
          <p:cNvSpPr/>
          <p:nvPr/>
        </p:nvSpPr>
        <p:spPr>
          <a:xfrm>
            <a:off x="2999656" y="2521017"/>
            <a:ext cx="231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600" b="1" dirty="0" err="1">
                <a:latin typeface="OpenSans-Bold"/>
              </a:rPr>
              <a:t>Some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function</a:t>
            </a:r>
            <a:r>
              <a:rPr lang="nb-NO" sz="1600" b="1" dirty="0">
                <a:latin typeface="OpenSans-Bold"/>
              </a:rPr>
              <a:t>, </a:t>
            </a:r>
            <a:r>
              <a:rPr lang="nb-NO" sz="1600" b="1" dirty="0" err="1">
                <a:latin typeface="OpenSans-Bold"/>
              </a:rPr>
              <a:t>e.g</a:t>
            </a:r>
            <a:r>
              <a:rPr lang="nb-NO" sz="1600" b="1" dirty="0">
                <a:latin typeface="OpenSans-Bold"/>
              </a:rPr>
              <a:t> linear</a:t>
            </a:r>
            <a:endParaRPr lang="nb-NO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BFD3E8-98B2-4F81-8A4F-8676F19CAEF3}"/>
              </a:ext>
            </a:extLst>
          </p:cNvPr>
          <p:cNvCxnSpPr>
            <a:cxnSpLocks/>
          </p:cNvCxnSpPr>
          <p:nvPr/>
        </p:nvCxnSpPr>
        <p:spPr>
          <a:xfrm flipV="1">
            <a:off x="2855640" y="4437112"/>
            <a:ext cx="144016" cy="6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003AA-6960-4616-9797-B08F4E2D3356}"/>
              </a:ext>
            </a:extLst>
          </p:cNvPr>
          <p:cNvCxnSpPr>
            <a:cxnSpLocks/>
          </p:cNvCxnSpPr>
          <p:nvPr/>
        </p:nvCxnSpPr>
        <p:spPr>
          <a:xfrm flipH="1" flipV="1">
            <a:off x="5519936" y="4319519"/>
            <a:ext cx="864096" cy="728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94D79B-343D-4EEC-979D-E86965D980B9}"/>
              </a:ext>
            </a:extLst>
          </p:cNvPr>
          <p:cNvCxnSpPr>
            <a:cxnSpLocks/>
          </p:cNvCxnSpPr>
          <p:nvPr/>
        </p:nvCxnSpPr>
        <p:spPr>
          <a:xfrm>
            <a:off x="4007768" y="2924944"/>
            <a:ext cx="0" cy="7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B8162-0ED9-448D-BF34-D0963C9474AD}"/>
              </a:ext>
            </a:extLst>
          </p:cNvPr>
          <p:cNvSpPr/>
          <p:nvPr/>
        </p:nvSpPr>
        <p:spPr>
          <a:xfrm>
            <a:off x="1631504" y="4319519"/>
            <a:ext cx="2880320" cy="1559991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7B23B-0503-41D9-951B-E186AE4873D2}"/>
              </a:ext>
            </a:extLst>
          </p:cNvPr>
          <p:cNvSpPr/>
          <p:nvPr/>
        </p:nvSpPr>
        <p:spPr>
          <a:xfrm>
            <a:off x="5447928" y="4305116"/>
            <a:ext cx="3456384" cy="157439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467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17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A45A91-58FE-484D-9A09-106AB7DB1A20}"/>
                  </a:ext>
                </a:extLst>
              </p:cNvPr>
              <p:cNvSpPr txBox="1"/>
              <p:nvPr/>
            </p:nvSpPr>
            <p:spPr>
              <a:xfrm>
                <a:off x="661134" y="3515773"/>
                <a:ext cx="6802119" cy="2748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504000" rIns="0" bIns="720000" rtlCol="0" anchor="ctr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A45A91-58FE-484D-9A09-106AB7DB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34" y="3515773"/>
                <a:ext cx="6802119" cy="2748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937AE1-1DB1-474E-A8A2-C2033E708A0A}"/>
              </a:ext>
            </a:extLst>
          </p:cNvPr>
          <p:cNvSpPr/>
          <p:nvPr/>
        </p:nvSpPr>
        <p:spPr>
          <a:xfrm>
            <a:off x="390524" y="610257"/>
            <a:ext cx="100259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 linear autoregressive model (often just called an</a:t>
            </a:r>
          </a:p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autoregressive model) will therefore look like this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28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18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A45A91-58FE-484D-9A09-106AB7DB1A20}"/>
                  </a:ext>
                </a:extLst>
              </p:cNvPr>
              <p:cNvSpPr txBox="1"/>
              <p:nvPr/>
            </p:nvSpPr>
            <p:spPr>
              <a:xfrm>
                <a:off x="662400" y="3515773"/>
                <a:ext cx="6802119" cy="2748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504000" rIns="0" bIns="720000" rtlCol="0" anchor="ctr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A45A91-58FE-484D-9A09-106AB7DB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0" y="3515773"/>
                <a:ext cx="6802119" cy="2748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937AE1-1DB1-474E-A8A2-C2033E708A0A}"/>
              </a:ext>
            </a:extLst>
          </p:cNvPr>
          <p:cNvSpPr/>
          <p:nvPr/>
        </p:nvSpPr>
        <p:spPr>
          <a:xfrm>
            <a:off x="390524" y="610257"/>
            <a:ext cx="100259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 linear autoregressive model (often just called an</a:t>
            </a:r>
          </a:p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autoregressive model) will therefore look like this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DA32F-9168-4037-92DF-F4D55A3C7A0B}"/>
              </a:ext>
            </a:extLst>
          </p:cNvPr>
          <p:cNvSpPr/>
          <p:nvPr/>
        </p:nvSpPr>
        <p:spPr>
          <a:xfrm>
            <a:off x="6672063" y="2823991"/>
            <a:ext cx="338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 dirty="0" err="1">
                <a:latin typeface="OpenSans-Bold"/>
              </a:rPr>
              <a:t>We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estimate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these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using</a:t>
            </a:r>
            <a:endParaRPr lang="nb-NO" sz="1600" b="1" dirty="0">
              <a:latin typeface="OpenSans-Bold"/>
            </a:endParaRPr>
          </a:p>
          <a:p>
            <a:r>
              <a:rPr lang="nb-NO" sz="1600" b="1" dirty="0" err="1">
                <a:latin typeface="OpenSans-Bold"/>
              </a:rPr>
              <a:t>ordinary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least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squares</a:t>
            </a:r>
            <a:endParaRPr lang="nb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DE4312-4884-4B53-B54C-306FA14B5798}"/>
              </a:ext>
            </a:extLst>
          </p:cNvPr>
          <p:cNvCxnSpPr>
            <a:cxnSpLocks/>
          </p:cNvCxnSpPr>
          <p:nvPr/>
        </p:nvCxnSpPr>
        <p:spPr>
          <a:xfrm flipH="1">
            <a:off x="6384032" y="3444435"/>
            <a:ext cx="288031" cy="1096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3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6F9E-5D68-46FA-9621-A79AA5B8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81946"/>
            <a:ext cx="9588000" cy="533642"/>
          </a:xfrm>
        </p:spPr>
        <p:txBody>
          <a:bodyPr/>
          <a:lstStyle/>
          <a:p>
            <a:r>
              <a:rPr lang="nb-NO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 </a:t>
            </a:r>
            <a:r>
              <a:rPr lang="nb-NO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r>
              <a:rPr lang="nb-NO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</a:t>
            </a:r>
            <a:r>
              <a:rPr lang="nb-NO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Outlier</a:t>
            </a:r>
            <a:r>
              <a:rPr lang="nb-NO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nb-NO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Detection</a:t>
            </a:r>
            <a:r>
              <a:rPr lang="nb-NO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Part II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3AE7AA4-36FD-4E94-8190-CD747B4643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479376" y="2142211"/>
            <a:ext cx="5230255" cy="36328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28387-334F-4242-9ECD-C67FD5CEFE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A0030-5CEE-4D98-9B28-D02837B63BC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4BCF6-C056-4F82-A9B4-06E009EEAAB9}"/>
              </a:ext>
            </a:extLst>
          </p:cNvPr>
          <p:cNvSpPr txBox="1"/>
          <p:nvPr/>
        </p:nvSpPr>
        <p:spPr>
          <a:xfrm>
            <a:off x="8975720" y="355472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Runar Helin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38541-0963-49D4-9D77-E9E4B4426B0D}"/>
              </a:ext>
            </a:extLst>
          </p:cNvPr>
          <p:cNvSpPr/>
          <p:nvPr/>
        </p:nvSpPr>
        <p:spPr>
          <a:xfrm>
            <a:off x="694800" y="5877272"/>
            <a:ext cx="62519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dirty="0">
                <a:solidFill>
                  <a:srgbClr val="0098A8"/>
                </a:solidFill>
                <a:latin typeface="OpenSans-Regular"/>
                <a:hlinkClick r:id="rId3"/>
              </a:rPr>
              <a:t>http://amid.fish/anomaly-detection-with-k-means-clustering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5282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19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A45A91-58FE-484D-9A09-106AB7DB1A20}"/>
                  </a:ext>
                </a:extLst>
              </p:cNvPr>
              <p:cNvSpPr txBox="1"/>
              <p:nvPr/>
            </p:nvSpPr>
            <p:spPr>
              <a:xfrm>
                <a:off x="662400" y="3517200"/>
                <a:ext cx="9292416" cy="2748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504000" rIns="0" bIns="720000" rtlCol="0" anchor="ctr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nb-N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b-N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A45A91-58FE-484D-9A09-106AB7DB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0" y="3517200"/>
                <a:ext cx="9292416" cy="2748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B042913-F37D-41F8-82A2-DB229795DCF0}"/>
              </a:ext>
            </a:extLst>
          </p:cNvPr>
          <p:cNvSpPr/>
          <p:nvPr/>
        </p:nvSpPr>
        <p:spPr>
          <a:xfrm>
            <a:off x="335360" y="379526"/>
            <a:ext cx="120006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This model is often extended to include previous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prediction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errors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as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well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7C3DB4-6E6A-422C-BF6B-5911342BB224}"/>
              </a:ext>
            </a:extLst>
          </p:cNvPr>
          <p:cNvSpPr/>
          <p:nvPr/>
        </p:nvSpPr>
        <p:spPr>
          <a:xfrm>
            <a:off x="637056" y="3727281"/>
            <a:ext cx="7416823" cy="1923367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4716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20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A45A91-58FE-484D-9A09-106AB7DB1A20}"/>
                  </a:ext>
                </a:extLst>
              </p:cNvPr>
              <p:cNvSpPr txBox="1"/>
              <p:nvPr/>
            </p:nvSpPr>
            <p:spPr>
              <a:xfrm>
                <a:off x="662400" y="3517200"/>
                <a:ext cx="9292416" cy="2748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504000" rIns="0" bIns="720000" rtlCol="0" anchor="ctr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nb-N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b-N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A45A91-58FE-484D-9A09-106AB7DB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0" y="3517200"/>
                <a:ext cx="9292416" cy="2748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B042913-F37D-41F8-82A2-DB229795DCF0}"/>
              </a:ext>
            </a:extLst>
          </p:cNvPr>
          <p:cNvSpPr/>
          <p:nvPr/>
        </p:nvSpPr>
        <p:spPr>
          <a:xfrm>
            <a:off x="335360" y="379526"/>
            <a:ext cx="120006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This model is often extended to include previous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prediction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errors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as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well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1F547-6D98-4352-A55F-260D3246BEBD}"/>
              </a:ext>
            </a:extLst>
          </p:cNvPr>
          <p:cNvSpPr/>
          <p:nvPr/>
        </p:nvSpPr>
        <p:spPr>
          <a:xfrm>
            <a:off x="6235806" y="2358146"/>
            <a:ext cx="3300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 dirty="0" err="1">
                <a:latin typeface="OpenSans-Bold"/>
              </a:rPr>
              <a:t>We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estimate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these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using</a:t>
            </a:r>
            <a:endParaRPr lang="nb-NO" sz="1600" b="1" dirty="0">
              <a:latin typeface="OpenSans-Bold"/>
            </a:endParaRPr>
          </a:p>
          <a:p>
            <a:r>
              <a:rPr lang="nb-NO" sz="1600" b="1" dirty="0" err="1">
                <a:latin typeface="OpenSans-Bold"/>
              </a:rPr>
              <a:t>ordinary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least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squares</a:t>
            </a:r>
            <a:endParaRPr lang="nb-NO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A4E2CF-883C-41EF-BF7F-4CE379346171}"/>
              </a:ext>
            </a:extLst>
          </p:cNvPr>
          <p:cNvCxnSpPr>
            <a:cxnSpLocks/>
          </p:cNvCxnSpPr>
          <p:nvPr/>
        </p:nvCxnSpPr>
        <p:spPr>
          <a:xfrm flipH="1">
            <a:off x="6384033" y="3015686"/>
            <a:ext cx="504055" cy="1525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4B8710-7181-4CD3-B41D-4FAE2D68C1BE}"/>
              </a:ext>
            </a:extLst>
          </p:cNvPr>
          <p:cNvCxnSpPr>
            <a:cxnSpLocks/>
          </p:cNvCxnSpPr>
          <p:nvPr/>
        </p:nvCxnSpPr>
        <p:spPr>
          <a:xfrm>
            <a:off x="8169424" y="3015686"/>
            <a:ext cx="662881" cy="1551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7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21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A45A91-58FE-484D-9A09-106AB7DB1A20}"/>
                  </a:ext>
                </a:extLst>
              </p:cNvPr>
              <p:cNvSpPr txBox="1"/>
              <p:nvPr/>
            </p:nvSpPr>
            <p:spPr>
              <a:xfrm>
                <a:off x="662400" y="3517200"/>
                <a:ext cx="9292416" cy="2748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504000" rIns="0" bIns="720000" rtlCol="0" anchor="ctr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nb-N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b-N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A45A91-58FE-484D-9A09-106AB7DB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0" y="3517200"/>
                <a:ext cx="9292416" cy="2748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B042913-F37D-41F8-82A2-DB229795DCF0}"/>
              </a:ext>
            </a:extLst>
          </p:cNvPr>
          <p:cNvSpPr/>
          <p:nvPr/>
        </p:nvSpPr>
        <p:spPr>
          <a:xfrm>
            <a:off x="235478" y="260648"/>
            <a:ext cx="120006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This model is often extended to include previous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prediction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errors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as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well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1F547-6D98-4352-A55F-260D3246BEBD}"/>
              </a:ext>
            </a:extLst>
          </p:cNvPr>
          <p:cNvSpPr/>
          <p:nvPr/>
        </p:nvSpPr>
        <p:spPr>
          <a:xfrm>
            <a:off x="6235806" y="2358146"/>
            <a:ext cx="3300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 dirty="0" err="1">
                <a:latin typeface="OpenSans-Bold"/>
              </a:rPr>
              <a:t>We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estimate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these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using</a:t>
            </a:r>
            <a:endParaRPr lang="nb-NO" sz="1600" b="1" dirty="0">
              <a:latin typeface="OpenSans-Bold"/>
            </a:endParaRPr>
          </a:p>
          <a:p>
            <a:r>
              <a:rPr lang="nb-NO" sz="1600" b="1" dirty="0" err="1">
                <a:latin typeface="OpenSans-Bold"/>
              </a:rPr>
              <a:t>ordinary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least</a:t>
            </a:r>
            <a:r>
              <a:rPr lang="nb-NO" sz="1600" b="1" dirty="0">
                <a:latin typeface="OpenSans-Bold"/>
              </a:rPr>
              <a:t> </a:t>
            </a:r>
            <a:r>
              <a:rPr lang="nb-NO" sz="1600" b="1" dirty="0" err="1">
                <a:latin typeface="OpenSans-Bold"/>
              </a:rPr>
              <a:t>squares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01B5F8-E375-46F3-BB36-4158A3C82C5F}"/>
                  </a:ext>
                </a:extLst>
              </p:cNvPr>
              <p:cNvSpPr txBox="1"/>
              <p:nvPr/>
            </p:nvSpPr>
            <p:spPr>
              <a:xfrm>
                <a:off x="9510911" y="3147868"/>
                <a:ext cx="2561753" cy="46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01B5F8-E375-46F3-BB36-4158A3C8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911" y="3147868"/>
                <a:ext cx="2561753" cy="468000"/>
              </a:xfrm>
              <a:prstGeom prst="rect">
                <a:avLst/>
              </a:prstGeom>
              <a:blipFill>
                <a:blip r:embed="rId3"/>
                <a:stretch>
                  <a:fillRect t="-8861" r="-16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A4E2CF-883C-41EF-BF7F-4CE379346171}"/>
              </a:ext>
            </a:extLst>
          </p:cNvPr>
          <p:cNvCxnSpPr>
            <a:cxnSpLocks/>
          </p:cNvCxnSpPr>
          <p:nvPr/>
        </p:nvCxnSpPr>
        <p:spPr>
          <a:xfrm flipH="1">
            <a:off x="6384033" y="3015686"/>
            <a:ext cx="504055" cy="1525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4B8710-7181-4CD3-B41D-4FAE2D68C1BE}"/>
              </a:ext>
            </a:extLst>
          </p:cNvPr>
          <p:cNvCxnSpPr>
            <a:cxnSpLocks/>
          </p:cNvCxnSpPr>
          <p:nvPr/>
        </p:nvCxnSpPr>
        <p:spPr>
          <a:xfrm>
            <a:off x="8169424" y="3015686"/>
            <a:ext cx="662881" cy="1551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76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22</a:t>
            </a:fld>
            <a:endParaRPr lang="nb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38EAA-DB10-4BFF-83FA-3DB08D677F8B}"/>
              </a:ext>
            </a:extLst>
          </p:cNvPr>
          <p:cNvSpPr/>
          <p:nvPr/>
        </p:nvSpPr>
        <p:spPr>
          <a:xfrm>
            <a:off x="4871864" y="3105834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Live </a:t>
            </a:r>
            <a:r>
              <a:rPr lang="nb-NO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coding</a:t>
            </a:r>
            <a:r>
              <a:rPr lang="nb-N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!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1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50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</a:t>
            </a:fld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D31A5-A282-49CA-9B4C-B3D4E32D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412776"/>
            <a:ext cx="5852172" cy="43891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B0F6C8-7F52-4EBB-A8CD-E3A81089736E}"/>
              </a:ext>
            </a:extLst>
          </p:cNvPr>
          <p:cNvSpPr/>
          <p:nvPr/>
        </p:nvSpPr>
        <p:spPr>
          <a:xfrm>
            <a:off x="191344" y="470194"/>
            <a:ext cx="1058517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Local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outlier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factor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71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</a:t>
            </a:fld>
            <a:endParaRPr lang="nb-NO"/>
          </a:p>
        </p:txBody>
      </p:sp>
      <p:pic>
        <p:nvPicPr>
          <p:cNvPr id="6" name="Picture 2" descr="Graphical abstract: Representative subset selection and outlier detection via isolation forest">
            <a:extLst>
              <a:ext uri="{FF2B5EF4-FFF2-40B4-BE49-F238E27FC236}">
                <a16:creationId xmlns:a16="http://schemas.microsoft.com/office/drawing/2014/main" id="{E988F2AF-E7AF-4809-9E81-BB9A8D4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023" y="2359340"/>
            <a:ext cx="6343953" cy="23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4B7A29-2A19-4867-BC9D-ED1A2C0F1FDE}"/>
              </a:ext>
            </a:extLst>
          </p:cNvPr>
          <p:cNvSpPr/>
          <p:nvPr/>
        </p:nvSpPr>
        <p:spPr>
          <a:xfrm>
            <a:off x="729224" y="390801"/>
            <a:ext cx="23567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2600" dirty="0" err="1">
                <a:ln w="0"/>
                <a:solidFill>
                  <a:srgbClr val="009D7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Isolation</a:t>
            </a:r>
            <a:r>
              <a:rPr lang="nb-NO" sz="2600" dirty="0">
                <a:ln w="0"/>
                <a:solidFill>
                  <a:srgbClr val="009D7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rgbClr val="009D7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forest</a:t>
            </a:r>
            <a:endParaRPr lang="nb-NO" dirty="0">
              <a:ln w="0"/>
              <a:solidFill>
                <a:srgbClr val="009D7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62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6EFFA2-8F1B-4F09-925D-DC475853A74B}"/>
              </a:ext>
            </a:extLst>
          </p:cNvPr>
          <p:cNvSpPr/>
          <p:nvPr/>
        </p:nvSpPr>
        <p:spPr>
          <a:xfrm>
            <a:off x="695325" y="568496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100" dirty="0"/>
              <a:t> [1]:</a:t>
            </a:r>
            <a:r>
              <a:rPr lang="nb-NO" sz="1100" dirty="0">
                <a:hlinkClick r:id="rId2"/>
              </a:rPr>
              <a:t>  https://liorpachter.wordpress.com/2014/05/26/what-is-principal-component-analysis/</a:t>
            </a:r>
            <a:endParaRPr lang="nb-NO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D577E-5C05-4C1E-843A-9AF18A7F9B34}"/>
              </a:ext>
            </a:extLst>
          </p:cNvPr>
          <p:cNvSpPr/>
          <p:nvPr/>
        </p:nvSpPr>
        <p:spPr>
          <a:xfrm>
            <a:off x="720080" y="589340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100" dirty="0"/>
              <a:t>[2]: </a:t>
            </a:r>
            <a:r>
              <a:rPr lang="nb-NO" sz="1100" dirty="0">
                <a:hlinkClick r:id="rId3"/>
              </a:rPr>
              <a:t> https://github.com/Jenniferz28/Time-Series-ARIMA-XGBOOST-RNN</a:t>
            </a:r>
            <a:endParaRPr lang="nb-NO" sz="1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1A7B50-1414-4D6D-BD63-38F538B44191}"/>
              </a:ext>
            </a:extLst>
          </p:cNvPr>
          <p:cNvGrpSpPr/>
          <p:nvPr/>
        </p:nvGrpSpPr>
        <p:grpSpPr>
          <a:xfrm>
            <a:off x="509856" y="1542344"/>
            <a:ext cx="4289999" cy="4033626"/>
            <a:chOff x="531248" y="1482074"/>
            <a:chExt cx="4464496" cy="4464496"/>
          </a:xfrm>
        </p:grpSpPr>
        <p:pic>
          <p:nvPicPr>
            <p:cNvPr id="2050" name="Picture 2" descr="PCA_Figure1">
              <a:extLst>
                <a:ext uri="{FF2B5EF4-FFF2-40B4-BE49-F238E27FC236}">
                  <a16:creationId xmlns:a16="http://schemas.microsoft.com/office/drawing/2014/main" id="{7D660F30-0156-4FCC-B914-D3805A36DB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48" y="1482074"/>
              <a:ext cx="4464496" cy="446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487D1-6FF3-4D28-8C41-C6FA57EA860C}"/>
                </a:ext>
              </a:extLst>
            </p:cNvPr>
            <p:cNvSpPr txBox="1"/>
            <p:nvPr/>
          </p:nvSpPr>
          <p:spPr>
            <a:xfrm>
              <a:off x="1060064" y="2170996"/>
              <a:ext cx="543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[1]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B11438-5496-4377-8180-85169243FF92}"/>
                </a:ext>
              </a:extLst>
            </p:cNvPr>
            <p:cNvSpPr txBox="1"/>
            <p:nvPr/>
          </p:nvSpPr>
          <p:spPr>
            <a:xfrm>
              <a:off x="983432" y="16288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b="1" dirty="0" err="1"/>
                <a:t>Multivariate</a:t>
              </a:r>
              <a:r>
                <a:rPr lang="nb-NO" b="1" dirty="0"/>
                <a:t> 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B5153E-0FF7-48AB-8BAC-724CC82291AD}"/>
              </a:ext>
            </a:extLst>
          </p:cNvPr>
          <p:cNvGrpSpPr/>
          <p:nvPr/>
        </p:nvGrpSpPr>
        <p:grpSpPr>
          <a:xfrm>
            <a:off x="6528048" y="1786223"/>
            <a:ext cx="4860542" cy="3581307"/>
            <a:chOff x="6486426" y="1287854"/>
            <a:chExt cx="4860542" cy="3581307"/>
          </a:xfrm>
        </p:grpSpPr>
        <p:pic>
          <p:nvPicPr>
            <p:cNvPr id="2052" name="Picture 4" descr="onestep">
              <a:extLst>
                <a:ext uri="{FF2B5EF4-FFF2-40B4-BE49-F238E27FC236}">
                  <a16:creationId xmlns:a16="http://schemas.microsoft.com/office/drawing/2014/main" id="{EA566B1B-F98D-4AB4-8DD8-BC94B7145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426" y="1628800"/>
              <a:ext cx="4860542" cy="3240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1C5BF-84E4-461E-B42B-4A1E5B28A9B6}"/>
                </a:ext>
              </a:extLst>
            </p:cNvPr>
            <p:cNvSpPr txBox="1"/>
            <p:nvPr/>
          </p:nvSpPr>
          <p:spPr>
            <a:xfrm>
              <a:off x="6816080" y="1726848"/>
              <a:ext cx="543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050ABC-E82D-4E63-BCA4-5E32268758B4}"/>
                </a:ext>
              </a:extLst>
            </p:cNvPr>
            <p:cNvSpPr txBox="1"/>
            <p:nvPr/>
          </p:nvSpPr>
          <p:spPr>
            <a:xfrm>
              <a:off x="6600056" y="1287854"/>
              <a:ext cx="2104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b="1" dirty="0"/>
                <a:t>Time Series Data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B7714-077F-4D14-A202-CB278CD02D59}"/>
              </a:ext>
            </a:extLst>
          </p:cNvPr>
          <p:cNvSpPr/>
          <p:nvPr/>
        </p:nvSpPr>
        <p:spPr>
          <a:xfrm>
            <a:off x="119336" y="56659"/>
            <a:ext cx="105851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The second part of this lecture will cover reconstruction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based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anomaly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detection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39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6EFFA2-8F1B-4F09-925D-DC475853A74B}"/>
              </a:ext>
            </a:extLst>
          </p:cNvPr>
          <p:cNvSpPr/>
          <p:nvPr/>
        </p:nvSpPr>
        <p:spPr>
          <a:xfrm>
            <a:off x="695325" y="568496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100" dirty="0"/>
              <a:t> [1]:</a:t>
            </a:r>
            <a:r>
              <a:rPr lang="nb-NO" sz="1100" dirty="0">
                <a:hlinkClick r:id="rId2"/>
              </a:rPr>
              <a:t>  https://liorpachter.wordpress.com/2014/05/26/what-is-principal-component-analysis/</a:t>
            </a:r>
            <a:endParaRPr lang="nb-NO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D577E-5C05-4C1E-843A-9AF18A7F9B34}"/>
              </a:ext>
            </a:extLst>
          </p:cNvPr>
          <p:cNvSpPr/>
          <p:nvPr/>
        </p:nvSpPr>
        <p:spPr>
          <a:xfrm>
            <a:off x="720080" y="589340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100" dirty="0"/>
              <a:t>[2]: </a:t>
            </a:r>
            <a:r>
              <a:rPr lang="nb-NO" sz="1100" dirty="0">
                <a:hlinkClick r:id="rId3"/>
              </a:rPr>
              <a:t> https://github.com/Jenniferz28/Time-Series-ARIMA-XGBOOST-RNN</a:t>
            </a:r>
            <a:endParaRPr lang="nb-NO" sz="1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1A7B50-1414-4D6D-BD63-38F538B44191}"/>
              </a:ext>
            </a:extLst>
          </p:cNvPr>
          <p:cNvGrpSpPr/>
          <p:nvPr/>
        </p:nvGrpSpPr>
        <p:grpSpPr>
          <a:xfrm>
            <a:off x="509856" y="1542344"/>
            <a:ext cx="4289999" cy="4033626"/>
            <a:chOff x="531248" y="1482074"/>
            <a:chExt cx="4464496" cy="4464496"/>
          </a:xfrm>
        </p:grpSpPr>
        <p:pic>
          <p:nvPicPr>
            <p:cNvPr id="2050" name="Picture 2" descr="PCA_Figure1">
              <a:extLst>
                <a:ext uri="{FF2B5EF4-FFF2-40B4-BE49-F238E27FC236}">
                  <a16:creationId xmlns:a16="http://schemas.microsoft.com/office/drawing/2014/main" id="{7D660F30-0156-4FCC-B914-D3805A36DB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48" y="1482074"/>
              <a:ext cx="4464496" cy="446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487D1-6FF3-4D28-8C41-C6FA57EA860C}"/>
                </a:ext>
              </a:extLst>
            </p:cNvPr>
            <p:cNvSpPr txBox="1"/>
            <p:nvPr/>
          </p:nvSpPr>
          <p:spPr>
            <a:xfrm>
              <a:off x="1060064" y="2170996"/>
              <a:ext cx="543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[1]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B11438-5496-4377-8180-85169243FF92}"/>
                </a:ext>
              </a:extLst>
            </p:cNvPr>
            <p:cNvSpPr txBox="1"/>
            <p:nvPr/>
          </p:nvSpPr>
          <p:spPr>
            <a:xfrm>
              <a:off x="983432" y="16288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b="1" dirty="0" err="1"/>
                <a:t>Multivariate</a:t>
              </a:r>
              <a:r>
                <a:rPr lang="nb-NO" b="1" dirty="0"/>
                <a:t> 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B5153E-0FF7-48AB-8BAC-724CC82291AD}"/>
              </a:ext>
            </a:extLst>
          </p:cNvPr>
          <p:cNvGrpSpPr/>
          <p:nvPr/>
        </p:nvGrpSpPr>
        <p:grpSpPr>
          <a:xfrm>
            <a:off x="6528048" y="1786223"/>
            <a:ext cx="4860542" cy="3581307"/>
            <a:chOff x="6486426" y="1287854"/>
            <a:chExt cx="4860542" cy="3581307"/>
          </a:xfrm>
        </p:grpSpPr>
        <p:pic>
          <p:nvPicPr>
            <p:cNvPr id="2052" name="Picture 4" descr="onestep">
              <a:extLst>
                <a:ext uri="{FF2B5EF4-FFF2-40B4-BE49-F238E27FC236}">
                  <a16:creationId xmlns:a16="http://schemas.microsoft.com/office/drawing/2014/main" id="{EA566B1B-F98D-4AB4-8DD8-BC94B7145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426" y="1628800"/>
              <a:ext cx="4860542" cy="3240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1C5BF-84E4-461E-B42B-4A1E5B28A9B6}"/>
                </a:ext>
              </a:extLst>
            </p:cNvPr>
            <p:cNvSpPr txBox="1"/>
            <p:nvPr/>
          </p:nvSpPr>
          <p:spPr>
            <a:xfrm>
              <a:off x="6816080" y="1726848"/>
              <a:ext cx="543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050ABC-E82D-4E63-BCA4-5E32268758B4}"/>
                </a:ext>
              </a:extLst>
            </p:cNvPr>
            <p:cNvSpPr txBox="1"/>
            <p:nvPr/>
          </p:nvSpPr>
          <p:spPr>
            <a:xfrm>
              <a:off x="6600056" y="1287854"/>
              <a:ext cx="2104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b="1" dirty="0"/>
                <a:t>Time Series Data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B7714-077F-4D14-A202-CB278CD02D59}"/>
              </a:ext>
            </a:extLst>
          </p:cNvPr>
          <p:cNvSpPr/>
          <p:nvPr/>
        </p:nvSpPr>
        <p:spPr>
          <a:xfrm>
            <a:off x="119336" y="56659"/>
            <a:ext cx="105851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The second part of this lecture will cover reconstruction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based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anomaly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detection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43B49-6410-4B10-BEA0-F4DE65458A47}"/>
              </a:ext>
            </a:extLst>
          </p:cNvPr>
          <p:cNvSpPr/>
          <p:nvPr/>
        </p:nvSpPr>
        <p:spPr>
          <a:xfrm>
            <a:off x="5951984" y="1628801"/>
            <a:ext cx="6027611" cy="384772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334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54B19-2176-42BE-BACA-52C20D5689ED}"/>
              </a:ext>
            </a:extLst>
          </p:cNvPr>
          <p:cNvSpPr/>
          <p:nvPr/>
        </p:nvSpPr>
        <p:spPr>
          <a:xfrm>
            <a:off x="335984" y="188641"/>
            <a:ext cx="103685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If we can learn a low-dimensional representation of our</a:t>
            </a:r>
          </a:p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data, we can detect outliers that cannot be described in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this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fashion</a:t>
            </a:r>
            <a:r>
              <a:rPr lang="nb-NO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4819C-FD2C-434B-A2E4-A66DAC85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740" y="1844824"/>
            <a:ext cx="5188045" cy="3891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4BD59-00E7-4969-9A80-38C04EFF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661042"/>
            <a:ext cx="4366245" cy="43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5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1DC0B-5743-4EBD-B3CD-FBBA55EC77A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211C1-C26F-4EF4-8F21-4B325E6BA7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7</a:t>
            </a:fld>
            <a:endParaRPr lang="nb-NO"/>
          </a:p>
        </p:txBody>
      </p:sp>
      <p:pic>
        <p:nvPicPr>
          <p:cNvPr id="24578" name="Picture 2" descr="05_01.png">
            <a:extLst>
              <a:ext uri="{FF2B5EF4-FFF2-40B4-BE49-F238E27FC236}">
                <a16:creationId xmlns:a16="http://schemas.microsoft.com/office/drawing/2014/main" id="{8838A830-1B39-40E2-911D-5308F872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90" y="1484784"/>
            <a:ext cx="4991182" cy="46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D7B08E-342A-4777-920B-48FF7BC6F897}"/>
              </a:ext>
            </a:extLst>
          </p:cNvPr>
          <p:cNvSpPr/>
          <p:nvPr/>
        </p:nvSpPr>
        <p:spPr>
          <a:xfrm>
            <a:off x="390524" y="214605"/>
            <a:ext cx="1146611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b-NO" sz="2600" dirty="0">
                <a:ln w="0"/>
                <a:solidFill>
                  <a:srgbClr val="009D7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Principal </a:t>
            </a:r>
            <a:r>
              <a:rPr lang="nb-NO" sz="2600" dirty="0" err="1">
                <a:ln w="0"/>
                <a:solidFill>
                  <a:srgbClr val="009D7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component</a:t>
            </a:r>
            <a:r>
              <a:rPr lang="nb-NO" sz="2600" dirty="0">
                <a:ln w="0"/>
                <a:solidFill>
                  <a:srgbClr val="009D7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</a:t>
            </a:r>
            <a:r>
              <a:rPr lang="nb-NO" sz="2600" dirty="0" err="1">
                <a:ln w="0"/>
                <a:solidFill>
                  <a:srgbClr val="009D7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analysis</a:t>
            </a:r>
            <a:r>
              <a:rPr lang="nb-NO" sz="2600" dirty="0">
                <a:ln w="0"/>
                <a:solidFill>
                  <a:srgbClr val="009D7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 (PCA)</a:t>
            </a:r>
            <a:endParaRPr lang="nb-NO" dirty="0">
              <a:ln w="0"/>
              <a:solidFill>
                <a:srgbClr val="009D7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7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0AC8-60C6-4333-B779-4760D96D0A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EED0-E875-4665-8193-775D46A800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5F6F3B-87B6-4639-BC32-8B2616DB8F7E}"/>
              </a:ext>
            </a:extLst>
          </p:cNvPr>
          <p:cNvSpPr/>
          <p:nvPr/>
        </p:nvSpPr>
        <p:spPr>
          <a:xfrm>
            <a:off x="263352" y="260648"/>
            <a:ext cx="102971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PCA can be used to describe data that lies in linear</a:t>
            </a:r>
          </a:p>
          <a:p>
            <a:r>
              <a:rPr lang="nb-NO" sz="2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TSans-Bold"/>
              </a:rPr>
              <a:t>subspaces</a:t>
            </a:r>
            <a:endParaRPr lang="nb-N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F4C5E-FB14-4EF9-A898-A4E8F07A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88" y="1204211"/>
            <a:ext cx="6598493" cy="49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0845"/>
      </p:ext>
    </p:extLst>
  </p:cSld>
  <p:clrMapOvr>
    <a:masterClrMapping/>
  </p:clrMapOvr>
</p:sld>
</file>

<file path=ppt/theme/theme1.xml><?xml version="1.0" encoding="utf-8"?>
<a:theme xmlns:a="http://schemas.openxmlformats.org/drawingml/2006/main" name="NMBU 16:9 with footer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mbu_engelsk_16-9.pptx  -  Read-Only" id="{5882895F-79A0-422F-8710-DB7F8109C0D2}" vid="{6D9C3793-9CE6-465C-B590-8789117B47C3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E28547A07B794CAB27A2F8468884E4" ma:contentTypeVersion="10" ma:contentTypeDescription="Create a new document." ma:contentTypeScope="" ma:versionID="128de5c66e612d928197e22c189b73c3">
  <xsd:schema xmlns:xsd="http://www.w3.org/2001/XMLSchema" xmlns:xs="http://www.w3.org/2001/XMLSchema" xmlns:p="http://schemas.microsoft.com/office/2006/metadata/properties" xmlns:ns3="50c6f584-0ff0-441e-8714-60429bc19ffb" xmlns:ns4="550af9d0-f43b-47a3-91c3-dfb165561fc8" targetNamespace="http://schemas.microsoft.com/office/2006/metadata/properties" ma:root="true" ma:fieldsID="117772a384ad845f2a08de0fa2fc796f" ns3:_="" ns4:_="">
    <xsd:import namespace="50c6f584-0ff0-441e-8714-60429bc19ffb"/>
    <xsd:import namespace="550af9d0-f43b-47a3-91c3-dfb165561fc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6f584-0ff0-441e-8714-60429bc19f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af9d0-f43b-47a3-91c3-dfb165561f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001DF2-4CF7-4F02-AA72-7CE70088B2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c6f584-0ff0-441e-8714-60429bc19ffb"/>
    <ds:schemaRef ds:uri="550af9d0-f43b-47a3-91c3-dfb165561f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ECFF8B-8B58-4CFA-BAC2-C8F06611F7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8D51E1-76D3-4F29-919D-35A477B66823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50c6f584-0ff0-441e-8714-60429bc19ffb"/>
    <ds:schemaRef ds:uri="http://purl.org/dc/dcmitype/"/>
    <ds:schemaRef ds:uri="http://schemas.openxmlformats.org/package/2006/metadata/core-properties"/>
    <ds:schemaRef ds:uri="550af9d0-f43b-47a3-91c3-dfb165561fc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nmbu_engelsk_16-9</Template>
  <TotalTime>0</TotalTime>
  <Words>713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OpenSans-Bold</vt:lpstr>
      <vt:lpstr>OpenSans-Regular</vt:lpstr>
      <vt:lpstr>PTSans-Bold</vt:lpstr>
      <vt:lpstr>NMBU 16:9 with footer</vt:lpstr>
      <vt:lpstr>PowerPoint Presentation</vt:lpstr>
      <vt:lpstr>An introduction to Outlier Detection: Part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2019-10-01T13:37:50Z</dcterms:created>
  <dcterms:modified xsi:type="dcterms:W3CDTF">2019-10-07T07:40:38Z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iteId">
    <vt:lpwstr>eec01f8e-737f-43e3-9ed5-f8a59913bd82</vt:lpwstr>
  </property>
  <property fmtid="{D5CDD505-2E9C-101B-9397-08002B2CF9AE}" pid="4" name="MSIP_Label_d0484126-3486-41a9-802e-7f1e2277276c_Owner">
    <vt:lpwstr>kenneth.isaksen@nmbu.no</vt:lpwstr>
  </property>
  <property fmtid="{D5CDD505-2E9C-101B-9397-08002B2CF9AE}" pid="5" name="MSIP_Label_d0484126-3486-41a9-802e-7f1e2277276c_SetDate">
    <vt:lpwstr>2019-04-15T09:23:07.8726652Z</vt:lpwstr>
  </property>
  <property fmtid="{D5CDD505-2E9C-101B-9397-08002B2CF9AE}" pid="6" name="MSIP_Label_d0484126-3486-41a9-802e-7f1e2277276c_Name">
    <vt:lpwstr>Internal</vt:lpwstr>
  </property>
  <property fmtid="{D5CDD505-2E9C-101B-9397-08002B2CF9AE}" pid="7" name="MSIP_Label_d0484126-3486-41a9-802e-7f1e2277276c_Application">
    <vt:lpwstr>Microsoft Azure Information Protection</vt:lpwstr>
  </property>
  <property fmtid="{D5CDD505-2E9C-101B-9397-08002B2CF9AE}" pid="8" name="MSIP_Label_d0484126-3486-41a9-802e-7f1e2277276c_Extended_MSFT_Method">
    <vt:lpwstr>Automatic</vt:lpwstr>
  </property>
  <property fmtid="{D5CDD505-2E9C-101B-9397-08002B2CF9AE}" pid="9" name="Sensitivity">
    <vt:lpwstr>Internal</vt:lpwstr>
  </property>
  <property fmtid="{D5CDD505-2E9C-101B-9397-08002B2CF9AE}" pid="10" name="ContentTypeId">
    <vt:lpwstr>0x01010016E28547A07B794CAB27A2F8468884E4</vt:lpwstr>
  </property>
</Properties>
</file>