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0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9"/>
    <p:restoredTop sz="94666"/>
  </p:normalViewPr>
  <p:slideViewPr>
    <p:cSldViewPr snapToGrid="0" snapToObjects="1">
      <p:cViewPr>
        <p:scale>
          <a:sx n="142" d="100"/>
          <a:sy n="14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447A58-037A-BA49-BC0D-3A7B02DD35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86773-95DE-B542-9818-4DC55B7771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979A1-38F8-8842-AB7F-144806A8CC6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CF1FD-7A7F-B143-9854-7B7DAB96E5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01054-3233-F34A-8ABF-20BA8757BF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916CE-689A-9448-AE03-F4D4AA3E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1EA83-F3FB-264E-A27A-7A8C22E9FC27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F2718-3667-7340-A024-00ED30232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671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967D-0E03-E547-BFFF-3FBEC6324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44C6D-9123-084D-9D10-3C68237B5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D716-087B-7140-9988-DC223B0D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2729-40CA-A949-91EA-66BD369E8CA9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43DE-43E8-4D4B-A9AB-9E3564DF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68D2-50C9-0C47-9B2B-848F7F26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27FB-49C1-7848-8EEA-D668C777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69409-6167-AD45-B63E-26508E13E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5835-2C91-2B4B-B1BC-0BE36DB9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E155-FA44-C340-8CC9-2B074AC91286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A15B-567F-E04D-9384-F64F0EFE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9F3F-9AF5-8B4E-8790-5A7A2B93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D8660-684D-C445-BECD-7F779C10D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219B0-0395-A849-9AB2-62261DC16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B5B7-8B5B-A143-95BB-AFE4663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401-08C0-4949-9A10-2DB54424C8E9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164B-E62F-E741-AF7D-F128A30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4863-BA38-2E4A-875E-6A08CF96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  <a:solidFill>
            <a:srgbClr val="57068C"/>
          </a:solidFill>
          <a:ln>
            <a:noFill/>
          </a:ln>
        </p:spPr>
        <p:txBody>
          <a:bodyPr lIns="274320" tIns="274320" rIns="274320" bIns="274320">
            <a:normAutofit/>
          </a:bodyPr>
          <a:lstStyle>
            <a:lvl1pPr marL="0" algn="ctr">
              <a:defRPr sz="5640" b="1" i="0" baseline="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12192000" cy="41148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84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84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920" b="0" baseline="0">
                <a:solidFill>
                  <a:schemeClr val="bg1"/>
                </a:solidFill>
              </a:defRPr>
            </a:lvl3pPr>
            <a:lvl4pPr>
              <a:defRPr sz="84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84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/>
              <a:t>Presenter Name | Department or School | Date</a:t>
            </a:r>
          </a:p>
        </p:txBody>
      </p:sp>
    </p:spTree>
    <p:extLst>
      <p:ext uri="{BB962C8B-B14F-4D97-AF65-F5344CB8AC3E}">
        <p14:creationId xmlns:p14="http://schemas.microsoft.com/office/powerpoint/2010/main" val="5131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DC54-9A19-C440-AA57-69058462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A6F1-DC68-544D-ADB1-203606B6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788F-0243-304E-8473-A825DDD6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A082-A197-274F-B099-52D4C299CF1C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F9B5-BBD9-6546-8D03-81A5B328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CBA2-49C3-F848-946A-8EEB111F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330D-FBA5-E34F-808B-4AE30ECD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354CE-F2B3-8148-91A0-0DCF1747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EF434-DF89-8149-97EE-7CE5CB95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7EA-D97D-C943-AC24-893F8F2F8829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89253-23CC-DA42-A49C-83FFE255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A0F9-9F32-9340-8DB8-C7E9FA9F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B454-50DB-2C44-80F8-78AB6EB4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99FF-06E1-F34E-83EC-E9CCFDE4B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C557B-85EB-104A-AF5E-CBFBB001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C74D2-0D31-E845-9CEB-D3628B3B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AA53-D879-034A-A084-124AA46656F5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B086-FFE8-C04E-A241-620CF30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2732-79B8-3A46-8A47-417BD692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7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06B6-0613-FA4D-B752-DF63C133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2EA48-5BC6-9A4F-B52D-74316D5E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9D073-3D98-9B40-99C2-7CF7B8B4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65F64-22E5-2049-8465-9430EAF0B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AC309-BAA8-D547-A5A1-5911F2AE9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0ABC4-E24B-B044-B47F-4BF6B1A1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27E4-5F3E-CC42-A26E-1C6955A16B1D}" type="datetime1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54E71-4B6A-6B46-94CE-D152486E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2B8DD-6127-4E4F-B866-C3A31FAE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EC9C-C643-B047-8029-F1C235CA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BE8A-1006-D64E-ADD0-D1464CF9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A1C7-6B40-9949-A3DA-17667EF4D8FD}" type="datetime1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2F298-79EC-0540-B339-BDD4F7C8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D6FA7-A9CA-5F41-BCFF-FE64F508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A102B-74C1-D645-A1F2-BEE5A61A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42B5-2F49-D244-A202-E681471EEB5B}" type="datetime1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0ED0A-78E4-494A-9A7C-5C2F020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B522C-6024-8B4B-BE0F-CDF2091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10B4-2E13-6D4A-A8D3-39D02DA8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5426-29F9-7147-84C7-BC5B7707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C4C1F-5777-BB4F-8565-9B66DB75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C36EF-8933-2C4B-9B2F-2D0067B5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418-FD8E-044E-BCCE-B57700F71552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88E2-AE8A-D847-9111-11B62F4F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6C88-3F55-544A-88F7-E284381D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E49C-4B03-CF4A-BE5A-9E6690EB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E8329-3C6F-A447-84F9-4BF70253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1B814-A9D8-9542-8199-3B23DCB9C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E8F8B-3D4D-2C4D-BEEE-357A7B7F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B5E-989E-D04E-B39B-62872349B4C6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2077-1395-6648-8046-3D9C54AF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0502-B2F1-7843-BBC1-16B343A7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5B61A-98AE-3F47-9416-DB6A1391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8A61-1D8F-7F4D-9640-F47215DC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A6A3-3F9F-1D41-A0CF-A80D31A48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2032-22E2-704E-8098-3F283BD5C17A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6B06-4D16-BE43-9BD8-5CA08C56E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Andranik  Tumasjan,  Timm  O  Sprenger,  Philipp  GSandner,  and  Isabell  M  Welpe.  2010.    Predictingelections  with  twitter:  What  140  characters  revealabout  political  sentiment.   InFourth  internationalAAAI conference on weblogs and social media.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344ED-3240-674D-93A7-B96D0FA7A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7FD6-C519-EC4C-9788-89900A88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</a:t>
            </a:r>
            <a:r>
              <a:rPr lang="en-US" altLang="zh-CN" sz="3600" dirty="0">
                <a:solidFill>
                  <a:schemeClr val="bg1"/>
                </a:solidFill>
              </a:rPr>
              <a:t>extual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of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Communications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in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COVID-19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Infected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Community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on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Social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Media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0" y="4127110"/>
            <a:ext cx="12192000" cy="41148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err="1">
                <a:solidFill>
                  <a:schemeClr val="bg1"/>
                </a:solidFill>
              </a:rPr>
              <a:t>Yuhan</a:t>
            </a:r>
            <a:r>
              <a:rPr lang="en-US" sz="2000" dirty="0">
                <a:solidFill>
                  <a:schemeClr val="bg1"/>
                </a:solidFill>
              </a:rPr>
              <a:t> Liu, </a:t>
            </a:r>
            <a:r>
              <a:rPr lang="en-US" sz="2000" dirty="0" err="1">
                <a:solidFill>
                  <a:schemeClr val="bg1"/>
                </a:solidFill>
              </a:rPr>
              <a:t>Zhifan</a:t>
            </a:r>
            <a:r>
              <a:rPr lang="en-US" sz="2000" dirty="0">
                <a:solidFill>
                  <a:schemeClr val="bg1"/>
                </a:solidFill>
              </a:rPr>
              <a:t> Nan, </a:t>
            </a:r>
            <a:r>
              <a:rPr lang="en-US" sz="2000" dirty="0" err="1">
                <a:solidFill>
                  <a:schemeClr val="bg1"/>
                </a:solidFill>
              </a:rPr>
              <a:t>Yuhan</a:t>
            </a:r>
            <a:r>
              <a:rPr lang="en-US" sz="2000" dirty="0">
                <a:solidFill>
                  <a:schemeClr val="bg1"/>
                </a:solidFill>
              </a:rPr>
              <a:t> Gao, Long Chen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Team 2</a:t>
            </a:r>
          </a:p>
          <a:p>
            <a:pPr marL="0" indent="0" algn="ctr">
              <a:buNone/>
            </a:pPr>
            <a:endParaRPr lang="en-US" sz="1920" dirty="0">
              <a:solidFill>
                <a:schemeClr val="bg1"/>
              </a:solidFill>
            </a:endParaRPr>
          </a:p>
        </p:txBody>
      </p:sp>
      <p:pic>
        <p:nvPicPr>
          <p:cNvPr id="9" name="Picture 8" descr="nyu_short_whi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736" y="6147582"/>
            <a:ext cx="16165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5"/>
    </mc:Choice>
    <mc:Fallback>
      <p:transition spd="slow" advTm="2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7858-6368-0442-8D78-0FDA0DAD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8064-7331-6841-B812-BE1894DC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Incorporate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Reddit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upvotes,</a:t>
            </a:r>
            <a:r>
              <a:rPr lang="zh-CN" altLang="en-US" dirty="0"/>
              <a:t> </a:t>
            </a:r>
            <a:r>
              <a:rPr lang="en-US" altLang="zh-CN" dirty="0"/>
              <a:t>downvotes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comments;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LIWC</a:t>
            </a:r>
            <a:r>
              <a:rPr lang="zh-CN" altLang="en-US" dirty="0"/>
              <a:t> </a:t>
            </a:r>
            <a:r>
              <a:rPr lang="en-US" altLang="zh-CN" dirty="0"/>
              <a:t>scores)</a:t>
            </a:r>
          </a:p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Reddit</a:t>
            </a:r>
            <a:r>
              <a:rPr lang="zh-CN" altLang="en-US" dirty="0"/>
              <a:t> </a:t>
            </a:r>
            <a:r>
              <a:rPr lang="en-US" altLang="zh-CN" dirty="0"/>
              <a:t>comment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performed.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fact,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mil</a:t>
            </a:r>
            <a:r>
              <a:rPr lang="zh-CN" altLang="en-US" dirty="0"/>
              <a:t> </a:t>
            </a:r>
            <a:r>
              <a:rPr lang="en-US" altLang="zh-CN" dirty="0"/>
              <a:t>comment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subreddit.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flairs,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LDA).</a:t>
            </a:r>
          </a:p>
          <a:p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infected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psychological</a:t>
            </a:r>
            <a:r>
              <a:rPr lang="zh-CN" altLang="en-US" dirty="0"/>
              <a:t> </a:t>
            </a:r>
            <a:r>
              <a:rPr lang="en-US" altLang="zh-CN" dirty="0"/>
              <a:t>evaluation).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21DCA1-321B-CD49-9689-889BE04D5A17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6AF5-7878-CE48-B478-7F2AB5DF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542" y="2766218"/>
            <a:ext cx="2718916" cy="1325563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8F06408-FC70-5645-AA8E-D11563AC91A6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4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4E1D-DEFB-4C4E-9963-FF8B27AF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2AE0-95BB-3943-BDB7-DCB80CB4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Despoina</a:t>
            </a:r>
            <a:r>
              <a:rPr lang="en-US" dirty="0"/>
              <a:t> </a:t>
            </a:r>
            <a:r>
              <a:rPr lang="en-US" dirty="0" err="1"/>
              <a:t>Chatzakou</a:t>
            </a:r>
            <a:r>
              <a:rPr lang="en-US" dirty="0"/>
              <a:t> and Athena </a:t>
            </a:r>
            <a:r>
              <a:rPr lang="en-US" dirty="0" err="1"/>
              <a:t>Vakali</a:t>
            </a:r>
            <a:r>
              <a:rPr lang="en-US" dirty="0"/>
              <a:t>. 2015. Harvesting opinions and emotions from social media textual resources.</a:t>
            </a:r>
            <a:r>
              <a:rPr lang="zh-CN" altLang="en-US" dirty="0"/>
              <a:t> </a:t>
            </a:r>
            <a:r>
              <a:rPr lang="en-US" dirty="0"/>
              <a:t>IEEE Internet Computing,19(4):46–50.</a:t>
            </a:r>
          </a:p>
          <a:p>
            <a:r>
              <a:rPr lang="en-US" dirty="0"/>
              <a:t>Long Chen, </a:t>
            </a:r>
            <a:r>
              <a:rPr lang="en-US" dirty="0" err="1"/>
              <a:t>Hanjia</a:t>
            </a:r>
            <a:r>
              <a:rPr lang="en-US" dirty="0"/>
              <a:t> </a:t>
            </a:r>
            <a:r>
              <a:rPr lang="en-US" dirty="0" err="1"/>
              <a:t>Lyu</a:t>
            </a:r>
            <a:r>
              <a:rPr lang="en-US" dirty="0"/>
              <a:t>, </a:t>
            </a:r>
            <a:r>
              <a:rPr lang="en-US" dirty="0" err="1"/>
              <a:t>Tongyu</a:t>
            </a:r>
            <a:r>
              <a:rPr lang="en-US" dirty="0"/>
              <a:t> Yang, Yu Wang, and</a:t>
            </a:r>
            <a:r>
              <a:rPr lang="zh-CN" altLang="en-US" dirty="0"/>
              <a:t> </a:t>
            </a:r>
            <a:r>
              <a:rPr lang="en-US" dirty="0" err="1"/>
              <a:t>Jiebo</a:t>
            </a:r>
            <a:r>
              <a:rPr lang="en-US" dirty="0"/>
              <a:t> Luo. 2020. In the eyes of the beholder: Sentiment and topic analyses on social media use of</a:t>
            </a:r>
            <a:r>
              <a:rPr lang="zh-CN" altLang="en-US" dirty="0"/>
              <a:t> </a:t>
            </a:r>
            <a:r>
              <a:rPr lang="en-US" dirty="0"/>
              <a:t>neutral and controversial terms for covid-19.arXivpreprint arXiv:2004.10225.</a:t>
            </a:r>
          </a:p>
          <a:p>
            <a:r>
              <a:rPr lang="en-US" dirty="0" err="1"/>
              <a:t>Aysu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-Can. 2020. A comparison of </a:t>
            </a:r>
            <a:r>
              <a:rPr lang="en-US" dirty="0" err="1"/>
              <a:t>lstm</a:t>
            </a:r>
            <a:r>
              <a:rPr lang="en-US" dirty="0"/>
              <a:t> and </a:t>
            </a:r>
            <a:r>
              <a:rPr lang="en-US" dirty="0" err="1"/>
              <a:t>bert</a:t>
            </a:r>
            <a:r>
              <a:rPr lang="zh-CN" altLang="en-US" dirty="0"/>
              <a:t> </a:t>
            </a:r>
            <a:r>
              <a:rPr lang="en-US" dirty="0"/>
              <a:t>for small corpus.</a:t>
            </a:r>
            <a:r>
              <a:rPr lang="zh-CN" altLang="en-US" dirty="0"/>
              <a:t> </a:t>
            </a:r>
            <a:r>
              <a:rPr lang="en-US" dirty="0" err="1"/>
              <a:t>arXiv</a:t>
            </a:r>
            <a:r>
              <a:rPr lang="en-US" dirty="0"/>
              <a:t> preprint arXiv:2009.05451.</a:t>
            </a:r>
          </a:p>
          <a:p>
            <a:r>
              <a:rPr lang="en-US" dirty="0" err="1"/>
              <a:t>Qianjia</a:t>
            </a:r>
            <a:r>
              <a:rPr lang="en-US" dirty="0"/>
              <a:t> Huang, Vivek Kumar Singh, and Pradeep Kumar </a:t>
            </a:r>
            <a:r>
              <a:rPr lang="en-US" dirty="0" err="1"/>
              <a:t>Atrey</a:t>
            </a:r>
            <a:r>
              <a:rPr lang="en-US" dirty="0"/>
              <a:t>. 2014. Cyber bullying detection using social and textual analysis. In</a:t>
            </a:r>
            <a:r>
              <a:rPr lang="zh-CN" altLang="en-US" dirty="0"/>
              <a:t> </a:t>
            </a:r>
            <a:r>
              <a:rPr lang="en-US" dirty="0"/>
              <a:t>Proceedings of the 3rdInternational Workshop on Socially-Aware Multimedia, pages 3–6.</a:t>
            </a:r>
          </a:p>
          <a:p>
            <a:r>
              <a:rPr lang="en-US" dirty="0"/>
              <a:t>Michal Lukasik, PK </a:t>
            </a:r>
            <a:r>
              <a:rPr lang="en-US" dirty="0" err="1"/>
              <a:t>Srijith</a:t>
            </a:r>
            <a:r>
              <a:rPr lang="en-US" dirty="0"/>
              <a:t>, </a:t>
            </a:r>
            <a:r>
              <a:rPr lang="en-US" dirty="0" err="1"/>
              <a:t>Duy</a:t>
            </a:r>
            <a:r>
              <a:rPr lang="en-US" dirty="0"/>
              <a:t> Vu, </a:t>
            </a:r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Bontcheva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 err="1"/>
              <a:t>Arkaitz</a:t>
            </a:r>
            <a:r>
              <a:rPr lang="en-US" dirty="0"/>
              <a:t> </a:t>
            </a:r>
            <a:r>
              <a:rPr lang="en-US" dirty="0" err="1"/>
              <a:t>Zubiaga</a:t>
            </a:r>
            <a:r>
              <a:rPr lang="en-US" dirty="0"/>
              <a:t>, and Trevor Cohn. 2016. Hawkes</a:t>
            </a:r>
            <a:r>
              <a:rPr lang="zh-CN" altLang="en-US" dirty="0"/>
              <a:t> </a:t>
            </a:r>
            <a:r>
              <a:rPr lang="en-US" dirty="0"/>
              <a:t>processes for continuous time sequence classification: an application to </a:t>
            </a:r>
            <a:r>
              <a:rPr lang="en-US" dirty="0" err="1"/>
              <a:t>rumour</a:t>
            </a:r>
            <a:r>
              <a:rPr lang="en-US" dirty="0"/>
              <a:t> stance classification</a:t>
            </a:r>
            <a:r>
              <a:rPr lang="zh-CN" altLang="en-US" dirty="0"/>
              <a:t> </a:t>
            </a:r>
            <a:r>
              <a:rPr lang="en-US" dirty="0"/>
              <a:t>in twitter. In</a:t>
            </a:r>
            <a:r>
              <a:rPr lang="zh-CN" altLang="en-US" dirty="0"/>
              <a:t> </a:t>
            </a:r>
            <a:r>
              <a:rPr lang="en-US" dirty="0"/>
              <a:t>Proceedings of the 54th Annual Meeting of the Association for Computational Linguistics(Volume 2: Short Papers), pages 393–398.</a:t>
            </a:r>
          </a:p>
          <a:p>
            <a:r>
              <a:rPr lang="en-US" dirty="0"/>
              <a:t>K </a:t>
            </a:r>
            <a:r>
              <a:rPr lang="en-US" dirty="0" err="1"/>
              <a:t>Mouthami</a:t>
            </a:r>
            <a:r>
              <a:rPr lang="en-US" dirty="0"/>
              <a:t>, K Nirmala Devi, and V Murali</a:t>
            </a:r>
            <a:r>
              <a:rPr lang="zh-CN" altLang="en-US" dirty="0"/>
              <a:t> </a:t>
            </a:r>
            <a:r>
              <a:rPr lang="en-US" dirty="0" err="1"/>
              <a:t>Bhaskaran</a:t>
            </a:r>
            <a:r>
              <a:rPr lang="en-US" dirty="0"/>
              <a:t>. 2013. Sentiment analysis and classification based on textual reviews. In2013 international</a:t>
            </a:r>
            <a:r>
              <a:rPr lang="zh-CN" altLang="en-US" dirty="0"/>
              <a:t> </a:t>
            </a:r>
            <a:r>
              <a:rPr lang="en-US" dirty="0"/>
              <a:t>conference on Information communication and embedded systems (ICICES), pages 271–276. IEEE.</a:t>
            </a:r>
          </a:p>
          <a:p>
            <a:r>
              <a:rPr lang="en-US" dirty="0" err="1"/>
              <a:t>Andranik</a:t>
            </a:r>
            <a:r>
              <a:rPr lang="en-US" dirty="0"/>
              <a:t> </a:t>
            </a:r>
            <a:r>
              <a:rPr lang="en-US" dirty="0" err="1"/>
              <a:t>Tumasjan</a:t>
            </a:r>
            <a:r>
              <a:rPr lang="en-US" dirty="0"/>
              <a:t>, Timm O Sprenger, Philipp G</a:t>
            </a:r>
            <a:r>
              <a:rPr lang="zh-CN" altLang="en-US" dirty="0"/>
              <a:t> </a:t>
            </a:r>
            <a:r>
              <a:rPr lang="en-US" dirty="0" err="1"/>
              <a:t>Sandner</a:t>
            </a:r>
            <a:r>
              <a:rPr lang="en-US" dirty="0"/>
              <a:t>, and Isabell M </a:t>
            </a:r>
            <a:r>
              <a:rPr lang="en-US" dirty="0" err="1"/>
              <a:t>Welpe</a:t>
            </a:r>
            <a:r>
              <a:rPr lang="en-US" dirty="0"/>
              <a:t>. 2010. Predicting</a:t>
            </a:r>
            <a:r>
              <a:rPr lang="zh-CN" altLang="en-US" dirty="0"/>
              <a:t> </a:t>
            </a:r>
            <a:r>
              <a:rPr lang="en-US" dirty="0"/>
              <a:t>elections with twitter: What 140 characters reveal</a:t>
            </a:r>
            <a:r>
              <a:rPr lang="zh-CN" altLang="en-US" dirty="0"/>
              <a:t> </a:t>
            </a:r>
            <a:r>
              <a:rPr lang="en-US" dirty="0"/>
              <a:t>about political sentiment. In</a:t>
            </a:r>
            <a:r>
              <a:rPr lang="zh-CN" altLang="en-US" dirty="0"/>
              <a:t> </a:t>
            </a:r>
            <a:r>
              <a:rPr lang="en-US" dirty="0"/>
              <a:t>Fourth international</a:t>
            </a:r>
            <a:r>
              <a:rPr lang="zh-CN" altLang="en-US" dirty="0"/>
              <a:t> </a:t>
            </a:r>
            <a:r>
              <a:rPr lang="en-US" dirty="0"/>
              <a:t>AAAI conference on weblogs and social media.</a:t>
            </a:r>
          </a:p>
          <a:p>
            <a:r>
              <a:rPr lang="en-US" dirty="0"/>
              <a:t>Bei Yu, Stefan Kaufmann, and Daniel </a:t>
            </a:r>
            <a:r>
              <a:rPr lang="en-US" dirty="0" err="1"/>
              <a:t>Diermeier</a:t>
            </a:r>
            <a:r>
              <a:rPr lang="en-US" dirty="0"/>
              <a:t>. 2008.Exploring the characteristics of opinion expressions</a:t>
            </a:r>
            <a:r>
              <a:rPr lang="zh-CN" altLang="en-US" dirty="0"/>
              <a:t> </a:t>
            </a:r>
            <a:r>
              <a:rPr lang="en-US" dirty="0"/>
              <a:t>for political opinion classification. In</a:t>
            </a:r>
            <a:r>
              <a:rPr lang="zh-CN" altLang="en-US" dirty="0"/>
              <a:t> </a:t>
            </a:r>
            <a:r>
              <a:rPr lang="en-US" dirty="0"/>
              <a:t>Proceedings</a:t>
            </a:r>
            <a:r>
              <a:rPr lang="zh-CN" altLang="en-US" dirty="0"/>
              <a:t> </a:t>
            </a:r>
            <a:r>
              <a:rPr lang="en-US" dirty="0"/>
              <a:t>of the 2008 international conference on Digital government research, pages 82–91. Digital Government</a:t>
            </a:r>
            <a:r>
              <a:rPr lang="zh-CN" altLang="en-US" dirty="0"/>
              <a:t> </a:t>
            </a:r>
            <a:r>
              <a:rPr lang="en-US" dirty="0"/>
              <a:t>Society of North America.</a:t>
            </a:r>
          </a:p>
          <a:p>
            <a:r>
              <a:rPr lang="en-US" dirty="0" err="1"/>
              <a:t>Xupin</a:t>
            </a:r>
            <a:r>
              <a:rPr lang="en-US" dirty="0"/>
              <a:t> Zhang, </a:t>
            </a:r>
            <a:r>
              <a:rPr lang="en-US" dirty="0" err="1"/>
              <a:t>Hanjia</a:t>
            </a:r>
            <a:r>
              <a:rPr lang="en-US" dirty="0"/>
              <a:t> </a:t>
            </a:r>
            <a:r>
              <a:rPr lang="en-US" dirty="0" err="1"/>
              <a:t>Lyu</a:t>
            </a:r>
            <a:r>
              <a:rPr lang="en-US" dirty="0"/>
              <a:t>, and </a:t>
            </a:r>
            <a:r>
              <a:rPr lang="en-US" dirty="0" err="1"/>
              <a:t>Jiebo</a:t>
            </a:r>
            <a:r>
              <a:rPr lang="en-US" dirty="0"/>
              <a:t> Luo. 2020. What</a:t>
            </a:r>
            <a:r>
              <a:rPr lang="zh-CN" altLang="en-US" dirty="0"/>
              <a:t> </a:t>
            </a:r>
            <a:r>
              <a:rPr lang="en-US" dirty="0"/>
              <a:t>contributes to a crowdfunding campaign’s success?</a:t>
            </a:r>
            <a:r>
              <a:rPr lang="zh-CN" altLang="en-US" dirty="0"/>
              <a:t> </a:t>
            </a:r>
            <a:r>
              <a:rPr lang="en-US" dirty="0"/>
              <a:t>evidence and analyses from </a:t>
            </a:r>
            <a:r>
              <a:rPr lang="en-US" dirty="0" err="1"/>
              <a:t>gofundme</a:t>
            </a:r>
            <a:r>
              <a:rPr lang="en-US" dirty="0"/>
              <a:t> data.</a:t>
            </a:r>
            <a:r>
              <a:rPr lang="zh-CN" altLang="en-US" dirty="0"/>
              <a:t> </a:t>
            </a:r>
            <a:r>
              <a:rPr lang="en-US" dirty="0" err="1"/>
              <a:t>arXiv</a:t>
            </a:r>
            <a:r>
              <a:rPr lang="zh-CN" altLang="en-US" dirty="0"/>
              <a:t> </a:t>
            </a:r>
            <a:r>
              <a:rPr lang="en-US" dirty="0"/>
              <a:t>preprint arXiv:2001.05446.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6293B0-D2DA-4340-A8EE-631784CC821E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9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8145-6A99-984D-9E08-80D7D372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28D9-7159-164A-86D3-14AB37A1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has impacted the global this year.</a:t>
            </a:r>
          </a:p>
          <a:p>
            <a:r>
              <a:rPr lang="en-US" dirty="0"/>
              <a:t>People are discussing COVID-19 related issues on social media.</a:t>
            </a:r>
          </a:p>
          <a:p>
            <a:r>
              <a:rPr lang="en-US" dirty="0"/>
              <a:t>On Reddit, users participate in a subreddit, </a:t>
            </a:r>
            <a:r>
              <a:rPr lang="en-US" i="1" u="sng" dirty="0"/>
              <a:t>r/COVID</a:t>
            </a:r>
            <a:r>
              <a:rPr lang="en-US" altLang="zh-CN" i="1" u="sng" dirty="0"/>
              <a:t>-</a:t>
            </a:r>
            <a:r>
              <a:rPr lang="en-US" i="1" u="sng" dirty="0"/>
              <a:t>19</a:t>
            </a:r>
            <a:r>
              <a:rPr lang="en-US" altLang="zh-CN" i="1" u="sng" dirty="0"/>
              <a:t>P</a:t>
            </a:r>
            <a:r>
              <a:rPr lang="en-US" i="1" u="sng" dirty="0"/>
              <a:t>ositive</a:t>
            </a:r>
            <a:r>
              <a:rPr lang="en-US" dirty="0"/>
              <a:t>, to report positive diagnoses and raise questions about the pandemic.</a:t>
            </a:r>
          </a:p>
          <a:p>
            <a:endParaRPr lang="en-US" dirty="0"/>
          </a:p>
          <a:p>
            <a:r>
              <a:rPr lang="en-US" b="1" u="sng" dirty="0"/>
              <a:t>Objective 1: </a:t>
            </a:r>
            <a:r>
              <a:rPr lang="en-US" dirty="0"/>
              <a:t>analyze textual characteristics of posts on the subreddit</a:t>
            </a:r>
          </a:p>
          <a:p>
            <a:r>
              <a:rPr lang="en-US" b="1" u="sng" dirty="0"/>
              <a:t>Objective 2: </a:t>
            </a:r>
            <a:r>
              <a:rPr lang="en-US" dirty="0"/>
              <a:t>classify the posts into categories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9F8BE1-F9C4-454B-AA68-2E9BF960195D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4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AD06-721D-B04A-B8A4-618A7935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3A98-4EFD-F847-9B60-CAD624FE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Tumasjan</a:t>
            </a:r>
            <a:r>
              <a:rPr lang="en-US" dirty="0"/>
              <a:t> et al. (2010) used LIWC</a:t>
            </a:r>
            <a:r>
              <a:rPr lang="en-US" baseline="30000" dirty="0"/>
              <a:t>1</a:t>
            </a:r>
            <a:r>
              <a:rPr lang="en-US" dirty="0"/>
              <a:t> (Linguistic Inquiry and Word Count) to capture the political sentiment and predict elections with Twitter. </a:t>
            </a:r>
          </a:p>
          <a:p>
            <a:r>
              <a:rPr lang="en-US" dirty="0"/>
              <a:t>Zhang et al.(2020) used LIWC to provide insights into the sentiment of the descriptions of crowdfunding campaigns.</a:t>
            </a:r>
          </a:p>
          <a:p>
            <a:r>
              <a:rPr lang="en-US" dirty="0"/>
              <a:t>Lukasik et al. (2016) used sequence classification to predict </a:t>
            </a:r>
            <a:r>
              <a:rPr lang="en-US" dirty="0" err="1"/>
              <a:t>rumour</a:t>
            </a:r>
            <a:r>
              <a:rPr lang="en-US" dirty="0"/>
              <a:t> stance on Twitter.</a:t>
            </a:r>
          </a:p>
          <a:p>
            <a:r>
              <a:rPr lang="en-US" dirty="0"/>
              <a:t>Chen et al. (2020) used SOTA deep learning methods (BERT, </a:t>
            </a:r>
            <a:r>
              <a:rPr lang="en-US" dirty="0" err="1"/>
              <a:t>XLNet</a:t>
            </a:r>
            <a:r>
              <a:rPr lang="en-US" dirty="0"/>
              <a:t>) to classify the use of controversial terms associated with COVID-19 on Twitter.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D5165-D09D-2145-AA26-86DE158CCA92}"/>
              </a:ext>
            </a:extLst>
          </p:cNvPr>
          <p:cNvSpPr txBox="1"/>
          <p:nvPr/>
        </p:nvSpPr>
        <p:spPr>
          <a:xfrm>
            <a:off x="1012054" y="6276513"/>
            <a:ext cx="732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Pennebaker, James W., et al. </a:t>
            </a:r>
            <a:r>
              <a:rPr lang="en-US" sz="1100" i="1" dirty="0"/>
              <a:t>The development and psychometric properties of LIWC2015</a:t>
            </a:r>
            <a:r>
              <a:rPr lang="en-US" sz="1100" dirty="0"/>
              <a:t>. 2015.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912A30CE-2601-304A-BD49-5BC45D6BF647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DF2-9EA6-EA45-A01D-3590DAB7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0387-DAF7-204C-9BFC-F584C240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crawled submissions (i.e. the original posts) on the subreddit </a:t>
            </a:r>
            <a:r>
              <a:rPr lang="en-US" i="1" u="sng" dirty="0"/>
              <a:t>r/COVID</a:t>
            </a:r>
            <a:r>
              <a:rPr lang="en-US" altLang="zh-CN" i="1" u="sng" dirty="0"/>
              <a:t>-</a:t>
            </a:r>
            <a:r>
              <a:rPr lang="en-US" i="1" u="sng" dirty="0"/>
              <a:t>19</a:t>
            </a:r>
            <a:r>
              <a:rPr lang="en-US" altLang="zh-CN" i="1" u="sng" dirty="0"/>
              <a:t>P</a:t>
            </a:r>
            <a:r>
              <a:rPr lang="en-US" i="1" u="sng" dirty="0"/>
              <a:t>ositive </a:t>
            </a:r>
            <a:r>
              <a:rPr lang="en-US" dirty="0"/>
              <a:t>from Mar. 14</a:t>
            </a:r>
            <a:r>
              <a:rPr lang="en-US" baseline="30000" dirty="0"/>
              <a:t>th</a:t>
            </a:r>
            <a:r>
              <a:rPr lang="en-US" dirty="0"/>
              <a:t>, 2020 (when the subreddit first created) to Oct. 14</a:t>
            </a:r>
            <a:r>
              <a:rPr lang="en-US" baseline="30000" dirty="0"/>
              <a:t>th</a:t>
            </a:r>
            <a:r>
              <a:rPr lang="en-US" dirty="0"/>
              <a:t>, 2020, using PushShift</a:t>
            </a:r>
            <a:r>
              <a:rPr lang="en-US" baseline="30000" dirty="0"/>
              <a:t>1</a:t>
            </a:r>
            <a:r>
              <a:rPr lang="en-US" dirty="0"/>
              <a:t> API. </a:t>
            </a:r>
          </a:p>
          <a:p>
            <a:r>
              <a:rPr lang="en-US" dirty="0"/>
              <a:t>Remove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flairs</a:t>
            </a:r>
            <a:r>
              <a:rPr lang="zh-CN" altLang="en-US" dirty="0"/>
              <a:t> </a:t>
            </a:r>
            <a:r>
              <a:rPr lang="en-US" altLang="zh-CN" dirty="0"/>
              <a:t>(a</a:t>
            </a:r>
            <a:r>
              <a:rPr lang="zh-CN" altLang="en-US" dirty="0"/>
              <a:t> </a:t>
            </a:r>
            <a:r>
              <a:rPr lang="en-US" altLang="zh-CN" dirty="0"/>
              <a:t>user-reported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reflects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discussion).</a:t>
            </a:r>
          </a:p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total,</a:t>
            </a:r>
            <a:r>
              <a:rPr lang="zh-CN" altLang="en-US" dirty="0"/>
              <a:t> </a:t>
            </a:r>
            <a:r>
              <a:rPr lang="en-US" altLang="zh-CN" dirty="0"/>
              <a:t>15,410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collected.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042F7-6A11-6B4D-8984-F5B21B2F5746}"/>
              </a:ext>
            </a:extLst>
          </p:cNvPr>
          <p:cNvSpPr txBox="1"/>
          <p:nvPr/>
        </p:nvSpPr>
        <p:spPr>
          <a:xfrm>
            <a:off x="1012053" y="6276513"/>
            <a:ext cx="872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Baumgartner, Jason, et al. "The </a:t>
            </a:r>
            <a:r>
              <a:rPr lang="en-US" sz="1100" dirty="0" err="1"/>
              <a:t>pushshift</a:t>
            </a:r>
            <a:r>
              <a:rPr lang="en-US" sz="1100" dirty="0"/>
              <a:t> reddit dataset." </a:t>
            </a:r>
            <a:r>
              <a:rPr lang="en-US" sz="1100" i="1" dirty="0"/>
              <a:t>Proceedings of the International AAAI Conference on Web and Social Media</a:t>
            </a:r>
            <a:r>
              <a:rPr lang="en-US" sz="1100" dirty="0"/>
              <a:t>. Vol. 14. 2020.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3F2D9B5-4E67-C04F-B189-84AC74085E43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3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5E70-16B1-B846-87DD-0F83EB26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7897-343E-5A4D-97B9-7CCEA4E2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3578" cy="45393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Merg</a:t>
            </a:r>
            <a:r>
              <a:rPr lang="en-US" altLang="zh-CN" dirty="0"/>
              <a:t>ed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i="1" dirty="0" err="1"/>
              <a:t>titletext</a:t>
            </a:r>
            <a:r>
              <a:rPr lang="en-US" altLang="zh-CN" i="1" dirty="0"/>
              <a:t>.</a:t>
            </a:r>
          </a:p>
          <a:p>
            <a:r>
              <a:rPr lang="en-US" altLang="zh-CN" dirty="0"/>
              <a:t>Removed</a:t>
            </a:r>
            <a:r>
              <a:rPr lang="zh-CN" altLang="en-US" dirty="0"/>
              <a:t> </a:t>
            </a:r>
            <a:r>
              <a:rPr lang="en-US" altLang="zh-CN" dirty="0"/>
              <a:t>emojis,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separators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repeated</a:t>
            </a:r>
            <a:r>
              <a:rPr lang="zh-CN" altLang="en-US" dirty="0"/>
              <a:t> </a:t>
            </a:r>
            <a:r>
              <a:rPr lang="en-US" altLang="zh-CN" dirty="0"/>
              <a:t>punctuations.</a:t>
            </a:r>
          </a:p>
          <a:p>
            <a:r>
              <a:rPr lang="en-US" altLang="zh-CN" dirty="0"/>
              <a:t>Labelled</a:t>
            </a:r>
            <a:r>
              <a:rPr lang="zh-CN" altLang="en-US" dirty="0"/>
              <a:t> </a:t>
            </a:r>
            <a:r>
              <a:rPr lang="en-US" altLang="zh-CN" dirty="0"/>
              <a:t>flair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categories:</a:t>
            </a:r>
          </a:p>
          <a:p>
            <a:pPr lvl="1"/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(count=8,687):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Question</a:t>
            </a:r>
          </a:p>
          <a:p>
            <a:pPr lvl="2"/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</a:p>
          <a:p>
            <a:pPr lvl="2"/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</a:p>
          <a:p>
            <a:pPr lvl="2"/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 err="1"/>
              <a:t>tested_positive</a:t>
            </a:r>
            <a:r>
              <a:rPr lang="zh-CN" altLang="en-US" dirty="0"/>
              <a:t> </a:t>
            </a:r>
            <a:r>
              <a:rPr lang="en-US" altLang="zh-CN" dirty="0"/>
              <a:t>(count=5,241):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</a:p>
          <a:p>
            <a:pPr lvl="2"/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</a:p>
          <a:p>
            <a:pPr lvl="2"/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Family</a:t>
            </a:r>
          </a:p>
          <a:p>
            <a:pPr lvl="2"/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Friends</a:t>
            </a:r>
          </a:p>
          <a:p>
            <a:pPr lvl="1"/>
            <a:r>
              <a:rPr lang="en-US" altLang="zh-CN" dirty="0" err="1"/>
              <a:t>presumed_positive</a:t>
            </a:r>
            <a:r>
              <a:rPr lang="zh-CN" altLang="en-US" dirty="0"/>
              <a:t> </a:t>
            </a:r>
            <a:r>
              <a:rPr lang="en-US" altLang="zh-CN" dirty="0"/>
              <a:t>(count=1,482):</a:t>
            </a:r>
          </a:p>
          <a:p>
            <a:pPr lvl="2"/>
            <a:r>
              <a:rPr lang="en-US" altLang="zh-CN" dirty="0"/>
              <a:t>Presumed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doctor</a:t>
            </a:r>
          </a:p>
          <a:p>
            <a:pPr lvl="2"/>
            <a:r>
              <a:rPr lang="en-US" altLang="zh-CN" dirty="0"/>
              <a:t>Presumed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</a:p>
          <a:p>
            <a:pPr lvl="2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6E9F-A2AB-7D43-84A4-C09E7A4F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78" y="2197100"/>
            <a:ext cx="5715000" cy="2463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7B120-E78E-D246-A5E9-E79C7A6307A6}"/>
              </a:ext>
            </a:extLst>
          </p:cNvPr>
          <p:cNvCxnSpPr>
            <a:cxnSpLocks/>
          </p:cNvCxnSpPr>
          <p:nvPr/>
        </p:nvCxnSpPr>
        <p:spPr>
          <a:xfrm flipH="1">
            <a:off x="7645078" y="1690688"/>
            <a:ext cx="584522" cy="9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37685A-757D-7F47-A5C6-2184C63EE0C0}"/>
              </a:ext>
            </a:extLst>
          </p:cNvPr>
          <p:cNvSpPr txBox="1"/>
          <p:nvPr/>
        </p:nvSpPr>
        <p:spPr>
          <a:xfrm>
            <a:off x="7980680" y="134965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flair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919F24-84A3-8046-8744-CD3826B9A95D}"/>
              </a:ext>
            </a:extLst>
          </p:cNvPr>
          <p:cNvCxnSpPr>
            <a:cxnSpLocks/>
          </p:cNvCxnSpPr>
          <p:nvPr/>
        </p:nvCxnSpPr>
        <p:spPr>
          <a:xfrm flipH="1">
            <a:off x="8407691" y="1690688"/>
            <a:ext cx="460345" cy="78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7BD745-0018-DD4F-8272-CB3E505767D2}"/>
              </a:ext>
            </a:extLst>
          </p:cNvPr>
          <p:cNvSpPr txBox="1"/>
          <p:nvPr/>
        </p:nvSpPr>
        <p:spPr>
          <a:xfrm>
            <a:off x="8637863" y="134965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B332BC-F1A5-6A48-A762-D8D9E8E2399E}"/>
              </a:ext>
            </a:extLst>
          </p:cNvPr>
          <p:cNvCxnSpPr>
            <a:cxnSpLocks/>
          </p:cNvCxnSpPr>
          <p:nvPr/>
        </p:nvCxnSpPr>
        <p:spPr>
          <a:xfrm flipH="1">
            <a:off x="8740573" y="1690688"/>
            <a:ext cx="715943" cy="124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AAF79E-1BB5-1D4B-936F-69B95DE64370}"/>
              </a:ext>
            </a:extLst>
          </p:cNvPr>
          <p:cNvSpPr txBox="1"/>
          <p:nvPr/>
        </p:nvSpPr>
        <p:spPr>
          <a:xfrm>
            <a:off x="9197632" y="134965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70713FE5-0EA8-6E42-94AA-7AF95B09B932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5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5278-3158-CE45-B504-BBB1334A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B726-3130-4942-8044-9C500772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LIWC2015</a:t>
            </a:r>
            <a:r>
              <a:rPr lang="zh-CN" altLang="en-US" dirty="0"/>
              <a:t> </a:t>
            </a:r>
            <a:r>
              <a:rPr lang="en-US" altLang="zh-CN" dirty="0"/>
              <a:t>(Linguistic</a:t>
            </a:r>
            <a:r>
              <a:rPr lang="zh-CN" altLang="en-US" dirty="0"/>
              <a:t> </a:t>
            </a:r>
            <a:r>
              <a:rPr lang="en-US" altLang="zh-CN" dirty="0"/>
              <a:t>Inquiry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Count)</a:t>
            </a:r>
          </a:p>
          <a:p>
            <a:pPr lvl="1"/>
            <a:r>
              <a:rPr lang="en-US" altLang="zh-CN" dirty="0"/>
              <a:t>Analyzes</a:t>
            </a:r>
            <a:r>
              <a:rPr lang="zh-CN" altLang="en-US" dirty="0"/>
              <a:t> </a:t>
            </a:r>
            <a:r>
              <a:rPr lang="en-US" altLang="zh-CN" dirty="0"/>
              <a:t>linguistic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emotion)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concatenated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documents,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LIWC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documents,</a:t>
            </a:r>
            <a:r>
              <a:rPr lang="zh-CN" altLang="en-US" dirty="0"/>
              <a:t> </a:t>
            </a:r>
            <a:r>
              <a:rPr lang="en-US" altLang="zh-CN" dirty="0"/>
              <a:t>respectively.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LIWC</a:t>
            </a:r>
            <a:r>
              <a:rPr lang="zh-CN" altLang="en-US" dirty="0"/>
              <a:t> </a:t>
            </a:r>
            <a:r>
              <a:rPr lang="en-US" altLang="zh-CN" dirty="0"/>
              <a:t>metrics.</a:t>
            </a:r>
          </a:p>
          <a:p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 err="1"/>
              <a:t>titletext’s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categories.</a:t>
            </a:r>
          </a:p>
          <a:p>
            <a:pPr lvl="1"/>
            <a:r>
              <a:rPr lang="en-US" altLang="zh-CN" dirty="0"/>
              <a:t>Models:</a:t>
            </a:r>
          </a:p>
          <a:p>
            <a:pPr lvl="2"/>
            <a:r>
              <a:rPr lang="en-US" altLang="zh-CN" dirty="0"/>
              <a:t>Stacking</a:t>
            </a:r>
            <a:r>
              <a:rPr lang="zh-CN" altLang="en-US" dirty="0"/>
              <a:t> </a:t>
            </a:r>
            <a:r>
              <a:rPr lang="en-US" altLang="zh-CN" dirty="0"/>
              <a:t>Ensemble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(w/</a:t>
            </a:r>
            <a:r>
              <a:rPr lang="zh-CN" altLang="en-US" dirty="0"/>
              <a:t> </a:t>
            </a:r>
            <a:r>
              <a:rPr lang="en-US" altLang="zh-CN" dirty="0"/>
              <a:t>TF-IDF</a:t>
            </a:r>
            <a:r>
              <a:rPr lang="zh-CN" altLang="en-US" dirty="0"/>
              <a:t> </a:t>
            </a:r>
            <a:r>
              <a:rPr lang="en-US" altLang="zh-CN" dirty="0"/>
              <a:t>enc):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forest,</a:t>
            </a:r>
            <a:r>
              <a:rPr lang="zh-CN" altLang="en-US" dirty="0"/>
              <a:t> </a:t>
            </a:r>
            <a:r>
              <a:rPr lang="en-US" altLang="zh-CN" dirty="0"/>
              <a:t>SVM,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Bayes,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Logit</a:t>
            </a:r>
            <a:r>
              <a:rPr lang="zh-CN" altLang="en-US" dirty="0"/>
              <a:t> </a:t>
            </a:r>
            <a:r>
              <a:rPr lang="en-US" altLang="zh-CN" dirty="0"/>
              <a:t>Regression,</a:t>
            </a:r>
            <a:r>
              <a:rPr lang="zh-CN" altLang="en-US" dirty="0"/>
              <a:t> </a:t>
            </a:r>
            <a:r>
              <a:rPr lang="en-US" altLang="zh-CN" dirty="0"/>
              <a:t>K-nearest</a:t>
            </a:r>
            <a:r>
              <a:rPr lang="zh-CN" altLang="en-US" dirty="0"/>
              <a:t> </a:t>
            </a:r>
            <a:r>
              <a:rPr lang="en-US" altLang="zh-CN" dirty="0"/>
              <a:t>Neighbor</a:t>
            </a:r>
          </a:p>
          <a:p>
            <a:pPr lvl="2"/>
            <a:r>
              <a:rPr lang="en-US" altLang="zh-CN" dirty="0"/>
              <a:t>Bi-LSTM</a:t>
            </a:r>
            <a:r>
              <a:rPr lang="zh-CN" altLang="en-US" dirty="0"/>
              <a:t> </a:t>
            </a:r>
            <a:r>
              <a:rPr lang="en-US" altLang="zh-CN" dirty="0"/>
              <a:t>(w/</a:t>
            </a:r>
            <a:r>
              <a:rPr lang="zh-CN" altLang="en-US" dirty="0"/>
              <a:t> </a:t>
            </a:r>
            <a:r>
              <a:rPr lang="en-US" altLang="zh-CN" dirty="0" err="1"/>
              <a:t>spaCy</a:t>
            </a:r>
            <a:r>
              <a:rPr lang="zh-CN" altLang="en-US" dirty="0"/>
              <a:t> </a:t>
            </a:r>
            <a:r>
              <a:rPr lang="en-US" altLang="zh-CN" dirty="0"/>
              <a:t>enc,</a:t>
            </a:r>
            <a:r>
              <a:rPr lang="zh-CN" altLang="en-US" dirty="0"/>
              <a:t> </a:t>
            </a:r>
            <a:r>
              <a:rPr lang="en-US" altLang="zh-CN" dirty="0" err="1"/>
              <a:t>word_vec_dim</a:t>
            </a:r>
            <a:r>
              <a:rPr lang="en-US" altLang="zh-CN" dirty="0"/>
              <a:t>=50):</a:t>
            </a:r>
            <a:r>
              <a:rPr lang="zh-CN" altLang="en-US" dirty="0"/>
              <a:t> </a:t>
            </a:r>
            <a:r>
              <a:rPr lang="en-US" altLang="zh-CN" dirty="0"/>
              <a:t>epoch=5,</a:t>
            </a:r>
            <a:r>
              <a:rPr lang="zh-CN" altLang="en-US" dirty="0"/>
              <a:t> </a:t>
            </a:r>
            <a:r>
              <a:rPr lang="en-US" altLang="zh-CN" dirty="0"/>
              <a:t>ADAM,</a:t>
            </a:r>
            <a:r>
              <a:rPr lang="zh-CN" altLang="en-US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=1e-3,</a:t>
            </a:r>
            <a:r>
              <a:rPr lang="zh-CN" altLang="en-US" dirty="0"/>
              <a:t> </a:t>
            </a:r>
            <a:r>
              <a:rPr lang="en-US" altLang="zh-CN" dirty="0"/>
              <a:t>eps=1e-8,</a:t>
            </a:r>
            <a:r>
              <a:rPr lang="zh-CN" altLang="en-US" dirty="0"/>
              <a:t> </a:t>
            </a:r>
            <a:r>
              <a:rPr lang="en-US" altLang="zh-CN" dirty="0"/>
              <a:t>dropout=0.2</a:t>
            </a:r>
          </a:p>
          <a:p>
            <a:pPr lvl="2"/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(base,</a:t>
            </a:r>
            <a:r>
              <a:rPr lang="zh-CN" altLang="en-US" dirty="0"/>
              <a:t> </a:t>
            </a:r>
            <a:r>
              <a:rPr lang="en-US" altLang="zh-CN" dirty="0"/>
              <a:t>cased):</a:t>
            </a:r>
            <a:r>
              <a:rPr lang="zh-CN" altLang="en-US" dirty="0"/>
              <a:t> </a:t>
            </a:r>
            <a:r>
              <a:rPr lang="en-US" altLang="zh-CN" dirty="0"/>
              <a:t>fine-tuned,</a:t>
            </a:r>
            <a:r>
              <a:rPr lang="zh-CN" altLang="en-US" dirty="0"/>
              <a:t> </a:t>
            </a:r>
            <a:r>
              <a:rPr lang="en-US" altLang="zh-CN" dirty="0"/>
              <a:t>epoch=5,</a:t>
            </a:r>
            <a:r>
              <a:rPr lang="zh-CN" altLang="en-US" dirty="0"/>
              <a:t> </a:t>
            </a:r>
            <a:r>
              <a:rPr lang="en-US" altLang="zh-CN" dirty="0"/>
              <a:t>ADAM,</a:t>
            </a:r>
            <a:r>
              <a:rPr lang="zh-CN" altLang="en-US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=1e-5,</a:t>
            </a:r>
            <a:r>
              <a:rPr lang="zh-CN" altLang="en-US" dirty="0"/>
              <a:t> </a:t>
            </a:r>
            <a:r>
              <a:rPr lang="en-US" altLang="zh-CN" dirty="0"/>
              <a:t>eps=1e-8</a:t>
            </a:r>
          </a:p>
          <a:p>
            <a:pPr lvl="2"/>
            <a:r>
              <a:rPr lang="en-US" altLang="zh-CN" dirty="0" err="1"/>
              <a:t>XLNet</a:t>
            </a:r>
            <a:r>
              <a:rPr lang="zh-CN" altLang="en-US" dirty="0"/>
              <a:t> </a:t>
            </a:r>
            <a:r>
              <a:rPr lang="en-US" altLang="zh-CN" dirty="0"/>
              <a:t>(base,</a:t>
            </a:r>
            <a:r>
              <a:rPr lang="zh-CN" altLang="en-US" dirty="0"/>
              <a:t> </a:t>
            </a:r>
            <a:r>
              <a:rPr lang="en-US" altLang="zh-CN" dirty="0"/>
              <a:t>cased):</a:t>
            </a:r>
            <a:r>
              <a:rPr lang="zh-CN" altLang="en-US" dirty="0"/>
              <a:t> </a:t>
            </a:r>
            <a:r>
              <a:rPr lang="en-US" altLang="zh-CN" dirty="0"/>
              <a:t>fine-tuned,</a:t>
            </a:r>
            <a:r>
              <a:rPr lang="zh-CN" altLang="en-US" dirty="0"/>
              <a:t> </a:t>
            </a:r>
            <a:r>
              <a:rPr lang="en-US" altLang="zh-CN" dirty="0"/>
              <a:t>epoch=5,</a:t>
            </a:r>
            <a:r>
              <a:rPr lang="zh-CN" altLang="en-US" dirty="0"/>
              <a:t> </a:t>
            </a:r>
            <a:r>
              <a:rPr lang="en-US" altLang="zh-CN" dirty="0"/>
              <a:t>ADAM,</a:t>
            </a:r>
            <a:r>
              <a:rPr lang="zh-CN" altLang="en-US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=3e-5,</a:t>
            </a:r>
            <a:r>
              <a:rPr lang="zh-CN" altLang="en-US" dirty="0"/>
              <a:t> </a:t>
            </a:r>
            <a:r>
              <a:rPr lang="en-US" altLang="zh-CN" dirty="0"/>
              <a:t>eps=1e-8</a:t>
            </a:r>
          </a:p>
          <a:p>
            <a:pPr lvl="1"/>
            <a:r>
              <a:rPr lang="en-US" altLang="zh-CN" dirty="0"/>
              <a:t>Hyperparameter</a:t>
            </a:r>
            <a:r>
              <a:rPr lang="zh-CN" altLang="en-US" dirty="0"/>
              <a:t> </a:t>
            </a:r>
            <a:r>
              <a:rPr lang="en-US" altLang="zh-CN" dirty="0"/>
              <a:t>tuned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grid</a:t>
            </a:r>
            <a:r>
              <a:rPr lang="zh-CN" altLang="en-US" dirty="0"/>
              <a:t> </a:t>
            </a:r>
            <a:r>
              <a:rPr lang="en-US" altLang="zh-CN" dirty="0"/>
              <a:t>search.</a:t>
            </a:r>
          </a:p>
          <a:p>
            <a:pPr lvl="1"/>
            <a:endParaRPr lang="en-US" altLang="zh-C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47A1AC-C8E7-DB40-A823-AA2637C0E839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C911-BAFC-0C45-ABCF-7F1BE992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LIWC2015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DFFA-7800-0545-98BF-2AC8378B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7424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1" i="1" dirty="0" err="1"/>
              <a:t>Presumed_positive</a:t>
            </a:r>
            <a:r>
              <a:rPr lang="zh-CN" altLang="en-US" b="1" i="1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Analytic</a:t>
            </a:r>
            <a:r>
              <a:rPr lang="zh-CN" altLang="en-US" dirty="0"/>
              <a:t> </a:t>
            </a:r>
            <a:r>
              <a:rPr lang="en-US" altLang="zh-CN" dirty="0"/>
              <a:t>(i.e.</a:t>
            </a:r>
            <a:r>
              <a:rPr lang="zh-CN" altLang="en-US" dirty="0"/>
              <a:t> </a:t>
            </a:r>
            <a:r>
              <a:rPr lang="en-US" altLang="zh-CN" dirty="0"/>
              <a:t>analytical</a:t>
            </a:r>
            <a:r>
              <a:rPr lang="zh-CN" altLang="en-US" dirty="0"/>
              <a:t> </a:t>
            </a:r>
            <a:r>
              <a:rPr lang="en-US" altLang="zh-CN" dirty="0"/>
              <a:t>thinking)</a:t>
            </a:r>
            <a:r>
              <a:rPr lang="zh-CN" altLang="en-US" dirty="0"/>
              <a:t> </a:t>
            </a:r>
            <a:r>
              <a:rPr lang="en-US" altLang="zh-CN" dirty="0"/>
              <a:t>score,</a:t>
            </a:r>
            <a:r>
              <a:rPr lang="zh-CN" altLang="en-US" dirty="0"/>
              <a:t> </a:t>
            </a:r>
            <a:r>
              <a:rPr lang="en-US" altLang="zh-CN" dirty="0"/>
              <a:t>inferring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formal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discussion.</a:t>
            </a:r>
          </a:p>
          <a:p>
            <a:pPr>
              <a:lnSpc>
                <a:spcPct val="120000"/>
              </a:lnSpc>
            </a:pPr>
            <a:r>
              <a:rPr lang="en-US" altLang="zh-CN" b="1" i="1" dirty="0" err="1"/>
              <a:t>Tested_positive</a:t>
            </a:r>
            <a:r>
              <a:rPr lang="zh-CN" altLang="en-US" b="1" i="1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Clout</a:t>
            </a:r>
            <a:r>
              <a:rPr lang="zh-CN" altLang="en-US" dirty="0"/>
              <a:t> </a:t>
            </a:r>
            <a:r>
              <a:rPr lang="en-US" altLang="zh-CN" dirty="0"/>
              <a:t>(i.e.</a:t>
            </a:r>
            <a:r>
              <a:rPr lang="zh-CN" altLang="en-US" dirty="0"/>
              <a:t> </a:t>
            </a:r>
            <a:r>
              <a:rPr lang="en-US" altLang="zh-CN" dirty="0"/>
              <a:t>confidence)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Tone</a:t>
            </a:r>
            <a:r>
              <a:rPr lang="zh-CN" altLang="en-US" dirty="0"/>
              <a:t> </a:t>
            </a:r>
            <a:r>
              <a:rPr lang="en-US" altLang="zh-CN" dirty="0"/>
              <a:t>(i.e.</a:t>
            </a:r>
            <a:r>
              <a:rPr lang="zh-CN" altLang="en-US" dirty="0"/>
              <a:t> </a:t>
            </a:r>
            <a:r>
              <a:rPr lang="en-US" altLang="zh-CN" dirty="0"/>
              <a:t>emotional</a:t>
            </a:r>
            <a:r>
              <a:rPr lang="zh-CN" altLang="en-US" dirty="0"/>
              <a:t> </a:t>
            </a:r>
            <a:r>
              <a:rPr lang="en-US" altLang="zh-CN" dirty="0"/>
              <a:t>tone),</a:t>
            </a:r>
            <a:r>
              <a:rPr lang="zh-CN" altLang="en-US" dirty="0"/>
              <a:t> </a:t>
            </a:r>
            <a:r>
              <a:rPr lang="en-US" altLang="zh-CN" dirty="0"/>
              <a:t>inferring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“certainty”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diagnosis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“emotional”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infected.</a:t>
            </a:r>
          </a:p>
          <a:p>
            <a:pPr>
              <a:lnSpc>
                <a:spcPct val="120000"/>
              </a:lnSpc>
            </a:pPr>
            <a:r>
              <a:rPr lang="en-US" altLang="zh-CN" b="1" i="1" dirty="0" err="1"/>
              <a:t>Tested_positive</a:t>
            </a:r>
            <a:r>
              <a:rPr lang="zh-CN" altLang="en-US" b="1" i="1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b="1" i="1" dirty="0"/>
              <a:t>question</a:t>
            </a:r>
            <a:r>
              <a:rPr lang="zh-CN" altLang="en-US" i="1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present.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578C-99B1-6846-AFE4-C0661B26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624" y="220791"/>
            <a:ext cx="5025183" cy="331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DA6A8-2AF0-C14D-9D5E-5CD48B8F0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73"/>
          <a:stretch/>
        </p:blipFill>
        <p:spPr>
          <a:xfrm>
            <a:off x="6585624" y="3533059"/>
            <a:ext cx="5025183" cy="2643904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985186E2-3B52-664A-8A53-153E9E7842B8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4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20EA-9841-B641-9BED-F950694D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LIWC2015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6D23-4857-2D41-AD27-5D47A850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308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Surprisingly,</a:t>
            </a:r>
            <a:r>
              <a:rPr lang="zh-CN" altLang="en-US" dirty="0"/>
              <a:t> </a:t>
            </a:r>
            <a:r>
              <a:rPr lang="en-US" altLang="zh-CN" b="1" i="1" dirty="0" err="1"/>
              <a:t>tested_positive</a:t>
            </a:r>
            <a:r>
              <a:rPr lang="zh-CN" altLang="en-US" b="1" i="1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emotions,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b="1" i="1" dirty="0" err="1"/>
              <a:t>presumed_positive</a:t>
            </a:r>
            <a:r>
              <a:rPr lang="zh-CN" altLang="en-US" b="1" i="1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emotions.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emotions,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anxiety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sadness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anger</a:t>
            </a:r>
            <a:r>
              <a:rPr lang="zh-CN" altLang="en-US" dirty="0"/>
              <a:t> </a:t>
            </a:r>
            <a:r>
              <a:rPr lang="en-US" altLang="zh-CN" dirty="0"/>
              <a:t>level.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b="1" i="1" dirty="0" err="1"/>
              <a:t>Presumed_positive</a:t>
            </a:r>
            <a:r>
              <a:rPr lang="zh-CN" altLang="en-US" b="1" i="1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sadness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anger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dirty="0" err="1"/>
              <a:t>tested_positive</a:t>
            </a:r>
            <a:r>
              <a:rPr lang="zh-CN" altLang="en-US" b="1" i="1" dirty="0"/>
              <a:t> </a:t>
            </a:r>
            <a:r>
              <a:rPr lang="en-US" altLang="zh-CN" dirty="0"/>
              <a:t>posts.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levels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anger.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22DDE-B024-3843-8C86-FD8DFC11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1" y="318982"/>
            <a:ext cx="5310419" cy="3110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EE78F-D661-E842-B0BA-B327495E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744" y="3428999"/>
            <a:ext cx="4991911" cy="3119945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4D6C0426-53AC-A84A-9833-97C01626FB27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7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688EFC7F-896E-7049-A5D1-9D0FD21D4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50668"/>
              </p:ext>
            </p:extLst>
          </p:nvPr>
        </p:nvGraphicFramePr>
        <p:xfrm>
          <a:off x="6501284" y="1825625"/>
          <a:ext cx="5236315" cy="38993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70928">
                  <a:extLst>
                    <a:ext uri="{9D8B030D-6E8A-4147-A177-3AD203B41FA5}">
                      <a16:colId xmlns:a16="http://schemas.microsoft.com/office/drawing/2014/main" val="1102156049"/>
                    </a:ext>
                  </a:extLst>
                </a:gridCol>
                <a:gridCol w="1740403">
                  <a:extLst>
                    <a:ext uri="{9D8B030D-6E8A-4147-A177-3AD203B41FA5}">
                      <a16:colId xmlns:a16="http://schemas.microsoft.com/office/drawing/2014/main" val="829076592"/>
                    </a:ext>
                  </a:extLst>
                </a:gridCol>
                <a:gridCol w="1224984">
                  <a:extLst>
                    <a:ext uri="{9D8B030D-6E8A-4147-A177-3AD203B41FA5}">
                      <a16:colId xmlns:a16="http://schemas.microsoft.com/office/drawing/2014/main" val="1468837811"/>
                    </a:ext>
                  </a:extLst>
                </a:gridCol>
              </a:tblGrid>
              <a:tr h="878132"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3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3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F1</a:t>
                      </a:r>
                      <a:endParaRPr lang="en-US" sz="3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498560"/>
                  </a:ext>
                </a:extLst>
              </a:tr>
              <a:tr h="75531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Ensemble</a:t>
                      </a:r>
                      <a:r>
                        <a:rPr lang="zh-CN" alt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w/</a:t>
                      </a:r>
                      <a:r>
                        <a:rPr lang="zh-CN" alt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TF-IDF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0.685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0.676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69002"/>
                  </a:ext>
                </a:extLst>
              </a:tr>
              <a:tr h="75531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Bi-LSTM w/ </a:t>
                      </a:r>
                      <a:r>
                        <a:rPr lang="en-US" altLang="zh-CN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spaCy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0.625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0.604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21014"/>
                  </a:ext>
                </a:extLst>
              </a:tr>
              <a:tr h="75531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BERT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0.726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0.722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839990"/>
                  </a:ext>
                </a:extLst>
              </a:tr>
              <a:tr h="75531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XLNet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0.711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0.702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956" marR="19190" marT="36845" marB="2763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41128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D97AA8DD-7CF0-CD4A-8073-9B693929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4BFC8F-0DF8-3548-B81F-0AF388461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308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Fine-tuned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epoch=3.</a:t>
            </a:r>
            <a:r>
              <a:rPr lang="zh-CN" altLang="en-US" dirty="0"/>
              <a:t> </a:t>
            </a:r>
            <a:r>
              <a:rPr lang="en-US" altLang="zh-CN" dirty="0"/>
              <a:t>Overfitting</a:t>
            </a:r>
            <a:r>
              <a:rPr lang="zh-CN" altLang="en-US" dirty="0"/>
              <a:t> </a:t>
            </a:r>
            <a:r>
              <a:rPr lang="en-US" altLang="zh-CN" dirty="0"/>
              <a:t>started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afterwards.</a:t>
            </a:r>
          </a:p>
          <a:p>
            <a:r>
              <a:rPr lang="en-US" altLang="zh-CN" dirty="0"/>
              <a:t>Bi-LSTM</a:t>
            </a:r>
            <a:r>
              <a:rPr lang="zh-CN" altLang="en-US" dirty="0"/>
              <a:t> </a:t>
            </a:r>
            <a:r>
              <a:rPr lang="en-US" altLang="zh-CN" dirty="0"/>
              <a:t>w/</a:t>
            </a:r>
            <a:r>
              <a:rPr lang="zh-CN" altLang="en-US" dirty="0"/>
              <a:t> </a:t>
            </a:r>
            <a:r>
              <a:rPr lang="en-US" altLang="zh-CN" dirty="0" err="1"/>
              <a:t>spaCy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dimension.</a:t>
            </a:r>
          </a:p>
          <a:p>
            <a:r>
              <a:rPr lang="en-US" altLang="zh-CN" dirty="0"/>
              <a:t>Ensemble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r>
              <a:rPr lang="en-US" altLang="zh-CN" b="1" dirty="0"/>
              <a:t>Size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dataset</a:t>
            </a:r>
            <a:r>
              <a:rPr lang="zh-CN" altLang="en-US" b="1" dirty="0"/>
              <a:t> </a:t>
            </a:r>
            <a:r>
              <a:rPr lang="en-US" altLang="zh-CN" b="1" dirty="0"/>
              <a:t>(N=15,410)</a:t>
            </a:r>
            <a:r>
              <a:rPr lang="zh-CN" altLang="en-US" b="1" dirty="0"/>
              <a:t> </a:t>
            </a:r>
            <a:r>
              <a:rPr lang="en-US" altLang="zh-CN" b="1" dirty="0"/>
              <a:t>potentially</a:t>
            </a:r>
            <a:r>
              <a:rPr lang="zh-CN" altLang="en-US" b="1" dirty="0"/>
              <a:t> </a:t>
            </a:r>
            <a:r>
              <a:rPr lang="en-US" altLang="zh-CN" b="1" dirty="0"/>
              <a:t>restricted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leap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performance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SOTA</a:t>
            </a:r>
            <a:r>
              <a:rPr lang="zh-CN" altLang="en-US" b="1" dirty="0"/>
              <a:t> </a:t>
            </a:r>
            <a:r>
              <a:rPr lang="en-US" altLang="zh-CN" b="1" dirty="0"/>
              <a:t>pre-trained</a:t>
            </a:r>
            <a:r>
              <a:rPr lang="zh-CN" altLang="en-US" b="1" dirty="0"/>
              <a:t> </a:t>
            </a:r>
            <a:r>
              <a:rPr lang="en-US" altLang="zh-CN" b="1" dirty="0"/>
              <a:t>models.</a:t>
            </a:r>
            <a:br>
              <a:rPr lang="en-US" dirty="0"/>
            </a:br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4A9EE7A-07EB-F741-9B6E-0DFD294C454E}"/>
              </a:ext>
            </a:extLst>
          </p:cNvPr>
          <p:cNvSpPr txBox="1">
            <a:spLocks/>
          </p:cNvSpPr>
          <p:nvPr/>
        </p:nvSpPr>
        <p:spPr>
          <a:xfrm>
            <a:off x="-76200" y="6608300"/>
            <a:ext cx="12344400" cy="267630"/>
          </a:xfrm>
          <a:prstGeom prst="rect">
            <a:avLst/>
          </a:prstGeom>
          <a:solidFill>
            <a:srgbClr val="57058B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DS-GA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1011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Project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Team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5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1354</Words>
  <Application>Microsoft Macintosh PowerPoint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Textual Analysis of Communications in COVID-19 Infected Community on Social Media</vt:lpstr>
      <vt:lpstr>Motivation and Goal</vt:lpstr>
      <vt:lpstr>Related Work</vt:lpstr>
      <vt:lpstr>Dataset</vt:lpstr>
      <vt:lpstr>Data Preprocessing</vt:lpstr>
      <vt:lpstr>Methodology</vt:lpstr>
      <vt:lpstr>Results – LIWC2015</vt:lpstr>
      <vt:lpstr>Results – LIWC2015</vt:lpstr>
      <vt:lpstr>Results -- Classification</vt:lpstr>
      <vt:lpstr>Future Work</vt:lpstr>
      <vt:lpstr>Thank you!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Textual Analysis of Communications in COBID-19 Infected Community on Social Media</dc:title>
  <dc:creator>Long, Chen</dc:creator>
  <cp:lastModifiedBy>Long, Chen</cp:lastModifiedBy>
  <cp:revision>14</cp:revision>
  <cp:lastPrinted>2020-12-03T03:56:07Z</cp:lastPrinted>
  <dcterms:created xsi:type="dcterms:W3CDTF">2020-12-03T03:37:25Z</dcterms:created>
  <dcterms:modified xsi:type="dcterms:W3CDTF">2020-12-04T04:04:14Z</dcterms:modified>
</cp:coreProperties>
</file>