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handoutMasterIdLst>
    <p:handoutMasterId r:id="rId62"/>
  </p:handout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73" r:id="rId14"/>
    <p:sldId id="379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6" r:id="rId29"/>
    <p:sldId id="374" r:id="rId30"/>
    <p:sldId id="348" r:id="rId31"/>
    <p:sldId id="349" r:id="rId32"/>
    <p:sldId id="375" r:id="rId33"/>
    <p:sldId id="351" r:id="rId34"/>
    <p:sldId id="352" r:id="rId35"/>
    <p:sldId id="353" r:id="rId36"/>
    <p:sldId id="354" r:id="rId37"/>
    <p:sldId id="376" r:id="rId38"/>
    <p:sldId id="356" r:id="rId39"/>
    <p:sldId id="357" r:id="rId40"/>
    <p:sldId id="359" r:id="rId41"/>
    <p:sldId id="377" r:id="rId42"/>
    <p:sldId id="361" r:id="rId43"/>
    <p:sldId id="362" r:id="rId44"/>
    <p:sldId id="378" r:id="rId45"/>
    <p:sldId id="381" r:id="rId46"/>
    <p:sldId id="382" r:id="rId47"/>
    <p:sldId id="384" r:id="rId48"/>
    <p:sldId id="385" r:id="rId49"/>
    <p:sldId id="383" r:id="rId50"/>
    <p:sldId id="364" r:id="rId51"/>
    <p:sldId id="380" r:id="rId52"/>
    <p:sldId id="365" r:id="rId53"/>
    <p:sldId id="366" r:id="rId54"/>
    <p:sldId id="367" r:id="rId55"/>
    <p:sldId id="369" r:id="rId56"/>
    <p:sldId id="371" r:id="rId57"/>
    <p:sldId id="386" r:id="rId58"/>
    <p:sldId id="370" r:id="rId59"/>
    <p:sldId id="372" r:id="rId6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6699"/>
    <a:srgbClr val="66FF33"/>
    <a:srgbClr val="9966FF"/>
    <a:srgbClr val="ABABAB"/>
    <a:srgbClr val="101010"/>
    <a:srgbClr val="111111"/>
    <a:srgbClr val="0F0F0F"/>
    <a:srgbClr val="E8FFC8"/>
    <a:srgbClr val="FA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903" autoAdjust="0"/>
  </p:normalViewPr>
  <p:slideViewPr>
    <p:cSldViewPr>
      <p:cViewPr>
        <p:scale>
          <a:sx n="75" d="100"/>
          <a:sy n="75" d="100"/>
        </p:scale>
        <p:origin x="-1236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2/14/2011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8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2/14/2011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7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D1A18B-6A42-44F5-AEE7-16719D3DB625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2F59-13EB-4DFE-9A04-C92BA31E55DD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2F59-13EB-4DFE-9A04-C92BA31E55DD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2F59-13EB-4DFE-9A04-C92BA31E55DD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63F44-2212-4A42-B1FB-1D9D5A272F65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73CFF-D644-4D64-AFA0-DDA8F378A849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B59C3-D0BF-487B-B81B-DCDB47A598B1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717E2-F682-4F27-A6A3-FE921BACE3F1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13C4F-8CF3-4037-A3E8-D75E19C775FA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E7A59-5207-42D2-8324-CFD90D06DCF3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2F316-6D0B-4AA4-B90F-36FEA4EFC28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F467A-B514-4D71-A7C9-228D4AA3F103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7DA54-9B9C-4876-82E4-7680590DF1B9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3D08F-D51A-472B-A39D-2208067B906D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Linear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8134350" cy="569120"/>
          </a:xfrm>
        </p:spPr>
        <p:txBody>
          <a:bodyPr/>
          <a:lstStyle/>
          <a:p>
            <a:r>
              <a:rPr lang="en-US" dirty="0" smtClean="0"/>
              <a:t>Lists, Stacks, Queues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523220"/>
          </a:xfrm>
        </p:spPr>
        <p:txBody>
          <a:bodyPr/>
          <a:lstStyle/>
          <a:p>
            <a:r>
              <a:rPr lang="en-US" dirty="0"/>
              <a:t>Svetlin </a:t>
            </a:r>
            <a:r>
              <a:rPr lang="en-US" dirty="0" smtClean="0"/>
              <a:t>Nakov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77828" name="Picture 4" descr="http://www.upknowledge.com/images/outsourcing/path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450392" y="4599584"/>
            <a:ext cx="3164391" cy="1763116"/>
          </a:xfrm>
          <a:prstGeom prst="roundRect">
            <a:avLst>
              <a:gd name="adj" fmla="val 10623"/>
            </a:avLst>
          </a:prstGeom>
          <a:noFill/>
          <a:effectLst>
            <a:softEdge rad="31750"/>
          </a:effectLst>
        </p:spPr>
      </p:pic>
      <p:pic>
        <p:nvPicPr>
          <p:cNvPr id="77830" name="Picture 6" descr="http://www.learninginfo.org/images/sequence1.jpg"/>
          <p:cNvPicPr>
            <a:picLocks noChangeAspect="1" noChangeArrowheads="1"/>
          </p:cNvPicPr>
          <p:nvPr/>
        </p:nvPicPr>
        <p:blipFill>
          <a:blip r:embed="rId4" cstate="screen">
            <a:lum bright="-10000" contrast="10000"/>
          </a:blip>
          <a:srcRect/>
          <a:stretch>
            <a:fillRect/>
          </a:stretch>
        </p:blipFill>
        <p:spPr bwMode="auto">
          <a:xfrm>
            <a:off x="3951890" y="546335"/>
            <a:ext cx="4658709" cy="1206265"/>
          </a:xfrm>
          <a:prstGeom prst="roundRect">
            <a:avLst>
              <a:gd name="adj" fmla="val 11182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(2)</a:t>
            </a:r>
            <a:endParaRPr lang="bg-BG" dirty="0"/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Doubly-linked </a:t>
            </a:r>
            <a:r>
              <a:rPr lang="en-US" dirty="0" smtClean="0">
                <a:cs typeface="Times New Roman" pitchFamily="18" charset="0"/>
              </a:rPr>
              <a:t>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Each item </a:t>
            </a:r>
            <a:r>
              <a:rPr lang="en-US" dirty="0">
                <a:cs typeface="Times New Roman" pitchFamily="18" charset="0"/>
              </a:rPr>
              <a:t>has </a:t>
            </a:r>
            <a:r>
              <a:rPr lang="en-US" dirty="0" smtClean="0">
                <a:cs typeface="Times New Roman" pitchFamily="18" charset="0"/>
              </a:rPr>
              <a:t>3 fields: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prev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1010696" y="3200400"/>
            <a:ext cx="268792" cy="4932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3" name="Group 134"/>
          <p:cNvGraphicFramePr>
            <a:graphicFrameLocks/>
          </p:cNvGraphicFramePr>
          <p:nvPr/>
        </p:nvGraphicFramePr>
        <p:xfrm>
          <a:off x="724647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533400" y="26771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Line 16"/>
          <p:cNvSpPr>
            <a:spLocks noChangeShapeType="1"/>
          </p:cNvSpPr>
          <p:nvPr/>
        </p:nvSpPr>
        <p:spPr bwMode="auto">
          <a:xfrm flipV="1">
            <a:off x="1705199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07113" y="4333352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3" name="Group 134"/>
          <p:cNvGraphicFramePr>
            <a:graphicFrameLocks/>
          </p:cNvGraphicFramePr>
          <p:nvPr/>
        </p:nvGraphicFramePr>
        <p:xfrm>
          <a:off x="2487295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" name="Line 16"/>
          <p:cNvSpPr>
            <a:spLocks noChangeShapeType="1"/>
          </p:cNvSpPr>
          <p:nvPr/>
        </p:nvSpPr>
        <p:spPr bwMode="auto">
          <a:xfrm flipH="1" flipV="1">
            <a:off x="1857599" y="5181599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Line 19"/>
          <p:cNvSpPr>
            <a:spLocks noChangeShapeType="1"/>
          </p:cNvSpPr>
          <p:nvPr/>
        </p:nvSpPr>
        <p:spPr bwMode="auto">
          <a:xfrm flipH="1">
            <a:off x="1010696" y="5374192"/>
            <a:ext cx="268792" cy="4932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4745" y="58674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Line 16"/>
          <p:cNvSpPr>
            <a:spLocks noChangeShapeType="1"/>
          </p:cNvSpPr>
          <p:nvPr/>
        </p:nvSpPr>
        <p:spPr bwMode="auto">
          <a:xfrm flipV="1">
            <a:off x="3467847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4" name="Group 134"/>
          <p:cNvGraphicFramePr>
            <a:graphicFrameLocks/>
          </p:cNvGraphicFramePr>
          <p:nvPr/>
        </p:nvGraphicFramePr>
        <p:xfrm>
          <a:off x="4249943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" name="Line 16"/>
          <p:cNvSpPr>
            <a:spLocks noChangeShapeType="1"/>
          </p:cNvSpPr>
          <p:nvPr/>
        </p:nvSpPr>
        <p:spPr bwMode="auto">
          <a:xfrm flipH="1" flipV="1">
            <a:off x="3620247" y="5181599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V="1">
            <a:off x="5230495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7" name="Group 134"/>
          <p:cNvGraphicFramePr>
            <a:graphicFrameLocks/>
          </p:cNvGraphicFramePr>
          <p:nvPr/>
        </p:nvGraphicFramePr>
        <p:xfrm>
          <a:off x="6012591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8" name="Line 16"/>
          <p:cNvSpPr>
            <a:spLocks noChangeShapeType="1"/>
          </p:cNvSpPr>
          <p:nvPr/>
        </p:nvSpPr>
        <p:spPr bwMode="auto">
          <a:xfrm flipH="1" flipV="1">
            <a:off x="5382895" y="5181599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 flipV="1">
            <a:off x="7003191" y="4602144"/>
            <a:ext cx="636905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 flipH="1">
            <a:off x="6564592" y="3200400"/>
            <a:ext cx="237303" cy="49739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24600" y="26670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4841" y="1752600"/>
            <a:ext cx="6152732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&lt;T&gt;</a:t>
            </a:r>
            <a:r>
              <a:rPr lang="bg-BG" dirty="0"/>
              <a:t> </a:t>
            </a:r>
            <a:r>
              <a:rPr lang="en-US" dirty="0" smtClean="0"/>
              <a:t>Class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14546" y="2574024"/>
            <a:ext cx="532445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Auto-Resizable Indexed Lists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5540" name="Picture 4" descr="http://dreyersolutions.com/images/chain2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</a:blip>
          <a:srcRect/>
          <a:stretch>
            <a:fillRect/>
          </a:stretch>
        </p:blipFill>
        <p:spPr bwMode="auto">
          <a:xfrm>
            <a:off x="2133600" y="3648075"/>
            <a:ext cx="4876800" cy="2143125"/>
          </a:xfrm>
          <a:prstGeom prst="roundRect">
            <a:avLst>
              <a:gd name="adj" fmla="val 10572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Class</a:t>
            </a:r>
            <a:endParaRPr lang="en-US" noProof="1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</a:t>
            </a:r>
            <a:r>
              <a:rPr lang="en-US" dirty="0" smtClean="0"/>
              <a:t>abstract data structure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 smtClean="0"/>
              <a:t> using </a:t>
            </a:r>
            <a:r>
              <a:rPr lang="en-US" dirty="0"/>
              <a:t>an array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elements </a:t>
            </a:r>
            <a:r>
              <a:rPr lang="en-US" dirty="0"/>
              <a:t>are </a:t>
            </a:r>
            <a:r>
              <a:rPr lang="en-US" dirty="0" smtClean="0"/>
              <a:t>of </a:t>
            </a:r>
            <a:r>
              <a:rPr lang="en-US" dirty="0"/>
              <a:t>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</a:t>
            </a:r>
            <a:r>
              <a:rPr lang="en-US" dirty="0" smtClean="0"/>
              <a:t>type, e.g</a:t>
            </a:r>
            <a:r>
              <a:rPr lang="en-US" dirty="0"/>
              <a:t>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List&lt;DateTime&gt;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Size is dynamically increased as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/>
              <a:t> – returns the number of elements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r>
              <a:rPr lang="en-US" dirty="0"/>
              <a:t> – </a:t>
            </a:r>
            <a:r>
              <a:rPr lang="en-US" dirty="0" smtClean="0"/>
              <a:t>appends given element </a:t>
            </a:r>
            <a:r>
              <a:rPr lang="en-US" dirty="0"/>
              <a:t>at the 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Simple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60906" y="1066800"/>
            <a:ext cx="7797294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List&lt;string&gt; list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 { "C#", "Java"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list.Add("SQL");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list.Add("Python");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(string item in list)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Console.WriteLine(item);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Result: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Java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SQL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Python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486400" y="2514600"/>
            <a:ext cx="3200400" cy="1804749"/>
          </a:xfrm>
          <a:prstGeom prst="wedgeRoundRectCallout">
            <a:avLst>
              <a:gd name="adj1" fmla="val -18012"/>
              <a:gd name="adj2" fmla="val -693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Inline initialization: the compiler adds specified elements to the list.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blog.aynrandcenter.org/wp-content/uploads/2009/12/chain-300x226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00336" y="1295400"/>
            <a:ext cx="5514864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998" y="4289425"/>
            <a:ext cx="78231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Simple Example</a:t>
            </a:r>
            <a:endParaRPr lang="en-US" noProof="1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2041957" y="5164824"/>
            <a:ext cx="50686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Functionality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list[index]</a:t>
            </a:r>
            <a:r>
              <a:rPr lang="en-US" sz="3000" dirty="0" smtClean="0"/>
              <a:t> – access element by index</a:t>
            </a:r>
            <a:endParaRPr lang="bg-BG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Insert(index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T)</a:t>
            </a:r>
            <a:r>
              <a:rPr lang="en-US" sz="3000" dirty="0"/>
              <a:t> – inserts </a:t>
            </a:r>
            <a:r>
              <a:rPr lang="en-US" sz="3000" dirty="0" smtClean="0"/>
              <a:t>given element to the </a:t>
            </a:r>
            <a:r>
              <a:rPr lang="en-US" sz="3000" dirty="0"/>
              <a:t>list at a specified position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Remove(T)</a:t>
            </a:r>
            <a:r>
              <a:rPr lang="en-US" sz="3000" dirty="0"/>
              <a:t> – removes the first occurrence of </a:t>
            </a:r>
            <a:r>
              <a:rPr lang="en-US" sz="3000" dirty="0" smtClean="0"/>
              <a:t>given element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RemoveAt(index)</a:t>
            </a:r>
            <a:r>
              <a:rPr lang="en-US" sz="3000" dirty="0" smtClean="0"/>
              <a:t> </a:t>
            </a:r>
            <a:r>
              <a:rPr lang="en-US" sz="3000" dirty="0"/>
              <a:t>– removes the element at the specified position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000" dirty="0"/>
              <a:t> – removes all elements</a:t>
            </a: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 smtClean="0"/>
              <a:t> – </a:t>
            </a:r>
            <a:r>
              <a:rPr lang="en-US" sz="3000" dirty="0"/>
              <a:t>determines whether </a:t>
            </a:r>
            <a:r>
              <a:rPr lang="en-US" sz="3000" dirty="0" smtClean="0"/>
              <a:t>an </a:t>
            </a:r>
            <a:r>
              <a:rPr lang="en-US" sz="3000" dirty="0"/>
              <a:t>element is </a:t>
            </a:r>
            <a:r>
              <a:rPr lang="en-US" sz="3000" dirty="0" smtClean="0"/>
              <a:t>part of </a:t>
            </a:r>
            <a:r>
              <a:rPr lang="en-US" sz="3000" dirty="0"/>
              <a:t>the </a:t>
            </a:r>
            <a:r>
              <a:rPr lang="en-US" sz="3000" dirty="0" smtClean="0"/>
              <a:t>list</a:t>
            </a:r>
            <a:endParaRPr lang="en-US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Functionality (2)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IndexOf()</a:t>
            </a:r>
            <a:r>
              <a:rPr lang="en-US" sz="3000" dirty="0" smtClean="0"/>
              <a:t> – returns </a:t>
            </a:r>
            <a:r>
              <a:rPr lang="en-US" sz="3000" dirty="0"/>
              <a:t>the </a:t>
            </a:r>
            <a:r>
              <a:rPr lang="en-US" sz="3000" dirty="0" smtClean="0"/>
              <a:t>index </a:t>
            </a:r>
            <a:r>
              <a:rPr lang="en-US" sz="3000" dirty="0"/>
              <a:t>of the first occurrence of a </a:t>
            </a:r>
            <a:r>
              <a:rPr lang="en-US" sz="3000" dirty="0" smtClean="0"/>
              <a:t>value</a:t>
            </a:r>
            <a:r>
              <a:rPr lang="bg-BG" sz="3000" dirty="0" smtClean="0"/>
              <a:t> </a:t>
            </a:r>
            <a:r>
              <a:rPr lang="en-US" sz="3000" dirty="0" smtClean="0"/>
              <a:t>in </a:t>
            </a:r>
            <a:r>
              <a:rPr lang="en-US" sz="3000" dirty="0"/>
              <a:t>the list </a:t>
            </a:r>
            <a:r>
              <a:rPr lang="bg-BG" sz="3000" dirty="0" smtClean="0"/>
              <a:t>(</a:t>
            </a:r>
            <a:r>
              <a:rPr lang="en-US" sz="3000" dirty="0" smtClean="0"/>
              <a:t>zero-based</a:t>
            </a:r>
            <a:r>
              <a:rPr lang="bg-BG" sz="3000" dirty="0" smtClean="0"/>
              <a:t>)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 smtClean="0"/>
              <a:t> – </a:t>
            </a:r>
            <a:r>
              <a:rPr lang="en-US" sz="3000" dirty="0"/>
              <a:t>reverses the order of the elements in the list or a portion of it</a:t>
            </a: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 smtClean="0"/>
              <a:t> – </a:t>
            </a:r>
            <a:r>
              <a:rPr lang="en-US" sz="3000" dirty="0"/>
              <a:t>sorts the elements in the </a:t>
            </a:r>
            <a:r>
              <a:rPr lang="en-US" sz="3000" dirty="0" smtClean="0"/>
              <a:t>list or </a:t>
            </a:r>
            <a:r>
              <a:rPr lang="en-US" sz="3000" dirty="0"/>
              <a:t>a portion of it</a:t>
            </a: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 smtClean="0"/>
              <a:t> – converts the </a:t>
            </a:r>
            <a:r>
              <a:rPr lang="en-US" sz="3000" dirty="0"/>
              <a:t>elements of the list to </a:t>
            </a:r>
            <a:r>
              <a:rPr lang="en-US" sz="3000" dirty="0" smtClean="0"/>
              <a:t>an array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000" dirty="0" smtClean="0"/>
              <a:t> – </a:t>
            </a:r>
            <a:r>
              <a:rPr lang="en-US" sz="3000" dirty="0"/>
              <a:t>sets the capacity </a:t>
            </a:r>
            <a:r>
              <a:rPr lang="en-US" sz="3000" dirty="0" smtClean="0"/>
              <a:t>to the </a:t>
            </a:r>
            <a:r>
              <a:rPr lang="en-US" sz="3000" dirty="0"/>
              <a:t>actual number of elements</a:t>
            </a:r>
            <a:endParaRPr lang="en-US" sz="3000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in </a:t>
            </a:r>
            <a:r>
              <a:rPr lang="en-US" dirty="0" smtClean="0"/>
              <a:t>an Interval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584706" y="1153210"/>
            <a:ext cx="7949694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List&lt;int&gt;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FindPrimes(int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start, int end)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primesList = new List&lt;int&gt;();</a:t>
            </a:r>
          </a:p>
          <a:p>
            <a:pPr eaLnBrk="0" hangingPunct="0">
              <a:lnSpc>
                <a:spcPts val="21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 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start; num &lt;= end; num++)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bool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= 2; div &lt;= Math.Sqrt(num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div++)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(num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div == 0)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}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primesList.Add(num);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primesList;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2362200"/>
            <a:ext cx="3558130" cy="1651000"/>
          </a:xfrm>
          <a:effectLst>
            <a:softEdge rad="63500"/>
          </a:effec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/>
              <a:t>Primes</a:t>
            </a:r>
            <a:r>
              <a:rPr lang="en-US" dirty="0"/>
              <a:t> in </a:t>
            </a:r>
            <a:r>
              <a:rPr lang="en-US" dirty="0" smtClean="0"/>
              <a:t>an Interval</a:t>
            </a:r>
            <a:endParaRPr lang="en-US" noProof="1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4648201" y="4225024"/>
            <a:ext cx="341312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6322" name="Picture 2" descr="http://unihedron.com/projects/primes/full_thumbnail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</a:blip>
          <a:srcRect/>
          <a:stretch>
            <a:fillRect/>
          </a:stretch>
        </p:blipFill>
        <p:spPr bwMode="auto">
          <a:xfrm>
            <a:off x="1143000" y="1514476"/>
            <a:ext cx="2757456" cy="4200524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Union and </a:t>
            </a:r>
            <a:r>
              <a:rPr lang="en-US" sz="3600" dirty="0" smtClean="0"/>
              <a:t>Intersection – </a:t>
            </a:r>
            <a:r>
              <a:rPr lang="en-US" sz="3600" dirty="0"/>
              <a:t>Example</a:t>
            </a:r>
            <a:endParaRPr lang="bg-BG" sz="3600" dirty="0"/>
          </a:p>
        </p:txBody>
      </p:sp>
      <p:sp>
        <p:nvSpPr>
          <p:cNvPr id="615430" name="Rectangle 6"/>
          <p:cNvSpPr>
            <a:spLocks noChangeArrowheads="1"/>
          </p:cNvSpPr>
          <p:nvPr/>
        </p:nvSpPr>
        <p:spPr bwMode="auto">
          <a:xfrm>
            <a:off x="609600" y="990600"/>
            <a:ext cx="7924800" cy="51860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Union(int[] firstArr, int[] secondArr)</a:t>
            </a:r>
            <a:b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union = new List&lt;int&gt;();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union.AddRange(firstArray);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(int item in secondArray)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(! union.Contains(item))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union.Add(item);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union.ToArray();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Intersection(int[] firstArr, int[] secondArr)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intersect = new List&lt;int&gt;();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(int item in firstArray)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(Array.IndexOf(secondArray, item) != -1)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intersect.Add(item);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intersect.ToArray();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Abstract Data Types (ADT)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Lists –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dirty="0" smtClean="0"/>
              <a:t> Class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Static and Linked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Stacks –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 smtClean="0"/>
              <a:t> Class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Static and Linked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Queues –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Circular and Linked</a:t>
            </a:r>
          </a:p>
          <a:p>
            <a:pPr marL="442913" indent="-442913">
              <a:lnSpc>
                <a:spcPct val="100000"/>
              </a:lnSpc>
            </a:pPr>
            <a:r>
              <a:rPr lang="en-US" dirty="0" smtClean="0"/>
              <a:t>Priority Queue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C# Implementation</a:t>
            </a:r>
            <a:endParaRPr lang="en-US" dirty="0"/>
          </a:p>
        </p:txBody>
      </p:sp>
      <p:pic>
        <p:nvPicPr>
          <p:cNvPr id="76801" name="Picture 1" descr="C:\Trash\books-again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24600" y="2286000"/>
            <a:ext cx="2305878" cy="39624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441825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Union and Intersection</a:t>
            </a:r>
            <a:endParaRPr lang="en-US" noProof="1"/>
          </a:p>
        </p:txBody>
      </p:sp>
      <p:sp>
        <p:nvSpPr>
          <p:cNvPr id="692227" name="Rectangle 3"/>
          <p:cNvSpPr>
            <a:spLocks noChangeArrowheads="1"/>
          </p:cNvSpPr>
          <p:nvPr/>
        </p:nvSpPr>
        <p:spPr bwMode="auto">
          <a:xfrm>
            <a:off x="2024063" y="5340949"/>
            <a:ext cx="49688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2226" name="Picture 2" descr="http://linxus.net/web_images/puzzle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</a:blip>
          <a:srcRect/>
          <a:stretch>
            <a:fillRect/>
          </a:stretch>
        </p:blipFill>
        <p:spPr bwMode="auto">
          <a:xfrm>
            <a:off x="2583366" y="1285554"/>
            <a:ext cx="3857626" cy="2600646"/>
          </a:xfrm>
          <a:prstGeom prst="roundRect">
            <a:avLst>
              <a:gd name="adj" fmla="val 1048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ttp://www.davidsuzuki.org/files/NC/newsletter/paper_stack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35792" y="1066800"/>
            <a:ext cx="29718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6101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Stacks</a:t>
            </a:r>
            <a:endParaRPr lang="bg-BG" dirty="0"/>
          </a:p>
        </p:txBody>
      </p:sp>
      <p:sp>
        <p:nvSpPr>
          <p:cNvPr id="730115" name="Rectangle 3"/>
          <p:cNvSpPr>
            <a:spLocks noChangeArrowheads="1"/>
          </p:cNvSpPr>
          <p:nvPr/>
        </p:nvSpPr>
        <p:spPr bwMode="auto">
          <a:xfrm>
            <a:off x="1187450" y="5493861"/>
            <a:ext cx="6480175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and Dynamic Implementation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ADT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LIFO (Last In First Out) structure </a:t>
            </a:r>
          </a:p>
          <a:p>
            <a:pPr>
              <a:lnSpc>
                <a:spcPts val="3600"/>
              </a:lnSpc>
            </a:pPr>
            <a:r>
              <a:rPr lang="en-US" dirty="0"/>
              <a:t>Elements inserted (push) at “top”</a:t>
            </a:r>
          </a:p>
          <a:p>
            <a:pPr>
              <a:lnSpc>
                <a:spcPts val="3600"/>
              </a:lnSpc>
            </a:pPr>
            <a:r>
              <a:rPr lang="en-US" dirty="0"/>
              <a:t>Elements removed (pop) from “top”</a:t>
            </a:r>
          </a:p>
          <a:p>
            <a:pPr>
              <a:lnSpc>
                <a:spcPts val="3600"/>
              </a:lnSpc>
            </a:pPr>
            <a:r>
              <a:rPr lang="en-US" dirty="0"/>
              <a:t>Useful in many situations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E.g. the </a:t>
            </a:r>
            <a:r>
              <a:rPr lang="en-US" dirty="0" smtClean="0"/>
              <a:t>execution stack </a:t>
            </a:r>
            <a:r>
              <a:rPr lang="en-US" dirty="0"/>
              <a:t>of the program </a:t>
            </a:r>
          </a:p>
          <a:p>
            <a:pPr>
              <a:lnSpc>
                <a:spcPts val="3600"/>
              </a:lnSpc>
            </a:pPr>
            <a:r>
              <a:rPr lang="en-US" dirty="0"/>
              <a:t>Can be implemented in several ways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Statically (using array)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Dynamically (linked implementation)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class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Stack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(array-based) implementation</a:t>
            </a:r>
          </a:p>
          <a:p>
            <a:pPr lvl="1"/>
            <a:r>
              <a:rPr lang="en-US" dirty="0"/>
              <a:t>Has limited (fixed) capacity</a:t>
            </a:r>
          </a:p>
          <a:p>
            <a:pPr lvl="1"/>
            <a:r>
              <a:rPr lang="en-US" dirty="0" smtClean="0"/>
              <a:t>The current index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</a:t>
            </a:r>
            <a:r>
              <a:rPr lang="en-US" dirty="0" smtClean="0"/>
              <a:t>) moves left / right with each pop / push</a:t>
            </a:r>
            <a:endParaRPr lang="en-US" dirty="0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676400" y="4531845"/>
            <a:ext cx="45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kumimoji="0"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1" name="Group 134"/>
          <p:cNvGraphicFramePr>
            <a:graphicFrameLocks/>
          </p:cNvGraphicFramePr>
          <p:nvPr/>
        </p:nvGraphicFramePr>
        <p:xfrm>
          <a:off x="2206116" y="4567816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332560" y="4114800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0   1   2   3   4   5   6   7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 flipV="1">
            <a:off x="4267200" y="5125496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15425" y="5532456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Stack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(pointer-based) implementation</a:t>
            </a:r>
          </a:p>
          <a:p>
            <a:pPr lvl="1"/>
            <a:r>
              <a:rPr lang="en-US" dirty="0"/>
              <a:t>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item</a:t>
            </a:r>
            <a:r>
              <a:rPr lang="en-US" dirty="0" smtClean="0"/>
              <a:t> has 2 fields: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Special pointer keeps the top element</a:t>
            </a:r>
            <a:endParaRPr lang="en-US" dirty="0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1831825" y="374398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28" name="Group 134"/>
          <p:cNvGraphicFramePr>
            <a:graphicFrameLocks/>
          </p:cNvGraphicFramePr>
          <p:nvPr/>
        </p:nvGraphicFramePr>
        <p:xfrm>
          <a:off x="1325730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roup 134"/>
          <p:cNvGraphicFramePr>
            <a:graphicFrameLocks/>
          </p:cNvGraphicFramePr>
          <p:nvPr/>
        </p:nvGraphicFramePr>
        <p:xfrm>
          <a:off x="3078330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1450825" y="322076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2245939" y="47626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2" name="Group 134"/>
          <p:cNvGraphicFramePr>
            <a:graphicFrameLocks/>
          </p:cNvGraphicFramePr>
          <p:nvPr/>
        </p:nvGraphicFramePr>
        <p:xfrm>
          <a:off x="4825121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3992730" y="47626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4" name="Group 134"/>
          <p:cNvGraphicFramePr>
            <a:graphicFrameLocks/>
          </p:cNvGraphicFramePr>
          <p:nvPr/>
        </p:nvGraphicFramePr>
        <p:xfrm>
          <a:off x="6583530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5751139" y="47626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606465" y="5837388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7099673" y="5303988"/>
            <a:ext cx="0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3" cstate="screen">
            <a:lum bright="10000" contrast="10000"/>
          </a:blip>
          <a:srcRect/>
          <a:stretch>
            <a:fillRect/>
          </a:stretch>
        </p:blipFill>
        <p:spPr bwMode="auto">
          <a:xfrm>
            <a:off x="2590856" y="990600"/>
            <a:ext cx="3942192" cy="2962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4214" y="4505362"/>
            <a:ext cx="6533986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bg-BG" dirty="0"/>
              <a:t> </a:t>
            </a:r>
            <a:r>
              <a:rPr lang="en-US" dirty="0" smtClean="0"/>
              <a:t>Class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86380" y="5334000"/>
            <a:ext cx="716702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Standard Stack Implementation in .NET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  <a:r>
              <a:rPr lang="en-US" dirty="0"/>
              <a:t> data </a:t>
            </a:r>
            <a:r>
              <a:rPr lang="en-US" dirty="0" smtClean="0"/>
              <a:t>structure using </a:t>
            </a:r>
            <a:r>
              <a:rPr lang="en-US" dirty="0"/>
              <a:t>an array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dirty="0"/>
              <a:t>Elements are from 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type,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Stack&lt;int&gt;</a:t>
            </a:r>
            <a:r>
              <a:rPr lang="en-US" dirty="0" smtClean="0"/>
              <a:t>   </a:t>
            </a:r>
            <a:endParaRPr lang="en-US" dirty="0"/>
          </a:p>
          <a:p>
            <a:pPr marL="803275" lvl="1" indent="-346075">
              <a:lnSpc>
                <a:spcPct val="100000"/>
              </a:lnSpc>
            </a:pPr>
            <a:r>
              <a:rPr lang="en-US" dirty="0"/>
              <a:t>Size is dynamically increased as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marL="803275" lvl="1" indent="-34607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Push(T)</a:t>
            </a:r>
            <a:r>
              <a:rPr lang="en-US" dirty="0" smtClean="0"/>
              <a:t> </a:t>
            </a:r>
            <a:r>
              <a:rPr lang="en-US" dirty="0"/>
              <a:t>– inserts elements to the stack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dirty="0" smtClean="0"/>
              <a:t> </a:t>
            </a:r>
            <a:r>
              <a:rPr lang="en-US" dirty="0"/>
              <a:t>– removes and returns the top element from the stack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 smtClean="0"/>
              <a:t> Class (2)</a:t>
            </a:r>
            <a:endParaRPr lang="bg-BG" dirty="0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33387" indent="-323850">
              <a:lnSpc>
                <a:spcPct val="100000"/>
              </a:lnSpc>
            </a:pPr>
            <a:r>
              <a:rPr lang="en-US" dirty="0"/>
              <a:t>Basic functionality</a:t>
            </a:r>
            <a:r>
              <a:rPr lang="en-US" dirty="0" smtClean="0"/>
              <a:t>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dirty="0" smtClean="0"/>
              <a:t> </a:t>
            </a:r>
            <a:r>
              <a:rPr lang="en-US" dirty="0"/>
              <a:t>– returns the top element of the stack without removing it</a:t>
            </a:r>
            <a:endParaRPr lang="en-US" dirty="0">
              <a:latin typeface="Courier New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</a:t>
            </a:r>
            <a:r>
              <a:rPr lang="en-US" dirty="0"/>
              <a:t>– returns the number of elements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 smtClean="0"/>
              <a:t> </a:t>
            </a:r>
            <a:r>
              <a:rPr lang="en-US" dirty="0"/>
              <a:t>– removes all elements</a:t>
            </a:r>
            <a:endParaRPr lang="bg-BG" dirty="0"/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Contains(T)</a:t>
            </a:r>
            <a:r>
              <a:rPr lang="en-US" dirty="0" smtClean="0"/>
              <a:t> </a:t>
            </a:r>
            <a:r>
              <a:rPr lang="en-US" dirty="0"/>
              <a:t>– determines whether given element is in the stack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dirty="0" smtClean="0"/>
              <a:t> </a:t>
            </a:r>
            <a:r>
              <a:rPr lang="en-US" dirty="0"/>
              <a:t>– converts the stack to an </a:t>
            </a:r>
            <a:r>
              <a:rPr lang="en-US" dirty="0" smtClean="0"/>
              <a:t>array</a:t>
            </a:r>
            <a:endParaRPr lang="en-US" dirty="0">
              <a:latin typeface="Courier New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dirty="0" smtClean="0"/>
              <a:t> – </a:t>
            </a:r>
            <a:r>
              <a:rPr lang="en-US" dirty="0"/>
              <a:t>sets the capacity to </a:t>
            </a:r>
            <a:br>
              <a:rPr lang="en-US" dirty="0"/>
            </a:br>
            <a:r>
              <a:rPr lang="en-US" dirty="0"/>
              <a:t>the actual number of elements 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/>
              <a:t>Using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Push()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000" dirty="0"/>
              <a:t> methods</a:t>
            </a:r>
            <a:endParaRPr lang="bg-BG" sz="3000" dirty="0"/>
          </a:p>
        </p:txBody>
      </p:sp>
      <p:sp>
        <p:nvSpPr>
          <p:cNvPr id="622598" name="Rectangle 6"/>
          <p:cNvSpPr>
            <a:spLocks noChangeArrowheads="1"/>
          </p:cNvSpPr>
          <p:nvPr/>
        </p:nvSpPr>
        <p:spPr bwMode="auto">
          <a:xfrm>
            <a:off x="609601" y="1905000"/>
            <a:ext cx="7924800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Stack&lt;string&gt;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 = new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Stack&lt;string&gt;();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stack.Push("1. Ivan");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stack.Push("2. Nikolay");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stack.Push("3. Maria");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stack.Push("4. George");</a:t>
            </a: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Console.WriteLine("Top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stack.Peek());</a:t>
            </a: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(stack.Count &gt; 0)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personName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Console.WriteLine(personName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48200" y="2804645"/>
            <a:ext cx="3581400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Stack&lt;T&gt;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48200" y="3564624"/>
            <a:ext cx="35814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9938" name="Picture 2" descr="http://img.photobucket.com/albums/v701/cherrycher/magazine_stack.jpg"/>
          <p:cNvPicPr>
            <a:picLocks noChangeAspect="1" noChangeArrowheads="1"/>
          </p:cNvPicPr>
          <p:nvPr/>
        </p:nvPicPr>
        <p:blipFill>
          <a:blip r:embed="rId3" cstate="screen"/>
          <a:srcRect l="-3200" t="-8823" r="-5600" b="-8823"/>
          <a:stretch>
            <a:fillRect/>
          </a:stretch>
        </p:blipFill>
        <p:spPr bwMode="auto">
          <a:xfrm>
            <a:off x="1066800" y="1636059"/>
            <a:ext cx="3048000" cy="3585882"/>
          </a:xfrm>
          <a:prstGeom prst="roundRect">
            <a:avLst>
              <a:gd name="adj" fmla="val 9685"/>
            </a:avLst>
          </a:prstGeom>
          <a:solidFill>
            <a:srgbClr val="FFFFFF"/>
          </a:solidFill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676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Abstract Data Types</a:t>
            </a:r>
            <a:endParaRPr lang="bg-BG" dirty="0"/>
          </a:p>
        </p:txBody>
      </p:sp>
      <p:sp>
        <p:nvSpPr>
          <p:cNvPr id="726019" name="Rectangle 3"/>
          <p:cNvSpPr>
            <a:spLocks noChangeArrowheads="1"/>
          </p:cNvSpPr>
          <p:nvPr/>
        </p:nvSpPr>
        <p:spPr bwMode="auto">
          <a:xfrm>
            <a:off x="1292225" y="25977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Data Structures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4753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3495675"/>
            <a:ext cx="6019800" cy="2447925"/>
          </a:xfrm>
          <a:prstGeom prst="roundRect">
            <a:avLst>
              <a:gd name="adj" fmla="val 10510"/>
            </a:avLst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Brackets – Example</a:t>
            </a:r>
            <a:endParaRPr lang="bg-BG" dirty="0"/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We are given an arithmetical expression with </a:t>
            </a:r>
            <a:r>
              <a:rPr lang="en-US" sz="3000" dirty="0" smtClean="0"/>
              <a:t>brackets </a:t>
            </a:r>
            <a:r>
              <a:rPr lang="en-US" sz="3000" dirty="0"/>
              <a:t>that can be nested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Goal: extract </a:t>
            </a:r>
            <a:r>
              <a:rPr lang="en-US" sz="3000" dirty="0"/>
              <a:t>all </a:t>
            </a:r>
            <a:r>
              <a:rPr lang="en-US" sz="3000" dirty="0" smtClean="0"/>
              <a:t>sub-expressions in </a:t>
            </a:r>
            <a:r>
              <a:rPr lang="en-US" sz="3000" dirty="0"/>
              <a:t>brackets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Example</a:t>
            </a:r>
            <a:r>
              <a:rPr lang="en-US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(2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 (2+3) * 4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3+1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)) * 5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Result: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(2+3)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(3+1)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(2 - (2+3) * 4 / (3+1))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Algorithm: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 each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/>
              <a:t>' push its index in a stack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 each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' pop the corresponding start index</a:t>
            </a:r>
            <a:endParaRPr lang="bg-BG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Brackets – </a:t>
            </a:r>
            <a:r>
              <a:rPr lang="en-US" dirty="0" smtClean="0"/>
              <a:t>Solution</a:t>
            </a:r>
            <a:endParaRPr lang="bg-BG" dirty="0"/>
          </a:p>
        </p:txBody>
      </p:sp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589504" y="914400"/>
            <a:ext cx="794489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expression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"1 + (2 - (2+3) * 4 / (3+1)) * 5";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Stack&lt;int&gt;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Stack&lt;int&gt;();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&lt; expression.Length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expression[index];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 ==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'(')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stack.Push(index);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')')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startIndex = stack.Pop();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 = index - startIndex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contents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expression.Substring(startIndex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length);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Console.WriteLine(contents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4214" y="4571532"/>
            <a:ext cx="6533986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nsolas" pitchFamily="49" charset="0"/>
              </a:rPr>
              <a:t>Matching Brackets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86380" y="5355236"/>
            <a:ext cx="716702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19263" y="1295400"/>
            <a:ext cx="5705475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683349"/>
            <a:ext cx="6480175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Queues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87450" y="2445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and Dynamic Implementation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794" name="Picture 2" descr="http://cybershack.com.au/img/2008/News/August_2008/queue512x28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57400" y="3395662"/>
            <a:ext cx="4724400" cy="2657476"/>
          </a:xfrm>
          <a:prstGeom prst="roundRect">
            <a:avLst>
              <a:gd name="adj" fmla="val 9707"/>
            </a:avLst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Queue ADT</a:t>
            </a:r>
            <a:endParaRPr lang="bg-BG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FIFO (First In First Out) 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Elements inserted at </a:t>
            </a:r>
            <a:r>
              <a:rPr lang="en-US" dirty="0" smtClean="0"/>
              <a:t>the tail (Enqueue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Elements removed </a:t>
            </a:r>
            <a:r>
              <a:rPr lang="en-US" dirty="0" smtClean="0"/>
              <a:t>from the </a:t>
            </a:r>
            <a:r>
              <a:rPr lang="en-US" dirty="0"/>
              <a:t>head </a:t>
            </a:r>
            <a:r>
              <a:rPr lang="en-US" dirty="0" smtClean="0"/>
              <a:t>(</a:t>
            </a:r>
            <a:r>
              <a:rPr lang="en-US" noProof="1" smtClean="0"/>
              <a:t>Dequeue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in many situations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Print </a:t>
            </a:r>
            <a:r>
              <a:rPr lang="en-US" dirty="0"/>
              <a:t>queues, </a:t>
            </a:r>
            <a:r>
              <a:rPr lang="en-US" dirty="0" smtClean="0"/>
              <a:t>message queues, etc.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Can be implemented in several ways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Statically (using </a:t>
            </a:r>
            <a:r>
              <a:rPr lang="en-US" dirty="0" smtClean="0"/>
              <a:t>array)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Dynamically (using pointers)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/>
              <a:t> class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Queue</a:t>
            </a:r>
            <a:endParaRPr lang="bg-BG"/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(array-based) implementation</a:t>
            </a:r>
          </a:p>
          <a:p>
            <a:pPr lvl="1"/>
            <a:r>
              <a:rPr lang="en-US" dirty="0">
                <a:cs typeface="Times New Roman" pitchFamily="18" charset="0"/>
              </a:rPr>
              <a:t>Has limited (fixed) capacity</a:t>
            </a:r>
          </a:p>
          <a:p>
            <a:pPr lvl="1"/>
            <a:r>
              <a:rPr lang="en-US" dirty="0">
                <a:cs typeface="Times New Roman" pitchFamily="18" charset="0"/>
              </a:rPr>
              <a:t>Implement as a “circular array”</a:t>
            </a:r>
          </a:p>
          <a:p>
            <a:pPr lvl="1"/>
            <a:r>
              <a:rPr lang="en-US" dirty="0"/>
              <a:t>Has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tail</a:t>
            </a:r>
            <a:r>
              <a:rPr lang="en-US" dirty="0"/>
              <a:t> </a:t>
            </a:r>
            <a:r>
              <a:rPr lang="en-US" dirty="0" smtClean="0"/>
              <a:t>indices, </a:t>
            </a:r>
            <a:r>
              <a:rPr lang="en-US" dirty="0"/>
              <a:t>pointing to the head and the </a:t>
            </a:r>
            <a:r>
              <a:rPr lang="en-US" dirty="0" smtClean="0"/>
              <a:t>tail of the cyclic queue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1549452" y="4866921"/>
            <a:ext cx="45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kumimoji="0"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2" name="Group 134"/>
          <p:cNvGraphicFramePr>
            <a:graphicFrameLocks/>
          </p:cNvGraphicFramePr>
          <p:nvPr/>
        </p:nvGraphicFramePr>
        <p:xfrm>
          <a:off x="2079168" y="4902892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205612" y="4449876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0   1   2   3   4   5   6   7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 flipV="1">
            <a:off x="3531571" y="5470620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43308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5300568" y="5460572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16512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Queue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Dynamic (pointer-based) implementation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Each </a:t>
            </a:r>
            <a:r>
              <a:rPr lang="en-US" dirty="0" smtClean="0">
                <a:cs typeface="Times New Roman" pitchFamily="18" charset="0"/>
              </a:rPr>
              <a:t>item has 2 fields: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cs typeface="Times New Roman" pitchFamily="18" charset="0"/>
              </a:rPr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Dynamically create and delete objects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1831825" y="3784172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0" name="Group 134"/>
          <p:cNvGraphicFramePr>
            <a:graphicFrameLocks/>
          </p:cNvGraphicFramePr>
          <p:nvPr/>
        </p:nvGraphicFramePr>
        <p:xfrm>
          <a:off x="1325730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134"/>
          <p:cNvGraphicFramePr>
            <a:graphicFrameLocks/>
          </p:cNvGraphicFramePr>
          <p:nvPr/>
        </p:nvGraphicFramePr>
        <p:xfrm>
          <a:off x="3078330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341456" y="3260952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2245939" y="4802880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4" name="Group 134"/>
          <p:cNvGraphicFramePr>
            <a:graphicFrameLocks/>
          </p:cNvGraphicFramePr>
          <p:nvPr/>
        </p:nvGraphicFramePr>
        <p:xfrm>
          <a:off x="4825121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3992730" y="4802880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6" name="Group 134"/>
          <p:cNvGraphicFramePr>
            <a:graphicFrameLocks/>
          </p:cNvGraphicFramePr>
          <p:nvPr/>
        </p:nvGraphicFramePr>
        <p:xfrm>
          <a:off x="6583530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5751139" y="4802880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606465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099673" y="5344180"/>
            <a:ext cx="0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7080922" y="378404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600601" y="326082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.patricktaylor.com/uploads/queu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60260" y="1276350"/>
            <a:ext cx="4583288" cy="2762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9682" y="4555224"/>
            <a:ext cx="6120318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18682" y="5393424"/>
            <a:ext cx="6882318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Queue Implementation in .NET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queue data structure using </a:t>
            </a:r>
            <a:r>
              <a:rPr lang="en-US" dirty="0" smtClean="0"/>
              <a:t>a circular resizable array</a:t>
            </a:r>
            <a:endParaRPr lang="en-US" dirty="0"/>
          </a:p>
          <a:p>
            <a:pPr marL="869950" lvl="1" indent="-412750">
              <a:lnSpc>
                <a:spcPct val="100000"/>
              </a:lnSpc>
            </a:pPr>
            <a:r>
              <a:rPr lang="en-US" dirty="0"/>
              <a:t>Elements are from 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type,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Stack&lt;int&gt;</a:t>
            </a:r>
            <a:r>
              <a:rPr lang="en-US" dirty="0" smtClean="0"/>
              <a:t> </a:t>
            </a:r>
            <a:endParaRPr lang="en-US" dirty="0"/>
          </a:p>
          <a:p>
            <a:pPr marL="869950" lvl="1" indent="-412750">
              <a:lnSpc>
                <a:spcPct val="100000"/>
              </a:lnSpc>
            </a:pPr>
            <a:r>
              <a:rPr lang="en-US" dirty="0"/>
              <a:t>Size is dynamically increased as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marL="869950" lvl="1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Enqueue(T)</a:t>
            </a:r>
            <a:r>
              <a:rPr lang="en-US" dirty="0" smtClean="0"/>
              <a:t> </a:t>
            </a:r>
            <a:r>
              <a:rPr lang="en-US" dirty="0"/>
              <a:t>– adds an element to the</a:t>
            </a:r>
            <a:br>
              <a:rPr lang="en-US" dirty="0"/>
            </a:br>
            <a:r>
              <a:rPr lang="en-US" dirty="0"/>
              <a:t>end of the queue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Dequeue()</a:t>
            </a:r>
            <a:r>
              <a:rPr lang="en-US" dirty="0" smtClean="0"/>
              <a:t> </a:t>
            </a:r>
            <a:r>
              <a:rPr lang="en-US" dirty="0"/>
              <a:t>– removes and returns the element at the beginning of the queue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 (2)</a:t>
            </a:r>
            <a:endParaRPr lang="bg-BG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33387" indent="-323850">
              <a:lnSpc>
                <a:spcPct val="100000"/>
              </a:lnSpc>
            </a:pPr>
            <a:r>
              <a:rPr lang="en-US" dirty="0"/>
              <a:t>Basic functionality</a:t>
            </a:r>
            <a:r>
              <a:rPr lang="en-US" dirty="0" smtClean="0"/>
              <a:t>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dirty="0" smtClean="0"/>
              <a:t> </a:t>
            </a:r>
            <a:r>
              <a:rPr lang="en-US" dirty="0"/>
              <a:t>– returns the element at the beginning of the queue </a:t>
            </a:r>
            <a:r>
              <a:rPr lang="en-US" dirty="0" smtClean="0"/>
              <a:t>without removing </a:t>
            </a:r>
            <a:r>
              <a:rPr lang="en-US" dirty="0"/>
              <a:t>it</a:t>
            </a:r>
            <a:endParaRPr lang="bg-BG" dirty="0"/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</a:t>
            </a:r>
            <a:r>
              <a:rPr lang="en-US" dirty="0"/>
              <a:t>– returns the number of elements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 smtClean="0"/>
              <a:t> </a:t>
            </a:r>
            <a:r>
              <a:rPr lang="en-US" dirty="0"/>
              <a:t>– removes all elements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Contains(T)</a:t>
            </a:r>
            <a:r>
              <a:rPr lang="en-US" dirty="0" smtClean="0"/>
              <a:t> </a:t>
            </a:r>
            <a:r>
              <a:rPr lang="en-US" dirty="0"/>
              <a:t>– determines whether given element is in the queue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dirty="0" smtClean="0"/>
              <a:t> </a:t>
            </a:r>
            <a:r>
              <a:rPr lang="en-US" dirty="0"/>
              <a:t>– converts the queue </a:t>
            </a:r>
            <a:r>
              <a:rPr lang="en-US" dirty="0" smtClean="0"/>
              <a:t>to an array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dirty="0" smtClean="0"/>
              <a:t> </a:t>
            </a:r>
            <a:r>
              <a:rPr lang="en-US" dirty="0"/>
              <a:t>– sets the capacity to the actual number of elements in the queue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Abstract Data Type (ADT) is a data type together with the operations, whose properties are specified independently of any particular implementation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ADT are set of definitions of operations (like the interfaces in C#)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have several different implementations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implementations can have different efficiency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noProof="1" smtClean="0"/>
              <a:t> </a:t>
            </a:r>
            <a:r>
              <a:rPr lang="en-US" noProof="1"/>
              <a:t>–</a:t>
            </a:r>
            <a:r>
              <a:rPr lang="bg-BG" dirty="0"/>
              <a:t> </a:t>
            </a:r>
            <a:r>
              <a:rPr lang="en-US" noProof="1"/>
              <a:t>Example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76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/>
              <a:t>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Enqueue()</a:t>
            </a:r>
            <a:r>
              <a:rPr lang="en-US" sz="3000" noProof="1"/>
              <a:t> and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Dequeue()</a:t>
            </a:r>
            <a:r>
              <a:rPr lang="en-US" sz="3000" noProof="1"/>
              <a:t> methods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684214" y="1935163"/>
            <a:ext cx="7773986" cy="44094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Queue&lt;string&gt;();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One");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Two");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Three");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Four");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(queue.Count &gt;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queue.Dequeue();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Console.WriteLine(message);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9682" y="4704312"/>
            <a:ext cx="6120318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18682" y="5490037"/>
            <a:ext cx="688231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6" name="Picture 4" descr="http://bonnvoyage.files.wordpress.com/2007/10/bus-queu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63744" y="1219200"/>
            <a:ext cx="4800600" cy="29568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sz="3000" dirty="0"/>
              <a:t>We are given the sequence:</a:t>
            </a:r>
          </a:p>
          <a:p>
            <a:pPr marL="1160463" lvl="1" indent="-449263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1160463" lvl="1" indent="-449263">
              <a:lnSpc>
                <a:spcPct val="100000"/>
              </a:lnSpc>
              <a:buFontTx/>
              <a:buNone/>
            </a:pPr>
            <a:r>
              <a:rPr lang="en-US" sz="2800" dirty="0"/>
              <a:t>S =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N+1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2*N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N+2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2*(N+1)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2*N+1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4*N</a:t>
            </a:r>
            <a:r>
              <a:rPr lang="en-US" sz="2800" dirty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sz="2800" dirty="0"/>
          </a:p>
          <a:p>
            <a:pPr marL="1160463" lvl="1" indent="-449263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355600" indent="-355600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Find </a:t>
            </a:r>
            <a:r>
              <a:rPr lang="en-US" dirty="0"/>
              <a:t>the first index of given number P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Example: N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P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16</a:t>
            </a:r>
          </a:p>
          <a:p>
            <a:pPr marL="1160463" lvl="1" indent="-449263">
              <a:lnSpc>
                <a:spcPct val="100000"/>
              </a:lnSpc>
              <a:buFontTx/>
              <a:buNone/>
            </a:pPr>
            <a:r>
              <a:rPr lang="en-US" dirty="0"/>
              <a:t>S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1160463" lvl="1" indent="-449263">
              <a:lnSpc>
                <a:spcPct val="100000"/>
              </a:lnSpc>
              <a:buFontTx/>
              <a:buNone/>
            </a:pPr>
            <a:r>
              <a:rPr lang="en-US" dirty="0"/>
              <a:t>Index of P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11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049944" y="5105400"/>
            <a:ext cx="513304" cy="4129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N, N+1, 2*N</a:t>
            </a:r>
            <a:endParaRPr lang="bg-BG" dirty="0"/>
          </a:p>
        </p:txBody>
      </p:sp>
      <p:sp>
        <p:nvSpPr>
          <p:cNvPr id="640005" name="Freeform 5"/>
          <p:cNvSpPr>
            <a:spLocks/>
          </p:cNvSpPr>
          <p:nvPr/>
        </p:nvSpPr>
        <p:spPr bwMode="auto">
          <a:xfrm>
            <a:off x="1676400" y="2144208"/>
            <a:ext cx="513304" cy="257175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6" name="Freeform 6"/>
          <p:cNvSpPr>
            <a:spLocks/>
          </p:cNvSpPr>
          <p:nvPr/>
        </p:nvSpPr>
        <p:spPr bwMode="auto">
          <a:xfrm flipV="1">
            <a:off x="1696496" y="2819400"/>
            <a:ext cx="1295400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7" name="Text Box 7"/>
          <p:cNvSpPr txBox="1">
            <a:spLocks noChangeArrowheads="1"/>
          </p:cNvSpPr>
          <p:nvPr/>
        </p:nvSpPr>
        <p:spPr bwMode="auto">
          <a:xfrm>
            <a:off x="1686448" y="1712408"/>
            <a:ext cx="47961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8" name="Text Box 8"/>
          <p:cNvSpPr txBox="1">
            <a:spLocks noChangeArrowheads="1"/>
          </p:cNvSpPr>
          <p:nvPr/>
        </p:nvSpPr>
        <p:spPr bwMode="auto">
          <a:xfrm>
            <a:off x="2047352" y="3124200"/>
            <a:ext cx="5985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9" name="Freeform 9"/>
          <p:cNvSpPr>
            <a:spLocks/>
          </p:cNvSpPr>
          <p:nvPr/>
        </p:nvSpPr>
        <p:spPr bwMode="auto">
          <a:xfrm>
            <a:off x="2245808" y="2115633"/>
            <a:ext cx="1512887" cy="257175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0" name="Text Box 10"/>
          <p:cNvSpPr txBox="1">
            <a:spLocks noChangeArrowheads="1"/>
          </p:cNvSpPr>
          <p:nvPr/>
        </p:nvSpPr>
        <p:spPr bwMode="auto">
          <a:xfrm>
            <a:off x="2793495" y="1712408"/>
            <a:ext cx="47961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1" name="Freeform 11"/>
          <p:cNvSpPr>
            <a:spLocks/>
          </p:cNvSpPr>
          <p:nvPr/>
        </p:nvSpPr>
        <p:spPr bwMode="auto">
          <a:xfrm flipV="1">
            <a:off x="2249992" y="2840038"/>
            <a:ext cx="2665413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2" name="Text Box 12"/>
          <p:cNvSpPr txBox="1">
            <a:spLocks noChangeArrowheads="1"/>
          </p:cNvSpPr>
          <p:nvPr/>
        </p:nvSpPr>
        <p:spPr bwMode="auto">
          <a:xfrm>
            <a:off x="3226930" y="3134248"/>
            <a:ext cx="50687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3" name="Freeform 13"/>
          <p:cNvSpPr>
            <a:spLocks/>
          </p:cNvSpPr>
          <p:nvPr/>
        </p:nvSpPr>
        <p:spPr bwMode="auto">
          <a:xfrm>
            <a:off x="3048000" y="2072771"/>
            <a:ext cx="3097212" cy="300037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4" name="Text Box 14"/>
          <p:cNvSpPr txBox="1">
            <a:spLocks noChangeArrowheads="1"/>
          </p:cNvSpPr>
          <p:nvPr/>
        </p:nvSpPr>
        <p:spPr bwMode="auto">
          <a:xfrm>
            <a:off x="4389437" y="1712408"/>
            <a:ext cx="47961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5" name="Freeform 15"/>
          <p:cNvSpPr>
            <a:spLocks/>
          </p:cNvSpPr>
          <p:nvPr/>
        </p:nvSpPr>
        <p:spPr bwMode="auto">
          <a:xfrm flipV="1">
            <a:off x="3048000" y="2819400"/>
            <a:ext cx="4105275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6" name="Text Box 16"/>
          <p:cNvSpPr txBox="1">
            <a:spLocks noChangeArrowheads="1"/>
          </p:cNvSpPr>
          <p:nvPr/>
        </p:nvSpPr>
        <p:spPr bwMode="auto">
          <a:xfrm>
            <a:off x="4705350" y="3134248"/>
            <a:ext cx="50687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5" grpId="0" animBg="1"/>
      <p:bldP spid="640006" grpId="0" animBg="1"/>
      <p:bldP spid="640007" grpId="0"/>
      <p:bldP spid="640008" grpId="0"/>
      <p:bldP spid="640009" grpId="0" animBg="1"/>
      <p:bldP spid="640010" grpId="0"/>
      <p:bldP spid="640011" grpId="0" animBg="1"/>
      <p:bldP spid="640012" grpId="0"/>
      <p:bldP spid="640013" grpId="0" animBg="1"/>
      <p:bldP spid="640014" grpId="0"/>
      <p:bldP spid="640015" grpId="0" animBg="1"/>
      <p:bldP spid="6400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Sequence – Solution </a:t>
            </a:r>
            <a:r>
              <a:rPr lang="en-US" sz="3600" dirty="0" smtClean="0"/>
              <a:t>with a </a:t>
            </a:r>
            <a:r>
              <a:rPr lang="en-US" sz="3600" dirty="0"/>
              <a:t>Queue</a:t>
            </a:r>
            <a:endParaRPr lang="en-US" sz="3600" noProof="1"/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16;</a:t>
            </a:r>
          </a:p>
          <a:p>
            <a:pPr eaLnBrk="0" hangingPunct="0">
              <a:spcBef>
                <a:spcPct val="5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Queue&lt;int&gt;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Queue&lt;int&gt;();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queue.Enqueue(n);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(queue.Count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= queue.Dequeue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(current ==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Console.WriteLine("Index = {0}", index);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queue.Enqueue(current+1);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queue.Enqueue(2*current);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www.csiro.au/files/images/pgm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30000"/>
          </a:blip>
          <a:srcRect/>
          <a:stretch>
            <a:fillRect/>
          </a:stretch>
        </p:blipFill>
        <p:spPr bwMode="auto">
          <a:xfrm>
            <a:off x="2193888" y="1295400"/>
            <a:ext cx="4740312" cy="2634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3882" y="4495800"/>
            <a:ext cx="7491918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Sequence N, N+1, 2*N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18682" y="5340949"/>
            <a:ext cx="688231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1828800"/>
            <a:ext cx="4572000" cy="990600"/>
          </a:xfrm>
        </p:spPr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74497">
            <a:off x="4582686" y="3171597"/>
            <a:ext cx="3731559" cy="2857500"/>
          </a:xfrm>
          <a:prstGeom prst="roundRect">
            <a:avLst>
              <a:gd name="adj" fmla="val 422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3756">
            <a:off x="1006944" y="1244999"/>
            <a:ext cx="3177081" cy="185414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3048000" cy="2286000"/>
          </a:xfrm>
          <a:prstGeom prst="roundRect">
            <a:avLst>
              <a:gd name="adj" fmla="val 94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33544"/>
            <a:ext cx="1371600" cy="154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What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Data type to efficiently support finding the item with the highest priority 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Basic </a:t>
            </a:r>
            <a:r>
              <a:rPr lang="en-US" dirty="0"/>
              <a:t>operations</a:t>
            </a:r>
          </a:p>
          <a:p>
            <a:pPr lvl="2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Enqueue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(T element)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Dequeue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There </a:t>
            </a:r>
            <a:r>
              <a:rPr lang="en-US" dirty="0" smtClean="0"/>
              <a:t>is no build-in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dirty="0" smtClean="0"/>
              <a:t> in .NET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Can be easily implemented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PowerCollections</a:t>
            </a:r>
          </a:p>
        </p:txBody>
      </p:sp>
    </p:spTree>
    <p:extLst>
      <p:ext uri="{BB962C8B-B14F-4D97-AF65-F5344CB8AC3E}">
        <p14:creationId xmlns:p14="http://schemas.microsoft.com/office/powerpoint/2010/main" val="22447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831789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PriorityQueue</a:t>
            </a:r>
            <a:r>
              <a:rPr lang="en-US" sz="19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9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where T:IComparable&lt;T&gt;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9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OrderedBag&lt;T&gt; bag</a:t>
            </a: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9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5000"/>
              </a:lnSpc>
              <a:spcAft>
                <a:spcPct val="0"/>
              </a:spcAft>
              <a:buNone/>
            </a:pPr>
            <a:r>
              <a:rPr lang="en-US" sz="19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Count 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{</a:t>
            </a:r>
            <a:endParaRPr lang="en-US" sz="19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get { return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bag.Count</a:t>
            </a: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 }</a:t>
            </a:r>
            <a:endParaRPr lang="en-US" sz="19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set{ }</a:t>
            </a:r>
            <a:endParaRPr lang="en-US" sz="19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5000"/>
              </a:lnSpc>
              <a:spcAft>
                <a:spcPct val="0"/>
              </a:spcAft>
              <a:buNone/>
            </a:pP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PriorityQueue()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bag </a:t>
            </a:r>
            <a:r>
              <a:rPr lang="en-US" sz="19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OrderedBag&lt;T</a:t>
            </a: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&gt;();   </a:t>
            </a:r>
            <a:endParaRPr lang="en-US" sz="19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5000"/>
              </a:lnSpc>
              <a:spcAft>
                <a:spcPct val="0"/>
              </a:spcAft>
              <a:buNone/>
            </a:pPr>
            <a:r>
              <a:rPr lang="en-US" sz="19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void Enqueue(T element)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9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bag.Add(element</a:t>
            </a: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9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5000"/>
              </a:lnSpc>
              <a:spcAft>
                <a:spcPct val="0"/>
              </a:spcAft>
              <a:buNone/>
            </a:pPr>
            <a:r>
              <a:rPr lang="en-US" sz="19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 Dequeue()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9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var element = bag.GetFirst();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bag.RemoveFirst</a:t>
            </a: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9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9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element;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156200" y="1676400"/>
            <a:ext cx="3429000" cy="953453"/>
          </a:xfrm>
          <a:prstGeom prst="wedgeRoundRectCallout">
            <a:avLst>
              <a:gd name="adj1" fmla="val -78782"/>
              <a:gd name="adj2" fmla="val -10368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Necessary to provide comparable elements</a:t>
            </a:r>
          </a:p>
        </p:txBody>
      </p:sp>
    </p:spTree>
    <p:extLst>
      <p:ext uri="{BB962C8B-B14F-4D97-AF65-F5344CB8AC3E}">
        <p14:creationId xmlns:p14="http://schemas.microsoft.com/office/powerpoint/2010/main" val="177588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Additional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generic type is needed to implement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It is not necessary to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OrderedBag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Other Data </a:t>
            </a:r>
            <a:r>
              <a:rPr lang="en-US" dirty="0" smtClean="0">
                <a:solidFill>
                  <a:srgbClr val="EBFFD2"/>
                </a:solidFill>
              </a:rPr>
              <a:t>Structures also can be used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Adding and Removing Element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dirty="0" smtClean="0"/>
              <a:t> is with complexity logN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Keeps the elements Sorted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returns the best element that fulfills some condition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the smallest or the biggest element</a:t>
            </a:r>
            <a:endParaRPr lang="en-US" dirty="0" smtClean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32647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36324"/>
            <a:ext cx="3657600" cy="306447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172"/>
            <a:ext cx="3657600" cy="249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2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Linear structures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Lists: </a:t>
            </a:r>
            <a:r>
              <a:rPr lang="en-US" dirty="0" smtClean="0"/>
              <a:t>fixed size and variable size</a:t>
            </a:r>
            <a:endParaRPr lang="en-US" dirty="0"/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Stacks: LIFO (Last In First Out) structure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Queues: FIFO (First In First Out) structure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Binary, ordered, balanced, etc.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Dictionaries (maps)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Contain pairs (key, value)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Hash tables: </a:t>
            </a:r>
            <a:r>
              <a:rPr lang="en-US" dirty="0" smtClean="0"/>
              <a:t>use hash functions </a:t>
            </a:r>
            <a:r>
              <a:rPr lang="en-US" dirty="0"/>
              <a:t>to </a:t>
            </a:r>
            <a:r>
              <a:rPr lang="en-US" dirty="0" smtClean="0"/>
              <a:t>search/insert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3000" dirty="0"/>
              <a:t>ADT are defined by list of </a:t>
            </a:r>
            <a:r>
              <a:rPr lang="en-US" sz="3000" dirty="0" smtClean="0"/>
              <a:t>operations independent </a:t>
            </a:r>
            <a:r>
              <a:rPr lang="en-US" sz="3000" dirty="0"/>
              <a:t>of </a:t>
            </a:r>
            <a:r>
              <a:rPr lang="en-US" sz="3000" dirty="0" smtClean="0"/>
              <a:t>their </a:t>
            </a:r>
            <a:r>
              <a:rPr lang="en-US" sz="3000" dirty="0"/>
              <a:t>implementation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3000" dirty="0"/>
              <a:t>The </a:t>
            </a:r>
            <a:r>
              <a:rPr lang="en-US" sz="3000" dirty="0" smtClean="0"/>
              <a:t>basic linear </a:t>
            </a:r>
            <a:r>
              <a:rPr lang="en-US" sz="3000" dirty="0"/>
              <a:t>data structures in </a:t>
            </a:r>
            <a:r>
              <a:rPr lang="en-US" sz="3000" dirty="0" smtClean="0"/>
              <a:t>the computer </a:t>
            </a:r>
            <a:r>
              <a:rPr lang="en-US" sz="3000" dirty="0"/>
              <a:t>programming are: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sz="2800" dirty="0" smtClean="0"/>
              <a:t>List (static, linked)</a:t>
            </a:r>
          </a:p>
          <a:p>
            <a:pPr lvl="2">
              <a:lnSpc>
                <a:spcPct val="90000"/>
              </a:lnSpc>
              <a:spcBef>
                <a:spcPts val="400"/>
              </a:spcBef>
            </a:pPr>
            <a:r>
              <a:rPr lang="en-US" sz="2600" dirty="0" smtClean="0"/>
              <a:t>Implemented by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600" dirty="0"/>
              <a:t> class in .NET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sz="2800" dirty="0" smtClean="0"/>
              <a:t>Stack (static, linked)</a:t>
            </a:r>
          </a:p>
          <a:p>
            <a:pPr lvl="2">
              <a:lnSpc>
                <a:spcPct val="90000"/>
              </a:lnSpc>
              <a:spcBef>
                <a:spcPts val="400"/>
              </a:spcBef>
            </a:pPr>
            <a:r>
              <a:rPr lang="en-US" sz="2600" dirty="0" smtClean="0"/>
              <a:t>Implemented by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600" dirty="0"/>
              <a:t> class in .NET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sz="2800" dirty="0" smtClean="0"/>
              <a:t>Queue (static, linked)</a:t>
            </a:r>
          </a:p>
          <a:p>
            <a:pPr lvl="2">
              <a:lnSpc>
                <a:spcPct val="90000"/>
              </a:lnSpc>
              <a:spcBef>
                <a:spcPts val="400"/>
              </a:spcBef>
            </a:pPr>
            <a:r>
              <a:rPr lang="en-US" sz="2600" dirty="0" smtClean="0"/>
              <a:t>Implemented by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600" dirty="0"/>
              <a:t> class in .</a:t>
            </a:r>
            <a:r>
              <a:rPr lang="en-US" sz="2600" dirty="0" smtClean="0"/>
              <a:t>NET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sz="2800" dirty="0" smtClean="0"/>
              <a:t>Priority Queue</a:t>
            </a:r>
          </a:p>
          <a:p>
            <a:pPr lvl="2">
              <a:lnSpc>
                <a:spcPct val="90000"/>
              </a:lnSpc>
              <a:spcBef>
                <a:spcPts val="400"/>
              </a:spcBef>
            </a:pPr>
            <a:r>
              <a:rPr lang="en-US" sz="2600" dirty="0" smtClean="0"/>
              <a:t>Implemented by 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OrderedBag&lt;T&gt;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class</a:t>
            </a:r>
            <a:endParaRPr lang="en-US" sz="2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Data Structures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/>
              <a:t>Questions?</a:t>
            </a:r>
            <a:endParaRPr lang="en-US" sz="80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223542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741522" flipH="1">
            <a:off x="4691754" y="5110018"/>
            <a:ext cx="64317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6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85386" y="4219624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90588" y="4332607"/>
            <a:ext cx="499379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3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from the </a:t>
            </a:r>
            <a:r>
              <a:rPr lang="en-US" sz="2800" dirty="0" smtClean="0"/>
              <a:t>console a </a:t>
            </a:r>
            <a:r>
              <a:rPr lang="en-US" sz="2800" dirty="0"/>
              <a:t>sequence of positive integer numbers. The sequence ends </a:t>
            </a:r>
            <a:r>
              <a:rPr lang="en-US" sz="2800" dirty="0" smtClean="0"/>
              <a:t>when empty line is </a:t>
            </a:r>
            <a:r>
              <a:rPr lang="en-US" sz="2800" dirty="0"/>
              <a:t>entered. Calculate and print the sum and average </a:t>
            </a:r>
            <a:r>
              <a:rPr lang="en-US" sz="2800" dirty="0" smtClean="0"/>
              <a:t>of </a:t>
            </a:r>
            <a:r>
              <a:rPr lang="en-US" sz="2800" dirty="0"/>
              <a:t>the elements of </a:t>
            </a:r>
            <a:r>
              <a:rPr lang="en-US" sz="2800" dirty="0" smtClean="0"/>
              <a:t>the sequence</a:t>
            </a:r>
            <a:r>
              <a:rPr lang="en-US" sz="2800" dirty="0"/>
              <a:t>. </a:t>
            </a:r>
            <a:r>
              <a:rPr lang="en-US" sz="2800" dirty="0" smtClean="0"/>
              <a:t>Keep the sequence 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N integers from </a:t>
            </a:r>
            <a:r>
              <a:rPr lang="en-US" sz="2800" dirty="0" smtClean="0"/>
              <a:t>the console </a:t>
            </a:r>
            <a:r>
              <a:rPr lang="en-US" sz="2800" dirty="0"/>
              <a:t>and reverses them using a stack. Use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Stack&lt;int&gt;</a:t>
            </a:r>
            <a:r>
              <a:rPr lang="en-US" sz="2800" dirty="0" smtClean="0"/>
              <a:t> </a:t>
            </a:r>
            <a:r>
              <a:rPr lang="en-US" sz="2800" dirty="0"/>
              <a:t>class.</a:t>
            </a:r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a sequence of </a:t>
            </a:r>
            <a:r>
              <a:rPr lang="en-US" sz="2800" dirty="0" smtClean="0"/>
              <a:t>integers 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) ending with an empty line and sorts them </a:t>
            </a:r>
            <a:r>
              <a:rPr lang="en-US" sz="2800" dirty="0"/>
              <a:t>in an increasing order</a:t>
            </a:r>
            <a:r>
              <a:rPr lang="en-US" sz="2800" dirty="0" smtClean="0"/>
              <a:t>.</a:t>
            </a:r>
            <a:endParaRPr lang="bg-BG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78489"/>
          </a:xfrm>
        </p:spPr>
        <p:txBody>
          <a:bodyPr/>
          <a:lstStyle/>
          <a:p>
            <a:pPr marL="452438" indent="-452438">
              <a:buFontTx/>
              <a:buAutoNum type="arabicPeriod" startAt="4"/>
              <a:tabLst/>
            </a:pPr>
            <a:r>
              <a:rPr lang="en-US" sz="2800" dirty="0"/>
              <a:t>Write a method that finds the longest subsequence of equal numbers in </a:t>
            </a:r>
            <a:r>
              <a:rPr lang="en-US" sz="2800" dirty="0" smtClean="0"/>
              <a:t>given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returns the result as new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. Write a program to test whether the method works correctly.</a:t>
            </a:r>
            <a:endParaRPr lang="en-US" sz="2800" dirty="0"/>
          </a:p>
          <a:p>
            <a:pPr marL="452438" indent="-452438">
              <a:buFont typeface="+mj-lt"/>
              <a:buAutoNum type="arabicPeriod" startAt="5"/>
              <a:tabLst/>
            </a:pPr>
            <a:r>
              <a:rPr lang="en-US" sz="2800" dirty="0" smtClean="0"/>
              <a:t>Write a program that removes from given sequence all negative numbers.</a:t>
            </a:r>
          </a:p>
          <a:p>
            <a:pPr marL="452438" indent="-452438">
              <a:buFontTx/>
              <a:buAutoNum type="arabicPeriod" startAt="5"/>
              <a:tabLst/>
            </a:pPr>
            <a:r>
              <a:rPr lang="en-US" sz="2800" dirty="0" smtClean="0"/>
              <a:t>Write a program that removes from given sequence all numbers that occur odd number of times. Example:</a:t>
            </a:r>
          </a:p>
          <a:p>
            <a:pPr marL="1292225" lvl="1" indent="-571500">
              <a:buFontTx/>
              <a:buNone/>
            </a:pPr>
            <a:r>
              <a:rPr lang="en-US" sz="2600" dirty="0" smtClean="0"/>
              <a:t>{4, 2, 2, 5, 2, 3, 2, 3, 1, 5, 2} </a:t>
            </a:r>
            <a:r>
              <a:rPr lang="en-US" sz="2600" dirty="0" smtClean="0">
                <a:sym typeface="Wingdings" pitchFamily="2" charset="2"/>
              </a:rPr>
              <a:t> {5, 3, 3, 5}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78489"/>
          </a:xfrm>
        </p:spPr>
        <p:txBody>
          <a:bodyPr/>
          <a:lstStyle/>
          <a:p>
            <a:pPr marL="452438" indent="-452438">
              <a:lnSpc>
                <a:spcPts val="3600"/>
              </a:lnSpc>
              <a:spcBef>
                <a:spcPts val="0"/>
              </a:spcBef>
              <a:buFont typeface="+mj-lt"/>
              <a:buAutoNum type="arabicPeriod" startAt="7"/>
              <a:tabLst>
                <a:tab pos="271463" algn="l"/>
              </a:tabLst>
            </a:pPr>
            <a:r>
              <a:rPr lang="en-US" sz="2800" dirty="0" smtClean="0"/>
              <a:t>Write a program that finds in given array of integers (all belonging to the range [0..1000]) how many times each of them occurs.</a:t>
            </a:r>
          </a:p>
          <a:p>
            <a:pPr marL="1379538" lvl="1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600" dirty="0" smtClean="0"/>
              <a:t>Example: array = {3, 4, 4, 2, 3, 3, 4, 3, 2}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2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2 times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3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4 times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4 </a:t>
            </a:r>
            <a:r>
              <a:rPr lang="en-US" sz="2400" dirty="0" smtClean="0">
                <a:sym typeface="Wingdings" pitchFamily="2" charset="2"/>
              </a:rPr>
              <a:t> 3 times</a:t>
            </a:r>
          </a:p>
          <a:p>
            <a:pPr marL="452438" indent="-452438">
              <a:lnSpc>
                <a:spcPts val="3600"/>
              </a:lnSpc>
              <a:spcBef>
                <a:spcPts val="0"/>
              </a:spcBef>
              <a:buFont typeface="+mj-lt"/>
              <a:buAutoNum type="arabicPeriod" startAt="8"/>
              <a:tabLst>
                <a:tab pos="271463" algn="l"/>
              </a:tabLst>
            </a:pPr>
            <a:r>
              <a:rPr lang="en-US" sz="2800" dirty="0" smtClean="0"/>
              <a:t>* The </a:t>
            </a:r>
            <a:r>
              <a:rPr lang="en-US" sz="2800" dirty="0"/>
              <a:t>majorant of an array </a:t>
            </a:r>
            <a:r>
              <a:rPr lang="en-US" sz="2800" dirty="0" smtClean="0"/>
              <a:t>of size N is </a:t>
            </a:r>
            <a:r>
              <a:rPr lang="en-US" sz="2800" dirty="0"/>
              <a:t>a value that occurs in </a:t>
            </a:r>
            <a:r>
              <a:rPr lang="en-US" sz="2800" dirty="0" smtClean="0"/>
              <a:t>it at least N/2 + 1 times. </a:t>
            </a:r>
            <a:r>
              <a:rPr lang="en-US" sz="2800" dirty="0"/>
              <a:t>Write a program to find the majorant of given array (if </a:t>
            </a:r>
            <a:r>
              <a:rPr lang="en-US" sz="2800" dirty="0" smtClean="0"/>
              <a:t>exists). </a:t>
            </a:r>
            <a:r>
              <a:rPr lang="en-US" sz="2800" dirty="0"/>
              <a:t>Example:</a:t>
            </a:r>
          </a:p>
          <a:p>
            <a:pPr marL="1292225" lvl="1" indent="-571500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600" dirty="0"/>
              <a:t>{2, 2, 3, 3, 2, 3, 4, 3, 3} </a:t>
            </a:r>
            <a:r>
              <a:rPr lang="en-US" sz="2600" dirty="0">
                <a:sym typeface="Wingdings" pitchFamily="2" charset="2"/>
              </a:rPr>
              <a:t> 3</a:t>
            </a:r>
            <a:endParaRPr lang="en-US" sz="2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(4)</a:t>
            </a:r>
            <a:endParaRPr lang="bg-BG" dirty="0"/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1"/>
            <a:ext cx="8686800" cy="5607050"/>
          </a:xfrm>
        </p:spPr>
        <p:txBody>
          <a:bodyPr/>
          <a:lstStyle/>
          <a:p>
            <a:pPr marL="452438" indent="-452438">
              <a:lnSpc>
                <a:spcPts val="3500"/>
              </a:lnSpc>
              <a:spcBef>
                <a:spcPts val="0"/>
              </a:spcBef>
              <a:buFont typeface="+mj-lt"/>
              <a:buAutoNum type="arabicPeriod" startAt="9"/>
              <a:tabLst/>
            </a:pPr>
            <a:r>
              <a:rPr lang="en-US" sz="2800" dirty="0"/>
              <a:t>We are given the following sequence: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N;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2*S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+ 2;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2*S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+ 2;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452438" lvl="2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 write </a:t>
            </a:r>
            <a:r>
              <a:rPr lang="en-US" dirty="0"/>
              <a:t>a program to print its first 50 </a:t>
            </a:r>
            <a:r>
              <a:rPr lang="en-US" dirty="0" smtClean="0"/>
              <a:t>members for </a:t>
            </a:r>
            <a:r>
              <a:rPr lang="en-US" dirty="0"/>
              <a:t>given N</a:t>
            </a:r>
            <a:r>
              <a:rPr lang="en-US" dirty="0" smtClean="0"/>
              <a:t>.</a:t>
            </a:r>
          </a:p>
          <a:p>
            <a:pPr marL="452438" indent="0">
              <a:lnSpc>
                <a:spcPts val="3500"/>
              </a:lnSpc>
              <a:spcBef>
                <a:spcPts val="0"/>
              </a:spcBef>
              <a:buFontTx/>
              <a:buNone/>
              <a:tabLst/>
            </a:pPr>
            <a:r>
              <a:rPr lang="en-US" sz="2800" dirty="0" smtClean="0"/>
              <a:t>Example</a:t>
            </a:r>
            <a:r>
              <a:rPr lang="en-US" sz="2800" dirty="0"/>
              <a:t>: </a:t>
            </a:r>
            <a:r>
              <a:rPr lang="en-US" sz="2800" dirty="0" smtClean="0"/>
              <a:t>N=2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2</a:t>
            </a:r>
            <a:r>
              <a:rPr lang="en-US" sz="2800" dirty="0"/>
              <a:t>, 3, 5, 4, 4, 7, 5, 6, 11, 7, 5, 9, 6, 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 typeface="+mj-lt"/>
              <a:buAutoNum type="arabicPeriod" startAt="10"/>
              <a:tabLst/>
            </a:pPr>
            <a:r>
              <a:rPr lang="en-US" sz="2800" dirty="0" smtClean="0"/>
              <a:t>We </a:t>
            </a:r>
            <a:r>
              <a:rPr lang="en-US" sz="2800" dirty="0"/>
              <a:t>are given numbers N and M and the following operations: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N+1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N+2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N*2</a:t>
            </a:r>
          </a:p>
          <a:p>
            <a:pPr marL="452438" indent="0">
              <a:lnSpc>
                <a:spcPts val="3600"/>
              </a:lnSpc>
              <a:buFontTx/>
              <a:buNone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finds the shortest sequence of operations from the list above that starts from N and finishes in </a:t>
            </a:r>
            <a:r>
              <a:rPr lang="en-US" sz="2800" dirty="0" smtClean="0"/>
              <a:t>M. Hint: use a queue.</a:t>
            </a:r>
            <a:endParaRPr lang="en-US" sz="2800" dirty="0"/>
          </a:p>
          <a:p>
            <a:pPr marL="1077913" lvl="1" indent="-447675">
              <a:lnSpc>
                <a:spcPts val="3600"/>
              </a:lnSpc>
            </a:pPr>
            <a:r>
              <a:rPr lang="en-US" sz="2600" dirty="0"/>
              <a:t>Example: N = 5, M = 16</a:t>
            </a:r>
          </a:p>
          <a:p>
            <a:pPr marL="1077913" lvl="1" indent="-447675">
              <a:lnSpc>
                <a:spcPts val="3600"/>
              </a:lnSpc>
            </a:pPr>
            <a:r>
              <a:rPr lang="en-US" sz="2600" dirty="0"/>
              <a:t>Sequence: 5 </a:t>
            </a:r>
            <a:r>
              <a:rPr lang="en-US" sz="2600" dirty="0">
                <a:sym typeface="Wingdings" pitchFamily="2" charset="2"/>
              </a:rPr>
              <a:t> 7  8  16</a:t>
            </a:r>
            <a:endParaRPr lang="bg-BG" sz="2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en-US" sz="2800" dirty="0" smtClean="0"/>
              <a:t>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dirty="0" smtClean="0"/>
              <a:t>, that has three fields: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dirty="0" smtClean="0"/>
              <a:t> (String),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dirty="0" smtClean="0"/>
              <a:t>(Integer)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paidSemesterOnline</a:t>
            </a:r>
            <a:r>
              <a:rPr lang="en-US" sz="2800" dirty="0" smtClean="0"/>
              <a:t>(Boolean). When in a queue the students who paid online are with higher priority than those who are about to pay the semester. Write a program which with a given queue of student determine whose turn it is. Hint: use priority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321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12"/>
              <a:tabLst/>
            </a:pPr>
            <a:r>
              <a:rPr lang="en-US" sz="2800" dirty="0" smtClean="0"/>
              <a:t>Implement the data structure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 list</a:t>
            </a:r>
            <a:r>
              <a:rPr lang="en-US" sz="2800" dirty="0" smtClean="0"/>
              <a:t>. Define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 that has two fields: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dirty="0" smtClean="0"/>
              <a:t>)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nextItem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). Define additionally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2800" dirty="0" smtClean="0"/>
              <a:t> with a single field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firstElement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).</a:t>
            </a:r>
          </a:p>
          <a:p>
            <a:pPr marL="514350" indent="-514350">
              <a:buFont typeface="+mj-lt"/>
              <a:buAutoNum type="arabicPeriod" startAt="12"/>
              <a:tabLst/>
            </a:pPr>
            <a:r>
              <a:rPr lang="en-US" sz="2800" dirty="0" smtClean="0"/>
              <a:t>Implement </a:t>
            </a:r>
            <a:r>
              <a:rPr lang="en-US" sz="2800" dirty="0"/>
              <a:t>the ADT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  <a:r>
              <a:rPr lang="en-US" sz="2800" dirty="0"/>
              <a:t> as </a:t>
            </a:r>
            <a:r>
              <a:rPr lang="en-US" sz="2800" dirty="0" smtClean="0"/>
              <a:t>auto-resizable array</a:t>
            </a:r>
            <a:r>
              <a:rPr lang="en-US" sz="2800" dirty="0"/>
              <a:t>. </a:t>
            </a:r>
            <a:r>
              <a:rPr lang="en-US" sz="2800" dirty="0" smtClean="0"/>
              <a:t>Resize the capacity on </a:t>
            </a:r>
            <a:r>
              <a:rPr lang="en-US" sz="2800" dirty="0"/>
              <a:t>demand (when no space </a:t>
            </a:r>
            <a:r>
              <a:rPr lang="en-US" sz="2800" dirty="0" smtClean="0"/>
              <a:t>is available to add / insert a new element).</a:t>
            </a:r>
            <a:endParaRPr lang="en-US" sz="2800" dirty="0"/>
          </a:p>
          <a:p>
            <a:pPr marL="514350" indent="-514350">
              <a:buFont typeface="+mj-lt"/>
              <a:buAutoNum type="arabicPeriod" startAt="12"/>
              <a:tabLst/>
            </a:pPr>
            <a:r>
              <a:rPr lang="en-US" sz="2800" dirty="0" smtClean="0"/>
              <a:t>Implement </a:t>
            </a:r>
            <a:r>
              <a:rPr lang="en-US" sz="2800" dirty="0"/>
              <a:t>the ADT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sz="2800" dirty="0"/>
              <a:t> as dynamic linked </a:t>
            </a:r>
            <a:r>
              <a:rPr lang="en-US" sz="2800" dirty="0" smtClean="0"/>
              <a:t>list. </a:t>
            </a:r>
            <a:r>
              <a:rPr lang="en-US" sz="2800" dirty="0"/>
              <a:t>Use generics </a:t>
            </a:r>
            <a:r>
              <a:rPr lang="en-US" sz="2800" dirty="0" smtClean="0"/>
              <a:t>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LinkedQueue&lt;T&gt;</a:t>
            </a:r>
            <a:r>
              <a:rPr lang="en-US" sz="2800" dirty="0" smtClean="0"/>
              <a:t>) to </a:t>
            </a:r>
            <a:r>
              <a:rPr lang="en-US" sz="2800" dirty="0"/>
              <a:t>allow storing different data types in the queue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5"/>
              <a:tabLst/>
            </a:pPr>
            <a:r>
              <a:rPr lang="en-US" sz="2800" dirty="0" smtClean="0"/>
              <a:t>* We </a:t>
            </a:r>
            <a:r>
              <a:rPr lang="en-US" sz="2800" dirty="0"/>
              <a:t>are given a labyrinth of size N x N. Some of its cells are empty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) and some are full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). We can move from an empty cell to another empty cell if they share common wall. Given a starting position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/>
              <a:t>) calculate and fill in the array the minimal distance from this position to any other cell in the array. Use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800" dirty="0"/>
              <a:t>" for </a:t>
            </a:r>
            <a:r>
              <a:rPr lang="en-US" sz="2800" dirty="0" smtClean="0"/>
              <a:t>all unreachable </a:t>
            </a:r>
            <a:r>
              <a:rPr lang="en-US" sz="2800" dirty="0"/>
              <a:t>cells. Example:</a:t>
            </a:r>
          </a:p>
        </p:txBody>
      </p:sp>
      <p:sp>
        <p:nvSpPr>
          <p:cNvPr id="719877" name="Line 5"/>
          <p:cNvSpPr>
            <a:spLocks noChangeShapeType="1"/>
          </p:cNvSpPr>
          <p:nvPr/>
        </p:nvSpPr>
        <p:spPr bwMode="auto">
          <a:xfrm>
            <a:off x="3840144" y="5486400"/>
            <a:ext cx="1143000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b="1"/>
          </a:p>
        </p:txBody>
      </p:sp>
      <p:graphicFrame>
        <p:nvGraphicFramePr>
          <p:cNvPr id="719878" name="Group 6"/>
          <p:cNvGraphicFramePr>
            <a:graphicFrameLocks noGrp="1"/>
          </p:cNvGraphicFramePr>
          <p:nvPr/>
        </p:nvGraphicFramePr>
        <p:xfrm>
          <a:off x="1524000" y="4572000"/>
          <a:ext cx="2127249" cy="1831974"/>
        </p:xfrm>
        <a:graphic>
          <a:graphicData uri="http://schemas.openxmlformats.org/drawingml/2006/table">
            <a:tbl>
              <a:tblPr/>
              <a:tblGrid>
                <a:gridCol w="364465"/>
                <a:gridCol w="360856"/>
                <a:gridCol w="366270"/>
                <a:gridCol w="359052"/>
                <a:gridCol w="364465"/>
                <a:gridCol w="312141"/>
              </a:tblGrid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9929" name="Group 57"/>
          <p:cNvGraphicFramePr>
            <a:graphicFrameLocks noGrp="1"/>
          </p:cNvGraphicFramePr>
          <p:nvPr/>
        </p:nvGraphicFramePr>
        <p:xfrm>
          <a:off x="5143500" y="4572000"/>
          <a:ext cx="2171700" cy="1831974"/>
        </p:xfrm>
        <a:graphic>
          <a:graphicData uri="http://schemas.openxmlformats.org/drawingml/2006/table">
            <a:tbl>
              <a:tblPr/>
              <a:tblGrid>
                <a:gridCol w="345420"/>
                <a:gridCol w="342000"/>
                <a:gridCol w="347131"/>
                <a:gridCol w="340289"/>
                <a:gridCol w="345420"/>
                <a:gridCol w="451440"/>
              </a:tblGrid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3962401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Lists</a:t>
            </a:r>
            <a:endParaRPr lang="bg-BG" dirty="0"/>
          </a:p>
        </p:txBody>
      </p:sp>
      <p:sp>
        <p:nvSpPr>
          <p:cNvPr id="728067" name="Rectangle 3"/>
          <p:cNvSpPr>
            <a:spLocks noChangeArrowheads="1"/>
          </p:cNvSpPr>
          <p:nvPr/>
        </p:nvSpPr>
        <p:spPr bwMode="auto">
          <a:xfrm>
            <a:off x="714375" y="3581400"/>
            <a:ext cx="3933825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and Dynamic Implementations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0658" name="Picture 2" descr="http://www.nuevaprensalibre.com/edicion55/No.55/domino-effect-b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339080" y="1697182"/>
            <a:ext cx="2840278" cy="3889702"/>
          </a:xfrm>
          <a:prstGeom prst="round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ADT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structure (container) that contains</a:t>
            </a:r>
            <a:br>
              <a:rPr lang="en-US" dirty="0"/>
            </a:br>
            <a:r>
              <a:rPr lang="en-US" dirty="0"/>
              <a:t>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have variable </a:t>
            </a:r>
            <a:r>
              <a:rPr lang="en-US" dirty="0"/>
              <a:t>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arranged </a:t>
            </a:r>
            <a:r>
              <a:rPr lang="en-US" dirty="0" smtClean="0"/>
              <a:t>linearly, in sequence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Can be implemented in several ways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Statically (using </a:t>
            </a:r>
            <a:r>
              <a:rPr lang="en-US" dirty="0" smtClean="0"/>
              <a:t>array </a:t>
            </a:r>
            <a:r>
              <a:rPr lang="en-US" dirty="0" smtClean="0">
                <a:sym typeface="Wingdings" pitchFamily="2" charset="2"/>
              </a:rPr>
              <a:t> fixed size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Dynamically (linked implementation)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resizable array (the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 </a:t>
            </a:r>
            <a:r>
              <a:rPr lang="en-US" dirty="0" smtClean="0"/>
              <a:t>class)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List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Implemented by an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direct access by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</a:t>
            </a:r>
            <a:r>
              <a:rPr lang="en-US" dirty="0" smtClean="0"/>
              <a:t>fixed capacity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Insertion, deletion and resizing </a:t>
            </a:r>
            <a:r>
              <a:rPr lang="en-US" dirty="0" smtClean="0"/>
              <a:t>are slow </a:t>
            </a:r>
            <a:r>
              <a:rPr lang="en-US" dirty="0"/>
              <a:t>operations</a:t>
            </a:r>
            <a:endParaRPr lang="bg-BG" dirty="0"/>
          </a:p>
        </p:txBody>
      </p:sp>
      <p:sp>
        <p:nvSpPr>
          <p:cNvPr id="429082" name="Text Box 26"/>
          <p:cNvSpPr txBox="1">
            <a:spLocks noChangeArrowheads="1"/>
          </p:cNvSpPr>
          <p:nvPr/>
        </p:nvSpPr>
        <p:spPr bwMode="auto">
          <a:xfrm>
            <a:off x="1676400" y="5065245"/>
            <a:ext cx="457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graphicFrame>
        <p:nvGraphicFramePr>
          <p:cNvPr id="33" name="Group 134"/>
          <p:cNvGraphicFramePr>
            <a:graphicFrameLocks/>
          </p:cNvGraphicFramePr>
          <p:nvPr/>
        </p:nvGraphicFramePr>
        <p:xfrm>
          <a:off x="2206116" y="5101216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332560" y="4648200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0   1   2   3   4   5   6   7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lum bright="10000" contrast="10000"/>
          </a:blip>
          <a:srcRect/>
          <a:stretch>
            <a:fillRect/>
          </a:stretch>
        </p:blipFill>
        <p:spPr bwMode="auto">
          <a:xfrm>
            <a:off x="6832600" y="1123950"/>
            <a:ext cx="1854200" cy="1390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bg-BG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Dynamic </a:t>
            </a:r>
            <a:r>
              <a:rPr lang="en-US" dirty="0">
                <a:cs typeface="Times New Roman" pitchFamily="18" charset="0"/>
              </a:rPr>
              <a:t>(pointer-based) implementation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Different forms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Singly-linked and doubly-linked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Sorted and unsorted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Singly-linked </a:t>
            </a:r>
            <a:r>
              <a:rPr lang="en-US" dirty="0" smtClean="0">
                <a:cs typeface="Times New Roman" pitchFamily="18" charset="0"/>
              </a:rPr>
              <a:t>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en-US" dirty="0" smtClean="0">
                <a:cs typeface="Times New Roman" pitchFamily="18" charset="0"/>
              </a:rPr>
              <a:t> has 2 fields: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6227" name="Line 19"/>
          <p:cNvSpPr>
            <a:spLocks noChangeShapeType="1"/>
          </p:cNvSpPr>
          <p:nvPr/>
        </p:nvSpPr>
        <p:spPr bwMode="auto">
          <a:xfrm flipV="1">
            <a:off x="815265" y="5486400"/>
            <a:ext cx="685800" cy="381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27" name="Group 134"/>
          <p:cNvGraphicFramePr>
            <a:graphicFrameLocks/>
          </p:cNvGraphicFramePr>
          <p:nvPr/>
        </p:nvGraphicFramePr>
        <p:xfrm>
          <a:off x="1541257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134"/>
          <p:cNvGraphicFramePr>
            <a:graphicFrameLocks/>
          </p:cNvGraphicFramePr>
          <p:nvPr/>
        </p:nvGraphicFramePr>
        <p:xfrm>
          <a:off x="3293857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22057" y="5805564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6224" name="Line 16"/>
          <p:cNvSpPr>
            <a:spLocks noChangeShapeType="1"/>
          </p:cNvSpPr>
          <p:nvPr/>
        </p:nvSpPr>
        <p:spPr bwMode="auto">
          <a:xfrm flipV="1">
            <a:off x="2461466" y="56911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0" name="Group 134"/>
          <p:cNvGraphicFramePr>
            <a:graphicFrameLocks/>
          </p:cNvGraphicFramePr>
          <p:nvPr/>
        </p:nvGraphicFramePr>
        <p:xfrm>
          <a:off x="5040648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4208257" y="56911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2" name="Group 134"/>
          <p:cNvGraphicFramePr>
            <a:graphicFrameLocks/>
          </p:cNvGraphicFramePr>
          <p:nvPr/>
        </p:nvGraphicFramePr>
        <p:xfrm>
          <a:off x="6799057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5966666" y="56911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942057" y="5065208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6228" name="Line 20"/>
          <p:cNvSpPr>
            <a:spLocks noChangeShapeType="1"/>
          </p:cNvSpPr>
          <p:nvPr/>
        </p:nvSpPr>
        <p:spPr bwMode="auto">
          <a:xfrm flipV="1">
            <a:off x="7713457" y="5562600"/>
            <a:ext cx="6096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pic>
        <p:nvPicPr>
          <p:cNvPr id="2053" name="Picture 5" descr="C:\Trash\linked-rings.png"/>
          <p:cNvPicPr>
            <a:picLocks noChangeAspect="1" noChangeArrowheads="1"/>
          </p:cNvPicPr>
          <p:nvPr/>
        </p:nvPicPr>
        <p:blipFill>
          <a:blip r:embed="rId2" cstate="screen">
            <a:lum contrast="30000"/>
          </a:blip>
          <a:srcRect l="-4210" t="-13334" r="-5263" b="-13334"/>
          <a:stretch>
            <a:fillRect/>
          </a:stretch>
        </p:blipFill>
        <p:spPr bwMode="auto">
          <a:xfrm>
            <a:off x="6858000" y="1828800"/>
            <a:ext cx="19812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26813</TotalTime>
  <Words>3521</Words>
  <Application>Microsoft Office PowerPoint</Application>
  <PresentationFormat>On-screen Show (4:3)</PresentationFormat>
  <Paragraphs>648</Paragraphs>
  <Slides>59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Telerik Master Template</vt:lpstr>
      <vt:lpstr>Linear Data Structures</vt:lpstr>
      <vt:lpstr>Table of Contents</vt:lpstr>
      <vt:lpstr>Abstract Data Types</vt:lpstr>
      <vt:lpstr>Abstract Data Types</vt:lpstr>
      <vt:lpstr>Basic Data Structures</vt:lpstr>
      <vt:lpstr>Lists</vt:lpstr>
      <vt:lpstr>The List ADT</vt:lpstr>
      <vt:lpstr>Static List</vt:lpstr>
      <vt:lpstr>Linked List</vt:lpstr>
      <vt:lpstr>Linked List (2)</vt:lpstr>
      <vt:lpstr>The List&lt;T&gt; Class</vt:lpstr>
      <vt:lpstr>The List&lt;T&gt; Class</vt:lpstr>
      <vt:lpstr>List&lt;T&gt; – Simple Example</vt:lpstr>
      <vt:lpstr>List&lt;T&gt; – Simple Example</vt:lpstr>
      <vt:lpstr>List&lt;T&gt; – Functionality</vt:lpstr>
      <vt:lpstr>List&lt;T&gt; – Functionality (2)</vt:lpstr>
      <vt:lpstr>Primes in an Interval – Example</vt:lpstr>
      <vt:lpstr>Primes in an Interval</vt:lpstr>
      <vt:lpstr>Union and Intersection – Example</vt:lpstr>
      <vt:lpstr>Union and Intersection</vt:lpstr>
      <vt:lpstr>Stacks</vt:lpstr>
      <vt:lpstr>The Stack ADT</vt:lpstr>
      <vt:lpstr>Static Stack</vt:lpstr>
      <vt:lpstr>Linked Stack</vt:lpstr>
      <vt:lpstr>The Stack&lt;T&gt; Class</vt:lpstr>
      <vt:lpstr>The Stack&lt;T&gt; Class</vt:lpstr>
      <vt:lpstr>The Stack&lt;T&gt; Class (2)</vt:lpstr>
      <vt:lpstr>Stack&lt;T&gt; – Example</vt:lpstr>
      <vt:lpstr>Stack&lt;T&gt;</vt:lpstr>
      <vt:lpstr>Matching Brackets – Example</vt:lpstr>
      <vt:lpstr>Matching Brackets – Solution</vt:lpstr>
      <vt:lpstr>Matching Brackets</vt:lpstr>
      <vt:lpstr>Queues</vt:lpstr>
      <vt:lpstr>The Queue ADT</vt:lpstr>
      <vt:lpstr>Static Queue</vt:lpstr>
      <vt:lpstr>Linked Queue</vt:lpstr>
      <vt:lpstr>The Queue&lt;T&gt; Class</vt:lpstr>
      <vt:lpstr>The Queue&lt;T&gt; Class</vt:lpstr>
      <vt:lpstr>The Queue&lt;T&gt; Class (2)</vt:lpstr>
      <vt:lpstr>Queue&lt;T&gt; – Example</vt:lpstr>
      <vt:lpstr>The Queue&lt;T&gt; Class</vt:lpstr>
      <vt:lpstr>Sequence N, N+1, 2*N</vt:lpstr>
      <vt:lpstr>Sequence – Solution with a Queue</vt:lpstr>
      <vt:lpstr>Sequence N, N+1, 2*N</vt:lpstr>
      <vt:lpstr>Priority Queue</vt:lpstr>
      <vt:lpstr>Priority Queue</vt:lpstr>
      <vt:lpstr>Priority Queue Implementation</vt:lpstr>
      <vt:lpstr>Priority Queue Additional Notes</vt:lpstr>
      <vt:lpstr>Priority Queue</vt:lpstr>
      <vt:lpstr>Summary</vt:lpstr>
      <vt:lpstr>Linear Data Structures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(6)</vt:lpstr>
      <vt:lpstr>Exercises (7)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Data Structures</dc:title>
  <dc:subject>C# Fundamentals Course</dc:subject>
  <dc:creator>Svetlin Nakov</dc:creator>
  <dc:description>C# Programming Fundamentals Course @ Telerik Academy
http://academy.telerik.com</dc:description>
  <cp:lastModifiedBy>dminkov</cp:lastModifiedBy>
  <cp:revision>1904</cp:revision>
  <dcterms:created xsi:type="dcterms:W3CDTF">2007-12-08T16:03:35Z</dcterms:created>
  <dcterms:modified xsi:type="dcterms:W3CDTF">2011-02-14T12:34:09Z</dcterms:modified>
</cp:coreProperties>
</file>