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7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0F60-FA7D-2349-A524-8DBB06EA39BB}" type="datetimeFigureOut">
              <a:rPr lang="en-US" smtClean="0"/>
              <a:t>4/8/10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9E30-C993-A44F-BAF7-7C942618AC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0F60-FA7D-2349-A524-8DBB06EA39BB}" type="datetimeFigureOut">
              <a:rPr lang="en-US" smtClean="0"/>
              <a:t>4/8/10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9E30-C993-A44F-BAF7-7C942618AC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0F60-FA7D-2349-A524-8DBB06EA39BB}" type="datetimeFigureOut">
              <a:rPr lang="en-US" smtClean="0"/>
              <a:t>4/8/10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9E30-C993-A44F-BAF7-7C942618AC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0F60-FA7D-2349-A524-8DBB06EA39BB}" type="datetimeFigureOut">
              <a:rPr lang="en-US" smtClean="0"/>
              <a:t>4/8/10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9E30-C993-A44F-BAF7-7C942618AC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0F60-FA7D-2349-A524-8DBB06EA39BB}" type="datetimeFigureOut">
              <a:rPr lang="en-US" smtClean="0"/>
              <a:t>4/8/10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9E30-C993-A44F-BAF7-7C942618AC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0F60-FA7D-2349-A524-8DBB06EA39BB}" type="datetimeFigureOut">
              <a:rPr lang="en-US" smtClean="0"/>
              <a:t>4/8/10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9E30-C993-A44F-BAF7-7C942618AC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0F60-FA7D-2349-A524-8DBB06EA39BB}" type="datetimeFigureOut">
              <a:rPr lang="en-US" smtClean="0"/>
              <a:t>4/8/10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9E30-C993-A44F-BAF7-7C942618AC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0F60-FA7D-2349-A524-8DBB06EA39BB}" type="datetimeFigureOut">
              <a:rPr lang="en-US" smtClean="0"/>
              <a:t>4/8/10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9E30-C993-A44F-BAF7-7C942618AC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0F60-FA7D-2349-A524-8DBB06EA39BB}" type="datetimeFigureOut">
              <a:rPr lang="en-US" smtClean="0"/>
              <a:t>4/8/10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9E30-C993-A44F-BAF7-7C942618AC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0F60-FA7D-2349-A524-8DBB06EA39BB}" type="datetimeFigureOut">
              <a:rPr lang="en-US" smtClean="0"/>
              <a:t>4/8/10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9E30-C993-A44F-BAF7-7C942618AC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0F60-FA7D-2349-A524-8DBB06EA39BB}" type="datetimeFigureOut">
              <a:rPr lang="en-US" smtClean="0"/>
              <a:t>4/8/10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9E30-C993-A44F-BAF7-7C942618AC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50F60-FA7D-2349-A524-8DBB06EA39BB}" type="datetimeFigureOut">
              <a:rPr lang="en-US" smtClean="0"/>
              <a:t>4/8/10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D9E30-C993-A44F-BAF7-7C942618AC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Greedy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CIS 606</a:t>
            </a:r>
          </a:p>
          <a:p>
            <a:r>
              <a:rPr lang="en-US" dirty="0" smtClean="0"/>
              <a:t>Spring 2010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recursive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Since optimal solution</a:t>
            </a:r>
            <a:r>
              <a:rPr lang="en-US" dirty="0" smtClean="0"/>
              <a:t>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i="1" dirty="0" smtClean="0"/>
              <a:t> </a:t>
            </a:r>
            <a:r>
              <a:rPr lang="en-US" dirty="0" smtClean="0"/>
              <a:t>must </a:t>
            </a:r>
            <a:r>
              <a:rPr lang="en-US" dirty="0"/>
              <a:t>include optimal solutions to the </a:t>
            </a:r>
            <a:r>
              <a:rPr lang="en-US" dirty="0" err="1"/>
              <a:t>subproblems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ik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kj</a:t>
            </a:r>
            <a:r>
              <a:rPr lang="en-US" dirty="0" smtClean="0"/>
              <a:t>, </a:t>
            </a:r>
            <a:r>
              <a:rPr lang="en-US" dirty="0"/>
              <a:t>could solve by dynamic programming.</a:t>
            </a:r>
          </a:p>
          <a:p>
            <a:pPr lvl="1"/>
            <a:r>
              <a:rPr lang="en-US" dirty="0"/>
              <a:t>Let </a:t>
            </a:r>
            <a:r>
              <a:rPr lang="en-US" i="1" dirty="0" err="1" smtClean="0"/>
              <a:t>c</a:t>
            </a:r>
            <a:r>
              <a:rPr lang="en-US" dirty="0" err="1" smtClean="0"/>
              <a:t>[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/>
              <a:t>]</a:t>
            </a:r>
            <a:r>
              <a:rPr lang="en-US" dirty="0" smtClean="0"/>
              <a:t> = </a:t>
            </a:r>
            <a:r>
              <a:rPr lang="en-US" dirty="0"/>
              <a:t>size of optimal solution for</a:t>
            </a:r>
            <a:r>
              <a:rPr lang="en-US" dirty="0" smtClean="0"/>
              <a:t>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ij</a:t>
            </a:r>
            <a:r>
              <a:rPr lang="en-US" dirty="0" smtClean="0"/>
              <a:t>. </a:t>
            </a:r>
            <a:r>
              <a:rPr lang="en-US" dirty="0"/>
              <a:t>Then</a:t>
            </a:r>
            <a:endParaRPr lang="en-US" dirty="0" smtClean="0"/>
          </a:p>
          <a:p>
            <a:pPr lvl="1"/>
            <a:r>
              <a:rPr lang="en-US" i="1" dirty="0" err="1" smtClean="0"/>
              <a:t>c</a:t>
            </a:r>
            <a:r>
              <a:rPr lang="en-US" dirty="0" err="1" smtClean="0"/>
              <a:t>[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] = </a:t>
            </a:r>
            <a:r>
              <a:rPr lang="en-US" i="1" dirty="0" err="1" smtClean="0"/>
              <a:t>c</a:t>
            </a:r>
            <a:r>
              <a:rPr lang="en-US" dirty="0" err="1" smtClean="0"/>
              <a:t>[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k</a:t>
            </a:r>
            <a:r>
              <a:rPr lang="en-US" dirty="0" smtClean="0"/>
              <a:t>] +</a:t>
            </a:r>
            <a:r>
              <a:rPr lang="en-US" dirty="0" smtClean="0"/>
              <a:t> </a:t>
            </a:r>
            <a:r>
              <a:rPr lang="en-US" i="1" dirty="0" err="1" smtClean="0"/>
              <a:t>c</a:t>
            </a:r>
            <a:r>
              <a:rPr lang="en-US" dirty="0" err="1" smtClean="0"/>
              <a:t>[</a:t>
            </a:r>
            <a:r>
              <a:rPr lang="en-US" i="1" dirty="0" err="1"/>
              <a:t>k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] + 1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But we don’t know which activity</a:t>
            </a:r>
            <a:r>
              <a:rPr lang="en-US" dirty="0" smtClean="0"/>
              <a:t>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choose, so we have to try them all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/>
              <a:t>Could then develop a recursive algorithm and </a:t>
            </a:r>
            <a:r>
              <a:rPr lang="en-US" dirty="0" err="1"/>
              <a:t>memoize</a:t>
            </a:r>
            <a:r>
              <a:rPr lang="en-US" dirty="0"/>
              <a:t> it. Or could develop </a:t>
            </a:r>
            <a:r>
              <a:rPr lang="en-US" dirty="0" smtClean="0"/>
              <a:t>a bottom</a:t>
            </a:r>
            <a:r>
              <a:rPr lang="en-US" dirty="0"/>
              <a:t>-up algorithm and fill in table entries.</a:t>
            </a:r>
          </a:p>
          <a:p>
            <a:pPr lvl="1"/>
            <a:r>
              <a:rPr lang="en-US" dirty="0"/>
              <a:t>Instead, we will look at a greedy approach.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105" y="4090993"/>
            <a:ext cx="4520186" cy="8228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greedy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Choose an activity to add to optimal solution </a:t>
            </a:r>
            <a:r>
              <a:rPr lang="en-US" i="1" dirty="0"/>
              <a:t>before </a:t>
            </a:r>
            <a:r>
              <a:rPr lang="en-US" dirty="0"/>
              <a:t>solving </a:t>
            </a:r>
            <a:r>
              <a:rPr lang="en-US" dirty="0" err="1"/>
              <a:t>subproblems</a:t>
            </a:r>
            <a:r>
              <a:rPr lang="en-US" dirty="0"/>
              <a:t>. </a:t>
            </a:r>
            <a:r>
              <a:rPr lang="en-US" dirty="0" smtClean="0"/>
              <a:t>For activity</a:t>
            </a:r>
            <a:r>
              <a:rPr lang="en-US" dirty="0"/>
              <a:t>-selection problem, we can get away with considering only the </a:t>
            </a:r>
            <a:r>
              <a:rPr lang="en-US" dirty="0" smtClean="0"/>
              <a:t>greedy choice</a:t>
            </a:r>
            <a:r>
              <a:rPr lang="en-US" dirty="0"/>
              <a:t>: the activity that leaves the resource available for as many other </a:t>
            </a:r>
            <a:r>
              <a:rPr lang="en-US" dirty="0" smtClean="0"/>
              <a:t>activities as </a:t>
            </a:r>
            <a:r>
              <a:rPr lang="en-US" dirty="0"/>
              <a:t>possible.</a:t>
            </a:r>
          </a:p>
          <a:p>
            <a:r>
              <a:rPr lang="en-US" dirty="0"/>
              <a:t>Question: Which activity leaves the resource available for the most other activities?</a:t>
            </a:r>
          </a:p>
          <a:p>
            <a:r>
              <a:rPr lang="en-US" dirty="0"/>
              <a:t>Answer: The first activity to finish. (If more than one activity has earliest </a:t>
            </a:r>
            <a:r>
              <a:rPr lang="en-US" dirty="0" smtClean="0"/>
              <a:t>finish time</a:t>
            </a:r>
            <a:r>
              <a:rPr lang="en-US" dirty="0"/>
              <a:t>, can choose any such activity.)</a:t>
            </a:r>
          </a:p>
          <a:p>
            <a:r>
              <a:rPr lang="en-US" dirty="0"/>
              <a:t>Since activities are sorted by finish time, just choose activity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greedy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That </a:t>
            </a:r>
            <a:r>
              <a:rPr lang="en-US" dirty="0"/>
              <a:t>leaves only one </a:t>
            </a:r>
            <a:r>
              <a:rPr lang="en-US" dirty="0" err="1"/>
              <a:t>subproblem</a:t>
            </a:r>
            <a:r>
              <a:rPr lang="en-US" dirty="0"/>
              <a:t> to solve: finding a maximum size set of </a:t>
            </a:r>
            <a:r>
              <a:rPr lang="en-US" dirty="0" smtClean="0"/>
              <a:t>mutually compatible </a:t>
            </a:r>
            <a:r>
              <a:rPr lang="en-US" dirty="0"/>
              <a:t>activities that start after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i="1" dirty="0" smtClean="0"/>
              <a:t> </a:t>
            </a:r>
            <a:r>
              <a:rPr lang="en-US" dirty="0" smtClean="0"/>
              <a:t>finishes</a:t>
            </a:r>
            <a:r>
              <a:rPr lang="en-US" dirty="0"/>
              <a:t>. (Don’t have to worry about </a:t>
            </a:r>
            <a:r>
              <a:rPr lang="en-US" dirty="0" smtClean="0"/>
              <a:t>activities that </a:t>
            </a:r>
            <a:r>
              <a:rPr lang="en-US" dirty="0"/>
              <a:t>finish before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i="1" dirty="0" smtClean="0"/>
              <a:t> </a:t>
            </a:r>
            <a:r>
              <a:rPr lang="en-US" dirty="0" smtClean="0"/>
              <a:t>starts</a:t>
            </a:r>
            <a:r>
              <a:rPr lang="en-US" dirty="0"/>
              <a:t>, because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  <a:r>
              <a:rPr lang="en-US" i="1" baseline="-25000" dirty="0" smtClean="0"/>
              <a:t>1</a:t>
            </a:r>
            <a:r>
              <a:rPr lang="en-US" i="1" dirty="0" smtClean="0"/>
              <a:t> </a:t>
            </a:r>
            <a:r>
              <a:rPr lang="en-US" dirty="0" smtClean="0"/>
              <a:t>&lt; </a:t>
            </a:r>
            <a:r>
              <a:rPr lang="en-US" i="1" dirty="0" smtClean="0"/>
              <a:t>f</a:t>
            </a:r>
            <a:r>
              <a:rPr lang="en-US" i="1" baseline="-25000" dirty="0" smtClean="0"/>
              <a:t>1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no activity</a:t>
            </a:r>
            <a:r>
              <a:rPr lang="en-US" dirty="0" smtClean="0"/>
              <a:t> </a:t>
            </a:r>
            <a:r>
              <a:rPr lang="en-US" i="1" dirty="0" err="1" smtClean="0"/>
              <a:t>a</a:t>
            </a:r>
            <a:r>
              <a:rPr lang="en-US" i="1" baseline="-25000" dirty="0" err="1"/>
              <a:t>i</a:t>
            </a:r>
            <a:r>
              <a:rPr lang="en-US" i="1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finish </a:t>
            </a:r>
            <a:r>
              <a:rPr lang="en-US" dirty="0" smtClean="0"/>
              <a:t>time </a:t>
            </a:r>
            <a:r>
              <a:rPr lang="en-US" i="1" dirty="0" err="1"/>
              <a:t>f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&lt; </a:t>
            </a:r>
            <a:r>
              <a:rPr lang="en-US" i="1" dirty="0" smtClean="0"/>
              <a:t>f</a:t>
            </a:r>
            <a:r>
              <a:rPr lang="en-US" i="1" baseline="-25000" dirty="0"/>
              <a:t>1</a:t>
            </a:r>
            <a:r>
              <a:rPr lang="en-US" i="1" dirty="0" smtClean="0"/>
              <a:t> </a:t>
            </a:r>
            <a:r>
              <a:rPr lang="en-US" dirty="0" smtClean="0"/>
              <a:t>⇒ no </a:t>
            </a:r>
            <a:r>
              <a:rPr lang="en-US" dirty="0"/>
              <a:t>activity</a:t>
            </a:r>
            <a:r>
              <a:rPr lang="en-US" dirty="0" smtClean="0"/>
              <a:t>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has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≤ </a:t>
            </a:r>
            <a:r>
              <a:rPr lang="en-US" i="1" dirty="0" smtClean="0"/>
              <a:t>s</a:t>
            </a:r>
            <a:r>
              <a:rPr lang="en-US" i="1" baseline="-25000" dirty="0" smtClean="0"/>
              <a:t>1</a:t>
            </a:r>
            <a:r>
              <a:rPr lang="en-US" i="1" dirty="0" smtClean="0"/>
              <a:t> </a:t>
            </a:r>
            <a:r>
              <a:rPr lang="en-US" dirty="0" smtClean="0"/>
              <a:t>.</a:t>
            </a:r>
            <a:r>
              <a:rPr lang="en-US" dirty="0"/>
              <a:t>)</a:t>
            </a:r>
          </a:p>
          <a:p>
            <a:r>
              <a:rPr lang="en-US" dirty="0"/>
              <a:t>Since have only </a:t>
            </a:r>
            <a:r>
              <a:rPr lang="en-US" dirty="0" err="1"/>
              <a:t>subproblem</a:t>
            </a:r>
            <a:r>
              <a:rPr lang="en-US" dirty="0"/>
              <a:t> to solve, simplify notation:</a:t>
            </a:r>
          </a:p>
          <a:p>
            <a:r>
              <a:rPr lang="en-US" i="1" dirty="0" err="1"/>
              <a:t>S</a:t>
            </a:r>
            <a:r>
              <a:rPr lang="en-US" i="1" baseline="-25000" dirty="0" err="1"/>
              <a:t>k</a:t>
            </a:r>
            <a:r>
              <a:rPr lang="en-US" i="1" dirty="0" smtClean="0"/>
              <a:t> </a:t>
            </a:r>
            <a:r>
              <a:rPr lang="en-US" dirty="0" smtClean="0"/>
              <a:t>= {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 ∈ </a:t>
            </a:r>
            <a:r>
              <a:rPr lang="en-US" i="1" dirty="0"/>
              <a:t>S</a:t>
            </a:r>
            <a:r>
              <a:rPr lang="en-US" dirty="0" smtClean="0"/>
              <a:t> :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≥ </a:t>
            </a:r>
            <a:r>
              <a:rPr lang="en-US" i="1" dirty="0" err="1" smtClean="0"/>
              <a:t>f</a:t>
            </a:r>
            <a:r>
              <a:rPr lang="en-US" i="1" baseline="-25000" dirty="0" err="1"/>
              <a:t>k</a:t>
            </a:r>
            <a:r>
              <a:rPr lang="en-US" dirty="0" smtClean="0"/>
              <a:t>} = </a:t>
            </a:r>
            <a:r>
              <a:rPr lang="en-US" dirty="0"/>
              <a:t>activities that start after</a:t>
            </a:r>
            <a:r>
              <a:rPr lang="en-US" dirty="0" smtClean="0"/>
              <a:t> </a:t>
            </a:r>
            <a:r>
              <a:rPr lang="en-US" i="1" dirty="0" err="1" smtClean="0"/>
              <a:t>a</a:t>
            </a:r>
            <a:r>
              <a:rPr lang="en-US" i="1" baseline="-25000" dirty="0" err="1"/>
              <a:t>k</a:t>
            </a:r>
            <a:r>
              <a:rPr lang="en-US" i="1" dirty="0" smtClean="0"/>
              <a:t> </a:t>
            </a:r>
            <a:r>
              <a:rPr lang="en-US" dirty="0" smtClean="0"/>
              <a:t>finishes.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greedy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greedy choice of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i="1" dirty="0" smtClean="0"/>
              <a:t> </a:t>
            </a:r>
            <a:r>
              <a:rPr lang="en-US" dirty="0" smtClean="0"/>
              <a:t>⇒ </a:t>
            </a:r>
            <a:r>
              <a:rPr lang="en-US" i="1" dirty="0" smtClean="0"/>
              <a:t>S</a:t>
            </a:r>
            <a:r>
              <a:rPr lang="en-US" i="1" baseline="-25000" dirty="0" smtClean="0"/>
              <a:t>1</a:t>
            </a:r>
            <a:r>
              <a:rPr lang="en-US" i="1" dirty="0" smtClean="0"/>
              <a:t> </a:t>
            </a:r>
            <a:r>
              <a:rPr lang="en-US" dirty="0" smtClean="0"/>
              <a:t>remains </a:t>
            </a:r>
            <a:r>
              <a:rPr lang="en-US" dirty="0"/>
              <a:t>as only </a:t>
            </a:r>
            <a:r>
              <a:rPr lang="en-US" dirty="0" err="1"/>
              <a:t>subproblem</a:t>
            </a:r>
            <a:r>
              <a:rPr lang="en-US" dirty="0"/>
              <a:t> to solve</a:t>
            </a:r>
            <a:r>
              <a:rPr lang="en-US" dirty="0" smtClean="0"/>
              <a:t>.</a:t>
            </a:r>
          </a:p>
          <a:p>
            <a:r>
              <a:rPr lang="en-US" dirty="0"/>
              <a:t>By optimal substructure, if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i="1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in an optimal solution, then an optimal solution </a:t>
            </a:r>
            <a:r>
              <a:rPr lang="en-US" dirty="0" smtClean="0"/>
              <a:t>to the </a:t>
            </a:r>
            <a:r>
              <a:rPr lang="en-US" dirty="0"/>
              <a:t>original problem consists of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i="1" dirty="0" smtClean="0"/>
              <a:t> </a:t>
            </a:r>
            <a:r>
              <a:rPr lang="en-US" dirty="0" smtClean="0"/>
              <a:t>plus </a:t>
            </a:r>
            <a:r>
              <a:rPr lang="en-US" dirty="0"/>
              <a:t>all activities in an optimal solution to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  <a:r>
              <a:rPr lang="en-US" i="1" baseline="-25000" dirty="0" smtClean="0"/>
              <a:t>1</a:t>
            </a:r>
            <a:r>
              <a:rPr lang="en-US" i="1" dirty="0" smtClean="0"/>
              <a:t>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But need to prove that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i="1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always part of some optimal solution.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</a:t>
            </a:r>
            <a:r>
              <a:rPr lang="en-US" dirty="0" smtClean="0"/>
              <a:t> </a:t>
            </a:r>
            <a:r>
              <a:rPr lang="en-US" i="1" dirty="0" err="1" smtClean="0"/>
              <a:t>S</a:t>
            </a:r>
            <a:r>
              <a:rPr lang="en-US" i="1" baseline="-25000" dirty="0" err="1"/>
              <a:t>k</a:t>
            </a:r>
            <a:r>
              <a:rPr lang="en-US" i="1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nonempty and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i="1" baseline="-25000" dirty="0"/>
              <a:t>m</a:t>
            </a:r>
            <a:r>
              <a:rPr lang="en-US" i="1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the earliest finish time in</a:t>
            </a:r>
            <a:r>
              <a:rPr lang="en-US" dirty="0" smtClean="0"/>
              <a:t>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k</a:t>
            </a:r>
            <a:r>
              <a:rPr lang="en-US" dirty="0" smtClean="0"/>
              <a:t>, </a:t>
            </a:r>
            <a:r>
              <a:rPr lang="en-US" dirty="0"/>
              <a:t>then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i="1" baseline="-25000" dirty="0"/>
              <a:t>m</a:t>
            </a:r>
            <a:r>
              <a:rPr lang="en-US" i="1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included </a:t>
            </a:r>
            <a:r>
              <a:rPr lang="en-US" dirty="0" smtClean="0"/>
              <a:t>in some </a:t>
            </a:r>
            <a:r>
              <a:rPr lang="en-US" dirty="0"/>
              <a:t>optimal solution.</a:t>
            </a:r>
          </a:p>
          <a:p>
            <a:r>
              <a:rPr lang="en-US" b="1" i="1" dirty="0"/>
              <a:t>Proof </a:t>
            </a:r>
            <a:r>
              <a:rPr lang="en-US" dirty="0"/>
              <a:t>Let</a:t>
            </a:r>
            <a:r>
              <a:rPr lang="en-US" dirty="0" smtClean="0"/>
              <a:t>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i="1" baseline="-25000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an optimal solution to</a:t>
            </a:r>
            <a:r>
              <a:rPr lang="en-US" dirty="0" smtClean="0"/>
              <a:t>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k</a:t>
            </a:r>
            <a:r>
              <a:rPr lang="en-US" dirty="0" smtClean="0"/>
              <a:t>, </a:t>
            </a:r>
            <a:r>
              <a:rPr lang="en-US" dirty="0"/>
              <a:t>and let</a:t>
            </a:r>
            <a:r>
              <a:rPr lang="en-US" dirty="0" smtClean="0"/>
              <a:t> </a:t>
            </a:r>
            <a:r>
              <a:rPr lang="en-US" i="1" dirty="0" err="1" smtClean="0"/>
              <a:t>a</a:t>
            </a:r>
            <a:r>
              <a:rPr lang="en-US" i="1" baseline="-25000" dirty="0" err="1"/>
              <a:t>j</a:t>
            </a:r>
            <a:r>
              <a:rPr lang="en-US" i="1" dirty="0" smtClean="0"/>
              <a:t> </a:t>
            </a:r>
            <a:r>
              <a:rPr lang="en-US" dirty="0" smtClean="0"/>
              <a:t>have </a:t>
            </a:r>
            <a:r>
              <a:rPr lang="en-US" dirty="0"/>
              <a:t>the earliest finish </a:t>
            </a:r>
            <a:r>
              <a:rPr lang="en-US" dirty="0" smtClean="0"/>
              <a:t>time of </a:t>
            </a:r>
            <a:r>
              <a:rPr lang="en-US" dirty="0"/>
              <a:t>any activity in</a:t>
            </a:r>
            <a:r>
              <a:rPr lang="en-US" dirty="0" smtClean="0"/>
              <a:t>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i="1" baseline="-25000" dirty="0" smtClean="0"/>
              <a:t> </a:t>
            </a:r>
            <a:r>
              <a:rPr lang="en-US" dirty="0" smtClean="0"/>
              <a:t>. </a:t>
            </a:r>
            <a:r>
              <a:rPr lang="en-US" dirty="0"/>
              <a:t>If</a:t>
            </a:r>
            <a:r>
              <a:rPr lang="en-US" dirty="0" smtClean="0"/>
              <a:t>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 smtClean="0"/>
              <a:t>= </a:t>
            </a:r>
            <a:r>
              <a:rPr lang="en-US" i="1" dirty="0" smtClean="0"/>
              <a:t>a</a:t>
            </a:r>
            <a:r>
              <a:rPr lang="en-US" i="1" baseline="-25000" dirty="0" smtClean="0"/>
              <a:t>m</a:t>
            </a:r>
            <a:r>
              <a:rPr lang="en-US" i="1" dirty="0" smtClean="0"/>
              <a:t> </a:t>
            </a:r>
            <a:r>
              <a:rPr lang="en-US" dirty="0" smtClean="0"/>
              <a:t>, </a:t>
            </a:r>
            <a:r>
              <a:rPr lang="en-US" dirty="0"/>
              <a:t>done. Otherwise,</a:t>
            </a:r>
            <a:r>
              <a:rPr lang="en-US" dirty="0" smtClean="0"/>
              <a:t> let </a:t>
            </a:r>
            <a:r>
              <a:rPr lang="en-US" i="1" dirty="0" err="1" smtClean="0"/>
              <a:t>A’</a:t>
            </a:r>
            <a:r>
              <a:rPr lang="en-US" i="1" baseline="-25000" dirty="0" err="1" smtClean="0"/>
              <a:t>k</a:t>
            </a:r>
            <a:r>
              <a:rPr lang="en-US" i="1" baseline="-25000" dirty="0" smtClean="0"/>
              <a:t> </a:t>
            </a:r>
            <a:r>
              <a:rPr lang="en-US" dirty="0" smtClean="0"/>
              <a:t>=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i="1" baseline="-25000" dirty="0" smtClean="0"/>
              <a:t> </a:t>
            </a:r>
            <a:r>
              <a:rPr lang="en-US" dirty="0" smtClean="0"/>
              <a:t>– {</a:t>
            </a:r>
            <a:r>
              <a:rPr lang="en-US" i="1" dirty="0" err="1" smtClean="0"/>
              <a:t>a</a:t>
            </a:r>
            <a:r>
              <a:rPr lang="en-US" i="1" baseline="-25000" dirty="0" err="1"/>
              <a:t>j</a:t>
            </a:r>
            <a:r>
              <a:rPr lang="en-US" dirty="0" smtClean="0"/>
              <a:t>} ∪ {</a:t>
            </a:r>
            <a:r>
              <a:rPr lang="en-US" i="1" dirty="0" smtClean="0"/>
              <a:t>a</a:t>
            </a:r>
            <a:r>
              <a:rPr lang="en-US" i="1" baseline="-25000" dirty="0" smtClean="0"/>
              <a:t>m</a:t>
            </a:r>
            <a:r>
              <a:rPr lang="en-US" dirty="0" smtClean="0"/>
              <a:t>} </a:t>
            </a:r>
            <a:r>
              <a:rPr lang="en-US" dirty="0"/>
              <a:t>but with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i="1" baseline="-25000" dirty="0" smtClean="0"/>
              <a:t>m</a:t>
            </a:r>
            <a:r>
              <a:rPr lang="en-US" i="1" dirty="0" smtClean="0"/>
              <a:t> </a:t>
            </a:r>
            <a:r>
              <a:rPr lang="en-US" dirty="0" smtClean="0"/>
              <a:t>substituted </a:t>
            </a:r>
            <a:r>
              <a:rPr lang="en-US" dirty="0"/>
              <a:t>for</a:t>
            </a:r>
            <a:r>
              <a:rPr lang="en-US" dirty="0" smtClean="0"/>
              <a:t>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j</a:t>
            </a:r>
            <a:r>
              <a:rPr lang="en-US" dirty="0" smtClean="0"/>
              <a:t>.</a:t>
            </a:r>
          </a:p>
          <a:p>
            <a:r>
              <a:rPr lang="en-US" b="1" i="1" dirty="0"/>
              <a:t>Claim</a:t>
            </a:r>
          </a:p>
          <a:p>
            <a:r>
              <a:rPr lang="en-US" dirty="0"/>
              <a:t>Activities in</a:t>
            </a:r>
            <a:r>
              <a:rPr lang="en-US" dirty="0" smtClean="0"/>
              <a:t> </a:t>
            </a:r>
            <a:r>
              <a:rPr lang="en-US" i="1" dirty="0" err="1" smtClean="0"/>
              <a:t>A’</a:t>
            </a:r>
            <a:r>
              <a:rPr lang="en-US" i="1" baseline="-25000" dirty="0" err="1" smtClean="0"/>
              <a:t>k</a:t>
            </a:r>
            <a:r>
              <a:rPr lang="en-US" i="1" baseline="-25000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disjoint</a:t>
            </a:r>
            <a:r>
              <a:rPr lang="en-US" dirty="0" smtClean="0"/>
              <a:t>.</a:t>
            </a:r>
          </a:p>
          <a:p>
            <a:r>
              <a:rPr lang="en-US" b="1" i="1" dirty="0"/>
              <a:t>Proof </a:t>
            </a:r>
            <a:r>
              <a:rPr lang="en-US" dirty="0"/>
              <a:t>Activities in</a:t>
            </a:r>
            <a:r>
              <a:rPr lang="en-US" dirty="0" smtClean="0"/>
              <a:t>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i="1" baseline="-25000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disjoint,</a:t>
            </a:r>
            <a:r>
              <a:rPr lang="en-US" dirty="0" smtClean="0"/>
              <a:t>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first activity in</a:t>
            </a:r>
            <a:r>
              <a:rPr lang="en-US" dirty="0" smtClean="0"/>
              <a:t>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i="1" baseline="-25000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finish, </a:t>
            </a:r>
            <a:r>
              <a:rPr lang="en-US" dirty="0" smtClean="0"/>
              <a:t>and </a:t>
            </a:r>
            <a:r>
              <a:rPr lang="en-US" i="1" dirty="0" smtClean="0"/>
              <a:t>f</a:t>
            </a:r>
            <a:r>
              <a:rPr lang="en-US" i="1" baseline="-25000" dirty="0" smtClean="0"/>
              <a:t>m</a:t>
            </a:r>
            <a:r>
              <a:rPr lang="en-US" i="1" dirty="0" smtClean="0"/>
              <a:t> </a:t>
            </a:r>
            <a:r>
              <a:rPr lang="en-US" dirty="0" smtClean="0"/>
              <a:t>≤ </a:t>
            </a:r>
            <a:r>
              <a:rPr lang="en-US" i="1" dirty="0" err="1" smtClean="0"/>
              <a:t>f</a:t>
            </a:r>
            <a:r>
              <a:rPr lang="en-US" i="1" baseline="-25000" dirty="0" err="1"/>
              <a:t>j</a:t>
            </a:r>
            <a:r>
              <a:rPr lang="en-US" dirty="0" smtClean="0"/>
              <a:t>. (proves claim)</a:t>
            </a:r>
          </a:p>
          <a:p>
            <a:r>
              <a:rPr lang="en-US" dirty="0"/>
              <a:t>Since</a:t>
            </a:r>
            <a:r>
              <a:rPr lang="en-US" dirty="0" smtClean="0"/>
              <a:t> |</a:t>
            </a:r>
            <a:r>
              <a:rPr lang="en-US" i="1" dirty="0" err="1" smtClean="0"/>
              <a:t>A’</a:t>
            </a:r>
            <a:r>
              <a:rPr lang="en-US" i="1" baseline="-25000" dirty="0" err="1" smtClean="0"/>
              <a:t>k</a:t>
            </a:r>
            <a:r>
              <a:rPr lang="en-US" dirty="0" smtClean="0"/>
              <a:t>| = |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dirty="0" smtClean="0"/>
              <a:t>|, </a:t>
            </a:r>
            <a:r>
              <a:rPr lang="en-US" dirty="0"/>
              <a:t>conclude that</a:t>
            </a:r>
            <a:r>
              <a:rPr lang="en-US" dirty="0" smtClean="0"/>
              <a:t> </a:t>
            </a:r>
            <a:r>
              <a:rPr lang="en-US" i="1" dirty="0" err="1" smtClean="0"/>
              <a:t>A’</a:t>
            </a:r>
            <a:r>
              <a:rPr lang="en-US" i="1" baseline="-25000" dirty="0" err="1" smtClean="0"/>
              <a:t>k</a:t>
            </a:r>
            <a:r>
              <a:rPr lang="en-US" i="1" baseline="-25000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an optimal solution to</a:t>
            </a:r>
            <a:r>
              <a:rPr lang="en-US" dirty="0" smtClean="0"/>
              <a:t>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k</a:t>
            </a:r>
            <a:r>
              <a:rPr lang="en-US" dirty="0" smtClean="0"/>
              <a:t>, </a:t>
            </a:r>
            <a:r>
              <a:rPr lang="en-US" dirty="0"/>
              <a:t>and it </a:t>
            </a:r>
            <a:r>
              <a:rPr lang="en-US" dirty="0" smtClean="0"/>
              <a:t>includes </a:t>
            </a:r>
            <a:r>
              <a:rPr lang="en-US" i="1" dirty="0" smtClean="0"/>
              <a:t>a</a:t>
            </a:r>
            <a:r>
              <a:rPr lang="en-US" i="1" baseline="-25000" dirty="0" smtClean="0"/>
              <a:t>m</a:t>
            </a:r>
            <a:r>
              <a:rPr lang="en-US" dirty="0" smtClean="0"/>
              <a:t>. (proves theorem)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So, don’t need full power of dynamic programming. Don’t need to work </a:t>
            </a:r>
            <a:r>
              <a:rPr lang="en-US" dirty="0" err="1"/>
              <a:t>bottomup</a:t>
            </a:r>
            <a:r>
              <a:rPr lang="en-US" dirty="0"/>
              <a:t>.</a:t>
            </a:r>
          </a:p>
          <a:p>
            <a:r>
              <a:rPr lang="en-US" dirty="0"/>
              <a:t>Instead, can just repeatedly choose the activity that finishes first, keep only </a:t>
            </a:r>
            <a:r>
              <a:rPr lang="en-US" dirty="0" smtClean="0"/>
              <a:t>the activities </a:t>
            </a:r>
            <a:r>
              <a:rPr lang="en-US" dirty="0"/>
              <a:t>that are compatible with that one, and repeat until no activities remain.</a:t>
            </a:r>
          </a:p>
          <a:p>
            <a:r>
              <a:rPr lang="en-US" dirty="0"/>
              <a:t>Can work top-down: make a choice, then solve a </a:t>
            </a:r>
            <a:r>
              <a:rPr lang="en-US" dirty="0" err="1"/>
              <a:t>subproblem</a:t>
            </a:r>
            <a:r>
              <a:rPr lang="en-US" dirty="0"/>
              <a:t>. Don’t have to </a:t>
            </a:r>
            <a:r>
              <a:rPr lang="en-US" dirty="0" smtClean="0"/>
              <a:t>solve </a:t>
            </a:r>
            <a:r>
              <a:rPr lang="en-US" dirty="0" err="1" smtClean="0"/>
              <a:t>subproblems</a:t>
            </a:r>
            <a:r>
              <a:rPr lang="en-US" dirty="0" smtClean="0"/>
              <a:t> </a:t>
            </a:r>
            <a:r>
              <a:rPr lang="en-US" dirty="0"/>
              <a:t>before making a choice.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greedy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Start and finish times are represented by arrays </a:t>
            </a:r>
            <a:r>
              <a:rPr lang="en-US" i="1" dirty="0" err="1"/>
              <a:t>s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f</a:t>
            </a:r>
            <a:r>
              <a:rPr lang="en-US" i="1" dirty="0"/>
              <a:t> </a:t>
            </a:r>
            <a:r>
              <a:rPr lang="en-US" dirty="0"/>
              <a:t>, where </a:t>
            </a:r>
            <a:r>
              <a:rPr lang="en-US" i="1" dirty="0" err="1"/>
              <a:t>f</a:t>
            </a:r>
            <a:r>
              <a:rPr lang="en-US" i="1" dirty="0"/>
              <a:t> </a:t>
            </a:r>
            <a:r>
              <a:rPr lang="en-US" dirty="0"/>
              <a:t>is assumed to </a:t>
            </a:r>
            <a:r>
              <a:rPr lang="en-US" dirty="0" smtClean="0"/>
              <a:t>be already </a:t>
            </a:r>
            <a:r>
              <a:rPr lang="en-US" dirty="0"/>
              <a:t>sorted in monotonically increasing order</a:t>
            </a:r>
            <a:r>
              <a:rPr lang="en-US" dirty="0" smtClean="0"/>
              <a:t>.</a:t>
            </a:r>
          </a:p>
          <a:p>
            <a:r>
              <a:rPr lang="en-US" dirty="0"/>
              <a:t>To start, add fictitious activity </a:t>
            </a:r>
            <a:r>
              <a:rPr lang="en-US" i="1" dirty="0"/>
              <a:t>a</a:t>
            </a:r>
            <a:r>
              <a:rPr lang="en-US" i="1" baseline="-25000" dirty="0"/>
              <a:t>0</a:t>
            </a:r>
            <a:r>
              <a:rPr lang="en-US" i="1" dirty="0"/>
              <a:t> </a:t>
            </a:r>
            <a:r>
              <a:rPr lang="en-US" dirty="0"/>
              <a:t>with </a:t>
            </a:r>
            <a:r>
              <a:rPr lang="en-US" i="1" dirty="0"/>
              <a:t>f</a:t>
            </a:r>
            <a:r>
              <a:rPr lang="en-US" i="1" baseline="-25000" dirty="0"/>
              <a:t>0</a:t>
            </a:r>
            <a:r>
              <a:rPr lang="en-US" i="1" dirty="0" smtClean="0"/>
              <a:t> </a:t>
            </a:r>
            <a:r>
              <a:rPr lang="en-US" dirty="0" smtClean="0"/>
              <a:t>= </a:t>
            </a:r>
            <a:r>
              <a:rPr lang="en-US" dirty="0"/>
              <a:t>0, so that 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i="1" dirty="0" smtClean="0"/>
              <a:t> </a:t>
            </a:r>
            <a:r>
              <a:rPr lang="en-US" dirty="0" smtClean="0"/>
              <a:t>= </a:t>
            </a:r>
            <a:r>
              <a:rPr lang="en-US" i="1" dirty="0"/>
              <a:t>S</a:t>
            </a:r>
            <a:r>
              <a:rPr lang="en-US" dirty="0"/>
              <a:t>, the entire set </a:t>
            </a:r>
            <a:r>
              <a:rPr lang="en-US" dirty="0" smtClean="0"/>
              <a:t>of activities</a:t>
            </a:r>
            <a:r>
              <a:rPr lang="en-US" dirty="0"/>
              <a:t>.</a:t>
            </a:r>
          </a:p>
          <a:p>
            <a:r>
              <a:rPr lang="en-US" dirty="0"/>
              <a:t>Procedure REC-ACTIVITY-SELECTOR takes as parameters the arrays </a:t>
            </a:r>
            <a:r>
              <a:rPr lang="en-US" i="1" dirty="0" err="1"/>
              <a:t>s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 smtClean="0"/>
              <a:t>f</a:t>
            </a:r>
            <a:r>
              <a:rPr lang="en-US" dirty="0" smtClean="0"/>
              <a:t>, index </a:t>
            </a:r>
            <a:r>
              <a:rPr lang="en-US" i="1" dirty="0" err="1" smtClean="0"/>
              <a:t>k</a:t>
            </a:r>
            <a:r>
              <a:rPr lang="en-US" i="1" dirty="0" smtClean="0"/>
              <a:t> </a:t>
            </a:r>
            <a:r>
              <a:rPr lang="en-US" dirty="0"/>
              <a:t>of current </a:t>
            </a:r>
            <a:r>
              <a:rPr lang="en-US" dirty="0" err="1"/>
              <a:t>subproblem</a:t>
            </a:r>
            <a:r>
              <a:rPr lang="en-US" dirty="0"/>
              <a:t>, and number </a:t>
            </a:r>
            <a:r>
              <a:rPr lang="en-US" i="1" dirty="0" err="1"/>
              <a:t>n</a:t>
            </a:r>
            <a:r>
              <a:rPr lang="en-US" dirty="0"/>
              <a:t> of activities in the original problem.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greedy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758950"/>
            <a:ext cx="7696200" cy="3340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greedy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i="1" dirty="0"/>
              <a:t>Idea</a:t>
            </a:r>
          </a:p>
          <a:p>
            <a:r>
              <a:rPr lang="en-US" dirty="0"/>
              <a:t>The </a:t>
            </a:r>
            <a:r>
              <a:rPr lang="en-US" b="1" dirty="0"/>
              <a:t>while </a:t>
            </a:r>
            <a:r>
              <a:rPr lang="en-US" dirty="0"/>
              <a:t>loop checks </a:t>
            </a:r>
            <a:r>
              <a:rPr lang="en-US" i="1" dirty="0" smtClean="0"/>
              <a:t>a</a:t>
            </a:r>
            <a:r>
              <a:rPr lang="en-US" i="1" baseline="-25000" dirty="0" smtClean="0"/>
              <a:t>k</a:t>
            </a:r>
            <a:r>
              <a:rPr lang="en-US" baseline="-25000" dirty="0" smtClean="0"/>
              <a:t>+1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i="1" baseline="-25000" dirty="0" smtClean="0"/>
              <a:t>k</a:t>
            </a:r>
            <a:r>
              <a:rPr lang="en-US" baseline="-25000" dirty="0" smtClean="0"/>
              <a:t>+2</a:t>
            </a:r>
            <a:r>
              <a:rPr lang="en-US" dirty="0" smtClean="0"/>
              <a:t>, . . . ,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until </a:t>
            </a:r>
            <a:r>
              <a:rPr lang="en-US" dirty="0"/>
              <a:t>it finds an activity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i="1" baseline="-25000" dirty="0" smtClean="0"/>
              <a:t>m</a:t>
            </a:r>
            <a:r>
              <a:rPr lang="en-US" i="1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is </a:t>
            </a:r>
            <a:r>
              <a:rPr lang="en-US" dirty="0" smtClean="0"/>
              <a:t>compatible with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/>
              <a:t>need </a:t>
            </a:r>
            <a:r>
              <a:rPr lang="en-US" i="1" dirty="0" err="1"/>
              <a:t>s</a:t>
            </a:r>
            <a:r>
              <a:rPr lang="en-US" i="1" baseline="-25000" dirty="0" err="1"/>
              <a:t>m</a:t>
            </a:r>
            <a:r>
              <a:rPr lang="en-US" i="1" dirty="0" smtClean="0"/>
              <a:t> </a:t>
            </a:r>
            <a:r>
              <a:rPr lang="en-US" dirty="0" smtClean="0"/>
              <a:t>≥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k</a:t>
            </a:r>
            <a:r>
              <a:rPr lang="en-US" dirty="0"/>
              <a:t>).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loop terminates because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i="1" baseline="-25000" dirty="0" smtClean="0"/>
              <a:t>m</a:t>
            </a:r>
            <a:r>
              <a:rPr lang="en-US" i="1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found (</a:t>
            </a:r>
            <a:r>
              <a:rPr lang="en-US" i="1" dirty="0" err="1"/>
              <a:t>m</a:t>
            </a:r>
            <a:r>
              <a:rPr lang="en-US" dirty="0" smtClean="0"/>
              <a:t> &gt; </a:t>
            </a:r>
            <a:r>
              <a:rPr lang="en-US" i="1" dirty="0" err="1"/>
              <a:t>n</a:t>
            </a:r>
            <a:r>
              <a:rPr lang="en-US" dirty="0"/>
              <a:t>), then recursively solve</a:t>
            </a:r>
            <a:r>
              <a:rPr lang="en-US" dirty="0" smtClean="0"/>
              <a:t>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m</a:t>
            </a:r>
            <a:r>
              <a:rPr lang="en-US" i="1" dirty="0" smtClean="0"/>
              <a:t> </a:t>
            </a:r>
            <a:r>
              <a:rPr lang="en-US" dirty="0" smtClean="0"/>
              <a:t>, and </a:t>
            </a:r>
            <a:r>
              <a:rPr lang="en-US" dirty="0"/>
              <a:t>return this solution, along with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i="1" baseline="-25000" dirty="0" smtClean="0"/>
              <a:t>m</a:t>
            </a:r>
            <a:r>
              <a:rPr lang="en-US" i="1" dirty="0" smtClean="0"/>
              <a:t> 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loop never finds a compatible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i="1" baseline="-25000" dirty="0" smtClean="0"/>
              <a:t>m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i="1" dirty="0" err="1"/>
              <a:t>m</a:t>
            </a:r>
            <a:r>
              <a:rPr lang="en-US" dirty="0"/>
              <a:t> &gt; </a:t>
            </a:r>
            <a:r>
              <a:rPr lang="en-US" i="1" dirty="0" err="1"/>
              <a:t>n</a:t>
            </a:r>
            <a:r>
              <a:rPr lang="en-US" dirty="0"/>
              <a:t>), then just return empty set</a:t>
            </a:r>
            <a:r>
              <a:rPr lang="en-US" dirty="0" smtClean="0"/>
              <a:t>.</a:t>
            </a:r>
          </a:p>
          <a:p>
            <a:r>
              <a:rPr lang="en-US" b="1" i="1" dirty="0"/>
              <a:t>Time</a:t>
            </a:r>
            <a:endParaRPr lang="en-US" b="1" i="1" dirty="0" smtClean="0"/>
          </a:p>
          <a:p>
            <a:r>
              <a:rPr lang="en-US" dirty="0" err="1" smtClean="0"/>
              <a:t>Θ(</a:t>
            </a:r>
            <a:r>
              <a:rPr lang="en-US" i="1" dirty="0" err="1" smtClean="0"/>
              <a:t>n</a:t>
            </a:r>
            <a:r>
              <a:rPr lang="en-US" dirty="0" smtClean="0"/>
              <a:t>) —</a:t>
            </a:r>
            <a:r>
              <a:rPr lang="en-US" dirty="0"/>
              <a:t>each activity examined exactly once, assuming that activities are </a:t>
            </a:r>
            <a:r>
              <a:rPr lang="en-US" dirty="0" smtClean="0"/>
              <a:t>already sorted </a:t>
            </a:r>
            <a:r>
              <a:rPr lang="en-US" dirty="0"/>
              <a:t>by finish times.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greedy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Can convert the recursive algorithm to an iterative one. It’s already almost </a:t>
            </a:r>
            <a:r>
              <a:rPr lang="en-US" dirty="0" smtClean="0"/>
              <a:t>tail recursive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801" y="2467559"/>
            <a:ext cx="3949700" cy="281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5262563"/>
            <a:ext cx="8140700" cy="172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Similar to dynamic programming.</a:t>
            </a:r>
          </a:p>
          <a:p>
            <a:r>
              <a:rPr lang="en-US" dirty="0"/>
              <a:t>Used for optimization problems.</a:t>
            </a:r>
          </a:p>
          <a:p>
            <a:r>
              <a:rPr lang="en-US" b="1" i="1" dirty="0"/>
              <a:t>Idea</a:t>
            </a:r>
          </a:p>
          <a:p>
            <a:pPr lvl="1"/>
            <a:r>
              <a:rPr lang="en-US" dirty="0"/>
              <a:t>When we have a choice to make, make the one that looks best </a:t>
            </a:r>
            <a:r>
              <a:rPr lang="en-US" i="1" dirty="0"/>
              <a:t>right now. </a:t>
            </a:r>
            <a:r>
              <a:rPr lang="en-US" dirty="0"/>
              <a:t>Make </a:t>
            </a:r>
            <a:r>
              <a:rPr lang="en-US" dirty="0" smtClean="0"/>
              <a:t>a locally </a:t>
            </a:r>
            <a:r>
              <a:rPr lang="en-US" dirty="0"/>
              <a:t>optimal choice in hope of getting a globally optimal solution.</a:t>
            </a:r>
          </a:p>
          <a:p>
            <a:r>
              <a:rPr lang="en-US" dirty="0"/>
              <a:t>Greedy algorithms don’t always yield an optimal solution. But sometimes </a:t>
            </a:r>
            <a:r>
              <a:rPr lang="en-US" dirty="0" smtClean="0"/>
              <a:t>they do</a:t>
            </a:r>
            <a:r>
              <a:rPr lang="en-US" dirty="0"/>
              <a:t>. We’ll see a problem for which they do. Then we’ll look at some </a:t>
            </a:r>
            <a:r>
              <a:rPr lang="en-US" dirty="0" smtClean="0"/>
              <a:t>general characteristics </a:t>
            </a:r>
            <a:r>
              <a:rPr lang="en-US" dirty="0"/>
              <a:t>of when greedy algorithms give optimal solutions.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choice that seems best at the moment is the one we go with.</a:t>
            </a:r>
          </a:p>
          <a:p>
            <a:r>
              <a:rPr lang="en-US" dirty="0"/>
              <a:t>What did we do for activity selection?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Determine </a:t>
            </a:r>
            <a:r>
              <a:rPr lang="en-US" dirty="0"/>
              <a:t>the optimal substructure.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 </a:t>
            </a:r>
            <a:r>
              <a:rPr lang="en-US" dirty="0"/>
              <a:t>a recursive solution.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Show </a:t>
            </a:r>
            <a:r>
              <a:rPr lang="en-US" dirty="0"/>
              <a:t>that if we make the greedy choice, only one </a:t>
            </a:r>
            <a:r>
              <a:rPr lang="en-US" dirty="0" err="1"/>
              <a:t>subproblem</a:t>
            </a:r>
            <a:r>
              <a:rPr lang="en-US" dirty="0"/>
              <a:t> remains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dirty="0"/>
              <a:t>that it’s always safe to make the greedy choice.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 </a:t>
            </a:r>
            <a:r>
              <a:rPr lang="en-US" dirty="0"/>
              <a:t>a recursive greedy algorithm.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Convert </a:t>
            </a:r>
            <a:r>
              <a:rPr lang="en-US" dirty="0"/>
              <a:t>it to an iterative algorithm.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At first, it looked like dynamic programming. In the activity-selection problem, </a:t>
            </a:r>
            <a:r>
              <a:rPr lang="en-US" dirty="0" smtClean="0"/>
              <a:t>we started </a:t>
            </a:r>
            <a:r>
              <a:rPr lang="en-US" dirty="0"/>
              <a:t>out by defining </a:t>
            </a:r>
            <a:r>
              <a:rPr lang="en-US" dirty="0" err="1"/>
              <a:t>subproblems</a:t>
            </a:r>
            <a:r>
              <a:rPr lang="en-US" dirty="0"/>
              <a:t> </a:t>
            </a:r>
            <a:r>
              <a:rPr lang="en-US" i="1" dirty="0" err="1"/>
              <a:t>S</a:t>
            </a:r>
            <a:r>
              <a:rPr lang="en-US" i="1" baseline="-25000" dirty="0" err="1"/>
              <a:t>ij</a:t>
            </a:r>
            <a:r>
              <a:rPr lang="en-US" dirty="0"/>
              <a:t>, where both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j</a:t>
            </a:r>
            <a:r>
              <a:rPr lang="en-US" i="1" dirty="0"/>
              <a:t> </a:t>
            </a:r>
            <a:r>
              <a:rPr lang="en-US" dirty="0"/>
              <a:t>varied. But then </a:t>
            </a:r>
            <a:r>
              <a:rPr lang="en-US" dirty="0" smtClean="0"/>
              <a:t>found that </a:t>
            </a:r>
            <a:r>
              <a:rPr lang="en-US" dirty="0"/>
              <a:t>making the greedy choice allowed us to restrict the </a:t>
            </a:r>
            <a:r>
              <a:rPr lang="en-US" dirty="0" err="1"/>
              <a:t>subproblems</a:t>
            </a:r>
            <a:r>
              <a:rPr lang="en-US" dirty="0"/>
              <a:t> to be of </a:t>
            </a:r>
            <a:r>
              <a:rPr lang="en-US" dirty="0" smtClean="0"/>
              <a:t>the form </a:t>
            </a:r>
            <a:r>
              <a:rPr lang="en-US" i="1" dirty="0"/>
              <a:t>S</a:t>
            </a:r>
            <a:r>
              <a:rPr lang="en-US" i="1" baseline="-25000" dirty="0"/>
              <a:t>k</a:t>
            </a:r>
            <a:r>
              <a:rPr lang="en-US" dirty="0"/>
              <a:t>.</a:t>
            </a:r>
          </a:p>
          <a:p>
            <a:r>
              <a:rPr lang="en-US" dirty="0"/>
              <a:t>Could instead have gone straight for the greedy approach: in our first crack </a:t>
            </a:r>
            <a:r>
              <a:rPr lang="en-US" dirty="0" smtClean="0"/>
              <a:t>at defining </a:t>
            </a:r>
            <a:r>
              <a:rPr lang="en-US" dirty="0" err="1"/>
              <a:t>subproblems</a:t>
            </a:r>
            <a:r>
              <a:rPr lang="en-US" dirty="0"/>
              <a:t>, use the </a:t>
            </a:r>
            <a:r>
              <a:rPr lang="en-US" i="1" dirty="0" err="1"/>
              <a:t>S</a:t>
            </a:r>
            <a:r>
              <a:rPr lang="en-US" i="1" baseline="-25000" dirty="0" err="1"/>
              <a:t>k</a:t>
            </a:r>
            <a:r>
              <a:rPr lang="en-US" i="1" dirty="0"/>
              <a:t> </a:t>
            </a:r>
            <a:r>
              <a:rPr lang="en-US" dirty="0"/>
              <a:t>form. Could then have proven that the </a:t>
            </a:r>
            <a:r>
              <a:rPr lang="en-US" dirty="0" smtClean="0"/>
              <a:t>greedy choice </a:t>
            </a:r>
            <a:r>
              <a:rPr lang="en-US" dirty="0"/>
              <a:t>am (the first activity to finish), combined with optimal solution to the </a:t>
            </a:r>
            <a:r>
              <a:rPr lang="en-US" dirty="0" smtClean="0"/>
              <a:t>remaining compatible </a:t>
            </a:r>
            <a:r>
              <a:rPr lang="en-US" dirty="0"/>
              <a:t>activities</a:t>
            </a:r>
            <a:r>
              <a:rPr lang="en-US" dirty="0" smtClean="0"/>
              <a:t>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m</a:t>
            </a:r>
            <a:r>
              <a:rPr lang="en-US" dirty="0" smtClean="0"/>
              <a:t>, </a:t>
            </a:r>
            <a:r>
              <a:rPr lang="en-US" dirty="0"/>
              <a:t>gives an optimal solution to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  <a:r>
              <a:rPr lang="en-US" i="1" baseline="-25000" dirty="0" smtClean="0"/>
              <a:t>k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Typically, we streamline these steps: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Cast </a:t>
            </a:r>
            <a:r>
              <a:rPr lang="en-US" dirty="0"/>
              <a:t>the optimization problem as one in which we make a choice and are </a:t>
            </a:r>
            <a:r>
              <a:rPr lang="en-US" dirty="0" smtClean="0"/>
              <a:t>left with </a:t>
            </a:r>
            <a:r>
              <a:rPr lang="en-US" dirty="0"/>
              <a:t>one </a:t>
            </a:r>
            <a:r>
              <a:rPr lang="en-US" dirty="0" err="1"/>
              <a:t>subproblem</a:t>
            </a:r>
            <a:r>
              <a:rPr lang="en-US" dirty="0"/>
              <a:t> to solve.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dirty="0"/>
              <a:t>that there’s always an optimal solution that makes the greedy choice, </a:t>
            </a:r>
            <a:r>
              <a:rPr lang="en-US" dirty="0" smtClean="0"/>
              <a:t>so that </a:t>
            </a:r>
            <a:r>
              <a:rPr lang="en-US" dirty="0"/>
              <a:t>the greedy choice is always safe.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Demonstrate </a:t>
            </a:r>
            <a:r>
              <a:rPr lang="en-US" dirty="0"/>
              <a:t>optimal substructure by showing that, having made the </a:t>
            </a:r>
            <a:r>
              <a:rPr lang="en-US" dirty="0" smtClean="0"/>
              <a:t>greedy choice</a:t>
            </a:r>
            <a:r>
              <a:rPr lang="en-US" dirty="0"/>
              <a:t>, combining an optimal solution to the remaining </a:t>
            </a:r>
            <a:r>
              <a:rPr lang="en-US" dirty="0" err="1"/>
              <a:t>subproblem</a:t>
            </a:r>
            <a:r>
              <a:rPr lang="en-US" dirty="0"/>
              <a:t> with </a:t>
            </a:r>
            <a:r>
              <a:rPr lang="en-US" dirty="0" smtClean="0"/>
              <a:t>the greedy </a:t>
            </a:r>
            <a:r>
              <a:rPr lang="en-US" dirty="0"/>
              <a:t>choice gives an optimal solution to the original problem.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general way to tell whether a greedy algorithm is optimal, but two key </a:t>
            </a:r>
            <a:r>
              <a:rPr lang="en-US" dirty="0" smtClean="0"/>
              <a:t>ingredients 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greedy</a:t>
            </a:r>
            <a:r>
              <a:rPr lang="en-US" dirty="0"/>
              <a:t>-choice property and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optimal </a:t>
            </a:r>
            <a:r>
              <a:rPr lang="en-US" dirty="0"/>
              <a:t>substructure.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Greedy-choice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assemble a globally optimal solution by making locally optimal (greedy</a:t>
            </a:r>
            <a:r>
              <a:rPr lang="en-US" dirty="0" smtClean="0"/>
              <a:t>) choices.</a:t>
            </a:r>
          </a:p>
          <a:p>
            <a:r>
              <a:rPr lang="en-US" b="1" i="1" dirty="0"/>
              <a:t>Dynamic programming</a:t>
            </a:r>
            <a:endParaRPr lang="en-US" b="1" i="1" dirty="0" smtClean="0"/>
          </a:p>
          <a:p>
            <a:pPr lvl="1"/>
            <a:r>
              <a:rPr lang="en-US" dirty="0" smtClean="0"/>
              <a:t>Make </a:t>
            </a:r>
            <a:r>
              <a:rPr lang="en-US" dirty="0"/>
              <a:t>a choice at each step.</a:t>
            </a:r>
            <a:endParaRPr lang="en-US" dirty="0" smtClean="0"/>
          </a:p>
          <a:p>
            <a:pPr lvl="1"/>
            <a:r>
              <a:rPr lang="en-US" dirty="0" smtClean="0"/>
              <a:t>Choice </a:t>
            </a:r>
            <a:r>
              <a:rPr lang="en-US" dirty="0"/>
              <a:t>depends on knowing optimal solutions to </a:t>
            </a:r>
            <a:r>
              <a:rPr lang="en-US" dirty="0" err="1"/>
              <a:t>subproblems</a:t>
            </a:r>
            <a:r>
              <a:rPr lang="en-US" dirty="0"/>
              <a:t>. Solve </a:t>
            </a:r>
            <a:r>
              <a:rPr lang="en-US" dirty="0" err="1" smtClean="0"/>
              <a:t>subproblems</a:t>
            </a:r>
            <a:r>
              <a:rPr lang="en-US" dirty="0" smtClean="0"/>
              <a:t> </a:t>
            </a:r>
            <a:r>
              <a:rPr lang="en-US" i="1" dirty="0" smtClean="0"/>
              <a:t>first</a:t>
            </a:r>
            <a:r>
              <a:rPr lang="en-US" i="1" dirty="0"/>
              <a:t>.</a:t>
            </a:r>
            <a:endParaRPr lang="en-US" i="1" dirty="0" smtClean="0"/>
          </a:p>
          <a:p>
            <a:pPr lvl="1"/>
            <a:r>
              <a:rPr lang="en-US" dirty="0" smtClean="0"/>
              <a:t>Solve </a:t>
            </a:r>
            <a:r>
              <a:rPr lang="en-US" i="1" dirty="0"/>
              <a:t>bottom-up</a:t>
            </a:r>
            <a:r>
              <a:rPr lang="en-US" i="1" dirty="0" smtClean="0"/>
              <a:t>.</a:t>
            </a:r>
          </a:p>
          <a:p>
            <a:r>
              <a:rPr lang="en-US" b="1" i="1" dirty="0"/>
              <a:t>Greedy</a:t>
            </a:r>
            <a:endParaRPr lang="en-US" b="1" i="1" dirty="0" smtClean="0"/>
          </a:p>
          <a:p>
            <a:pPr lvl="1"/>
            <a:r>
              <a:rPr lang="en-US" dirty="0" smtClean="0"/>
              <a:t>Make </a:t>
            </a:r>
            <a:r>
              <a:rPr lang="en-US" dirty="0"/>
              <a:t>a choice at each step.</a:t>
            </a:r>
            <a:endParaRPr lang="en-US" dirty="0" smtClean="0"/>
          </a:p>
          <a:p>
            <a:pPr lvl="1"/>
            <a:r>
              <a:rPr lang="en-US" dirty="0" smtClean="0"/>
              <a:t>Make </a:t>
            </a:r>
            <a:r>
              <a:rPr lang="en-US" dirty="0"/>
              <a:t>the choice </a:t>
            </a:r>
            <a:r>
              <a:rPr lang="en-US" i="1" dirty="0"/>
              <a:t>before </a:t>
            </a:r>
            <a:r>
              <a:rPr lang="en-US" dirty="0"/>
              <a:t>solving the </a:t>
            </a:r>
            <a:r>
              <a:rPr lang="en-US" dirty="0" err="1"/>
              <a:t>subproblems</a:t>
            </a:r>
            <a:r>
              <a:rPr lang="en-US" i="1" dirty="0"/>
              <a:t>.</a:t>
            </a:r>
            <a:endParaRPr lang="en-US" i="1" dirty="0" smtClean="0"/>
          </a:p>
          <a:p>
            <a:pPr lvl="1"/>
            <a:r>
              <a:rPr lang="en-US" dirty="0" smtClean="0"/>
              <a:t>Solve </a:t>
            </a:r>
            <a:r>
              <a:rPr lang="en-US" i="1" dirty="0"/>
              <a:t>top-down.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Greedy-choice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Typically show the greedy-choice property by what we did for activity selection:</a:t>
            </a:r>
            <a:endParaRPr lang="en-US" dirty="0" smtClean="0"/>
          </a:p>
          <a:p>
            <a:pPr lvl="1"/>
            <a:r>
              <a:rPr lang="en-US" dirty="0" smtClean="0"/>
              <a:t>Look </a:t>
            </a:r>
            <a:r>
              <a:rPr lang="en-US" dirty="0"/>
              <a:t>at an optimal solution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If it includes the greedy choice, done.</a:t>
            </a:r>
            <a:endParaRPr lang="en-US" dirty="0" smtClean="0"/>
          </a:p>
          <a:p>
            <a:pPr lvl="1"/>
            <a:r>
              <a:rPr lang="en-US" dirty="0" smtClean="0"/>
              <a:t>Otherwise</a:t>
            </a:r>
            <a:r>
              <a:rPr lang="en-US" dirty="0"/>
              <a:t>, modify the optimal solution to include the greedy choice, </a:t>
            </a:r>
            <a:r>
              <a:rPr lang="en-US" dirty="0" smtClean="0"/>
              <a:t>yielding another </a:t>
            </a:r>
            <a:r>
              <a:rPr lang="en-US" dirty="0"/>
              <a:t>solution that’s just as good.</a:t>
            </a:r>
          </a:p>
          <a:p>
            <a:r>
              <a:rPr lang="en-US" dirty="0"/>
              <a:t>Can get efficiency gains from greedy-choice property.</a:t>
            </a:r>
            <a:endParaRPr lang="en-US" dirty="0" smtClean="0"/>
          </a:p>
          <a:p>
            <a:pPr lvl="1"/>
            <a:r>
              <a:rPr lang="en-US" dirty="0" smtClean="0"/>
              <a:t>Preprocess </a:t>
            </a:r>
            <a:r>
              <a:rPr lang="en-US" dirty="0"/>
              <a:t>input to put it into greedy order.</a:t>
            </a:r>
            <a:endParaRPr lang="en-US" dirty="0" smtClean="0"/>
          </a:p>
          <a:p>
            <a:pPr lvl="1"/>
            <a:r>
              <a:rPr lang="en-US" dirty="0" smtClean="0"/>
              <a:t>Or</a:t>
            </a:r>
            <a:r>
              <a:rPr lang="en-US" dirty="0"/>
              <a:t>, if dynamic data, use a priority queue.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knapsack problem is a good example of the difference.</a:t>
            </a:r>
          </a:p>
          <a:p>
            <a:r>
              <a:rPr lang="en-US" b="1" i="1" dirty="0"/>
              <a:t>0-1 knapsack problem</a:t>
            </a:r>
            <a:endParaRPr lang="en-US" b="1" i="1" dirty="0" smtClean="0"/>
          </a:p>
          <a:p>
            <a:pPr lvl="1"/>
            <a:r>
              <a:rPr lang="en-US" i="1" dirty="0" err="1" smtClean="0"/>
              <a:t>n</a:t>
            </a:r>
            <a:r>
              <a:rPr lang="en-US" i="1" dirty="0" smtClean="0"/>
              <a:t> </a:t>
            </a:r>
            <a:r>
              <a:rPr lang="en-US" dirty="0"/>
              <a:t>items.</a:t>
            </a:r>
            <a:endParaRPr lang="en-US" dirty="0" smtClean="0"/>
          </a:p>
          <a:p>
            <a:pPr lvl="1"/>
            <a:r>
              <a:rPr lang="en-US" dirty="0" smtClean="0"/>
              <a:t>Item </a:t>
            </a:r>
            <a:r>
              <a:rPr lang="en-US" i="1" dirty="0" err="1"/>
              <a:t>i</a:t>
            </a:r>
            <a:r>
              <a:rPr lang="en-US" dirty="0"/>
              <a:t> is worth </a:t>
            </a:r>
            <a:r>
              <a:rPr lang="en-US" dirty="0" smtClean="0"/>
              <a:t>$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, </a:t>
            </a:r>
            <a:r>
              <a:rPr lang="en-US" dirty="0"/>
              <a:t>weighs </a:t>
            </a: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pounds.</a:t>
            </a:r>
            <a:endParaRPr lang="en-US" dirty="0" smtClean="0"/>
          </a:p>
          <a:p>
            <a:pPr lvl="1"/>
            <a:r>
              <a:rPr lang="en-US" dirty="0" smtClean="0"/>
              <a:t>Find </a:t>
            </a:r>
            <a:r>
              <a:rPr lang="en-US" dirty="0"/>
              <a:t>a most valuable subset of items with total weight</a:t>
            </a:r>
            <a:r>
              <a:rPr lang="en-US" dirty="0" smtClean="0"/>
              <a:t> ≤ </a:t>
            </a:r>
            <a:r>
              <a:rPr lang="en-US" i="1" dirty="0" smtClean="0"/>
              <a:t>W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to either take an item or not take it—can’t take part of it.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/>
              <a:t>Fractional knapsack problem</a:t>
            </a:r>
          </a:p>
          <a:p>
            <a:r>
              <a:rPr lang="en-US" dirty="0"/>
              <a:t>Like the 0-1 knapsack problem, but can take fraction of an item.</a:t>
            </a:r>
          </a:p>
          <a:p>
            <a:r>
              <a:rPr lang="en-US" dirty="0"/>
              <a:t>Both have optimal substructure.</a:t>
            </a:r>
          </a:p>
          <a:p>
            <a:r>
              <a:rPr lang="en-US" dirty="0"/>
              <a:t>But the fractional knapsack problem has the greedy-choice property, and the 0-</a:t>
            </a:r>
            <a:r>
              <a:rPr lang="en-US" dirty="0" smtClean="0"/>
              <a:t>1 knapsack </a:t>
            </a:r>
            <a:r>
              <a:rPr lang="en-US" dirty="0"/>
              <a:t>problem does not.</a:t>
            </a:r>
          </a:p>
          <a:p>
            <a:r>
              <a:rPr lang="en-US" dirty="0"/>
              <a:t>To solve the fractional problem, rank items by value/weight:</a:t>
            </a:r>
            <a:r>
              <a:rPr lang="en-US" dirty="0" smtClean="0"/>
              <a:t>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/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. Let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/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≥</a:t>
            </a:r>
            <a:r>
              <a:rPr lang="en-US" dirty="0" smtClean="0"/>
              <a:t> </a:t>
            </a:r>
            <a:r>
              <a:rPr lang="en-US" i="1" dirty="0" smtClean="0"/>
              <a:t>v</a:t>
            </a:r>
            <a:r>
              <a:rPr lang="en-US" i="1" baseline="-25000" dirty="0" smtClean="0"/>
              <a:t>i+1</a:t>
            </a:r>
            <a:r>
              <a:rPr lang="en-US" dirty="0" smtClean="0"/>
              <a:t>/</a:t>
            </a:r>
            <a:r>
              <a:rPr lang="en-US" i="1" dirty="0" smtClean="0"/>
              <a:t>w</a:t>
            </a:r>
            <a:r>
              <a:rPr lang="en-US" i="1" baseline="-25000" dirty="0" smtClean="0"/>
              <a:t>i+1</a:t>
            </a:r>
            <a:r>
              <a:rPr lang="en-US" i="1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all </a:t>
            </a:r>
            <a:r>
              <a:rPr lang="en-US" i="1" dirty="0" err="1"/>
              <a:t>i</a:t>
            </a:r>
            <a:r>
              <a:rPr lang="en-US" dirty="0"/>
              <a:t>. Take items in decreasing order of value/weight. </a:t>
            </a:r>
            <a:r>
              <a:rPr lang="en-US" dirty="0" smtClean="0"/>
              <a:t>Will take </a:t>
            </a:r>
            <a:r>
              <a:rPr lang="en-US" dirty="0"/>
              <a:t>all of the items with the greatest value/weight, and possibly a fraction of </a:t>
            </a:r>
            <a:r>
              <a:rPr lang="en-US" dirty="0" smtClean="0"/>
              <a:t>the next </a:t>
            </a:r>
            <a:r>
              <a:rPr lang="en-US" dirty="0"/>
              <a:t>item.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476" y="1600200"/>
            <a:ext cx="4114800" cy="3086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476" y="4686300"/>
            <a:ext cx="4114800" cy="50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755" y="1600200"/>
            <a:ext cx="7000050" cy="48832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err="1"/>
              <a:t>n</a:t>
            </a:r>
            <a:r>
              <a:rPr lang="en-US" i="1" dirty="0"/>
              <a:t> </a:t>
            </a:r>
            <a:r>
              <a:rPr lang="en-US" b="1" i="1" dirty="0"/>
              <a:t>activities </a:t>
            </a:r>
            <a:r>
              <a:rPr lang="en-US" dirty="0"/>
              <a:t>require </a:t>
            </a:r>
            <a:r>
              <a:rPr lang="en-US" i="1" dirty="0"/>
              <a:t>exclusive </a:t>
            </a:r>
            <a:r>
              <a:rPr lang="en-US" dirty="0"/>
              <a:t>use of a common resource. For example, </a:t>
            </a:r>
            <a:r>
              <a:rPr lang="en-US" dirty="0" smtClean="0"/>
              <a:t>scheduling the </a:t>
            </a:r>
            <a:r>
              <a:rPr lang="en-US" dirty="0"/>
              <a:t>use of a classroom.</a:t>
            </a:r>
          </a:p>
          <a:p>
            <a:r>
              <a:rPr lang="en-US" dirty="0"/>
              <a:t>Set of activities </a:t>
            </a:r>
            <a:r>
              <a:rPr lang="en-US" i="1" dirty="0"/>
              <a:t>S</a:t>
            </a:r>
            <a:r>
              <a:rPr lang="en-US" i="1" dirty="0" smtClean="0"/>
              <a:t> </a:t>
            </a:r>
            <a:r>
              <a:rPr lang="en-US" dirty="0" smtClean="0"/>
              <a:t>= {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dirty="0" smtClean="0"/>
              <a:t>, . . . ,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}.</a:t>
            </a:r>
            <a:endParaRPr lang="en-US" dirty="0"/>
          </a:p>
          <a:p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needs resource during period</a:t>
            </a:r>
            <a:r>
              <a:rPr lang="en-US" dirty="0" smtClean="0"/>
              <a:t> [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i</a:t>
            </a:r>
            <a:r>
              <a:rPr lang="en-US" dirty="0" smtClean="0"/>
              <a:t>), </a:t>
            </a:r>
            <a:r>
              <a:rPr lang="en-US" dirty="0"/>
              <a:t>which is a half-open</a:t>
            </a:r>
            <a:r>
              <a:rPr lang="en-US" dirty="0" smtClean="0"/>
              <a:t> </a:t>
            </a:r>
            <a:r>
              <a:rPr lang="en-US" dirty="0"/>
              <a:t>interval, where</a:t>
            </a:r>
            <a:r>
              <a:rPr lang="en-US" dirty="0" smtClean="0"/>
              <a:t>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/>
              <a:t>start </a:t>
            </a:r>
            <a:r>
              <a:rPr lang="en-US" dirty="0"/>
              <a:t>time and</a:t>
            </a:r>
            <a:r>
              <a:rPr lang="en-US" dirty="0" smtClean="0"/>
              <a:t>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i</a:t>
            </a:r>
            <a:r>
              <a:rPr lang="en-US" i="1" baseline="-25000" dirty="0" smtClean="0"/>
              <a:t> </a:t>
            </a:r>
            <a:r>
              <a:rPr lang="en-US" dirty="0" smtClean="0"/>
              <a:t>= </a:t>
            </a:r>
            <a:r>
              <a:rPr lang="en-US" dirty="0"/>
              <a:t>finish time</a:t>
            </a:r>
            <a:r>
              <a:rPr lang="en-US" dirty="0" smtClean="0"/>
              <a:t>.</a:t>
            </a:r>
          </a:p>
          <a:p>
            <a:r>
              <a:rPr lang="en-US" b="1" i="1" dirty="0"/>
              <a:t>Goal</a:t>
            </a:r>
          </a:p>
          <a:p>
            <a:r>
              <a:rPr lang="en-US" dirty="0"/>
              <a:t>Select the largest possible set of </a:t>
            </a:r>
            <a:r>
              <a:rPr lang="en-US" dirty="0" err="1"/>
              <a:t>nonoverlapping</a:t>
            </a:r>
            <a:r>
              <a:rPr lang="en-US" dirty="0"/>
              <a:t> (</a:t>
            </a:r>
            <a:r>
              <a:rPr lang="en-US" b="1" i="1" dirty="0"/>
              <a:t>mutually compatible</a:t>
            </a:r>
            <a:r>
              <a:rPr lang="en-US" dirty="0"/>
              <a:t>) activities</a:t>
            </a:r>
            <a:r>
              <a:rPr lang="en-US" b="1" i="1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Note</a:t>
            </a:r>
          </a:p>
          <a:p>
            <a:r>
              <a:rPr lang="en-US" dirty="0"/>
              <a:t>Could have many other objectives:</a:t>
            </a:r>
            <a:endParaRPr lang="en-US" dirty="0" smtClean="0"/>
          </a:p>
          <a:p>
            <a:pPr lvl="1"/>
            <a:r>
              <a:rPr lang="en-US" dirty="0" smtClean="0"/>
              <a:t>Schedule </a:t>
            </a:r>
            <a:r>
              <a:rPr lang="en-US" dirty="0"/>
              <a:t>room for longest time.</a:t>
            </a:r>
            <a:endParaRPr lang="en-US" dirty="0" smtClean="0"/>
          </a:p>
          <a:p>
            <a:pPr lvl="1"/>
            <a:r>
              <a:rPr lang="en-US" dirty="0" smtClean="0"/>
              <a:t>Maximize </a:t>
            </a:r>
            <a:r>
              <a:rPr lang="en-US" dirty="0"/>
              <a:t>income rental fees.</a:t>
            </a:r>
          </a:p>
          <a:p>
            <a:r>
              <a:rPr lang="en-US" dirty="0"/>
              <a:t>Assume that activities are sorted by finish time: </a:t>
            </a:r>
            <a:r>
              <a:rPr lang="en-US" i="1" dirty="0"/>
              <a:t>f</a:t>
            </a:r>
            <a:r>
              <a:rPr lang="en-US" baseline="-25000" dirty="0"/>
              <a:t>1</a:t>
            </a:r>
            <a:r>
              <a:rPr lang="en-US" dirty="0" smtClean="0"/>
              <a:t> ≤ </a:t>
            </a:r>
            <a:r>
              <a:rPr lang="en-US" i="1" dirty="0"/>
              <a:t>f</a:t>
            </a:r>
            <a:r>
              <a:rPr lang="en-US" baseline="-25000" dirty="0"/>
              <a:t>2</a:t>
            </a:r>
            <a:r>
              <a:rPr lang="en-US" dirty="0" smtClean="0"/>
              <a:t> ≤ </a:t>
            </a:r>
            <a:r>
              <a:rPr lang="en-US" i="1" dirty="0"/>
              <a:t>f</a:t>
            </a:r>
            <a:r>
              <a:rPr lang="en-US" baseline="-25000" dirty="0"/>
              <a:t>3</a:t>
            </a:r>
            <a:r>
              <a:rPr lang="en-US" dirty="0" smtClean="0"/>
              <a:t> ≤ . . . ≤ </a:t>
            </a:r>
            <a:r>
              <a:rPr lang="en-US" i="1" dirty="0" smtClean="0"/>
              <a:t>f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-1 </a:t>
            </a:r>
            <a:r>
              <a:rPr lang="en-US" dirty="0" smtClean="0"/>
              <a:t>≤ 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 </a:t>
            </a:r>
            <a:r>
              <a:rPr lang="en-US" dirty="0"/>
              <a:t>sorted by finish time: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20" y="2291392"/>
            <a:ext cx="5875034" cy="40239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Optimal substructure of activity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S</a:t>
            </a:r>
            <a:r>
              <a:rPr lang="en-US" i="1" baseline="-25000" dirty="0" err="1"/>
              <a:t>ij</a:t>
            </a:r>
            <a:r>
              <a:rPr lang="en-US" i="1" dirty="0" smtClean="0"/>
              <a:t> </a:t>
            </a:r>
            <a:r>
              <a:rPr lang="en-US" dirty="0" smtClean="0"/>
              <a:t>= {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 </a:t>
            </a:r>
            <a:r>
              <a:rPr lang="en-US" dirty="0" smtClean="0"/>
              <a:t>∈ </a:t>
            </a:r>
            <a:r>
              <a:rPr lang="en-US" i="1" dirty="0"/>
              <a:t>S</a:t>
            </a:r>
            <a:r>
              <a:rPr lang="en-US" dirty="0" smtClean="0"/>
              <a:t> :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i</a:t>
            </a:r>
            <a:r>
              <a:rPr lang="en-US" i="1" baseline="-25000" dirty="0" smtClean="0"/>
              <a:t> </a:t>
            </a:r>
            <a:r>
              <a:rPr lang="en-US" dirty="0" smtClean="0"/>
              <a:t>≤ </a:t>
            </a:r>
            <a:r>
              <a:rPr lang="en-US" i="1" dirty="0" err="1"/>
              <a:t>s</a:t>
            </a:r>
            <a:r>
              <a:rPr lang="en-US" i="1" baseline="-25000" dirty="0" err="1"/>
              <a:t>k</a:t>
            </a:r>
            <a:r>
              <a:rPr lang="en-US" i="1" dirty="0"/>
              <a:t> </a:t>
            </a:r>
            <a:r>
              <a:rPr lang="en-US" dirty="0"/>
              <a:t>&lt;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 </a:t>
            </a:r>
            <a:r>
              <a:rPr lang="en-US" dirty="0" smtClean="0"/>
              <a:t>≤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j</a:t>
            </a:r>
            <a:r>
              <a:rPr lang="en-US" dirty="0" smtClean="0"/>
              <a:t>}</a:t>
            </a:r>
          </a:p>
          <a:p>
            <a:r>
              <a:rPr lang="en-US" dirty="0" smtClean="0"/>
              <a:t>     = </a:t>
            </a:r>
            <a:r>
              <a:rPr lang="en-US" dirty="0"/>
              <a:t>activities that start after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finishes and finish before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starts 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Activities </a:t>
            </a:r>
            <a:r>
              <a:rPr lang="en-US" dirty="0"/>
              <a:t>in </a:t>
            </a:r>
            <a:r>
              <a:rPr lang="en-US" i="1" dirty="0" err="1"/>
              <a:t>S</a:t>
            </a:r>
            <a:r>
              <a:rPr lang="en-US" i="1" baseline="-25000" dirty="0" err="1"/>
              <a:t>ij</a:t>
            </a:r>
            <a:r>
              <a:rPr lang="en-US" i="1" dirty="0"/>
              <a:t> </a:t>
            </a:r>
            <a:r>
              <a:rPr lang="en-US" dirty="0"/>
              <a:t>are compatible with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activities that finish by</a:t>
            </a:r>
            <a:r>
              <a:rPr lang="en-US" dirty="0" smtClean="0"/>
              <a:t>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i</a:t>
            </a:r>
            <a:r>
              <a:rPr lang="en-US" i="1" baseline="-25000" dirty="0" smtClean="0"/>
              <a:t> </a:t>
            </a:r>
            <a:r>
              <a:rPr lang="en-US" dirty="0" smtClean="0"/>
              <a:t>, </a:t>
            </a:r>
            <a:r>
              <a:rPr lang="en-US" dirty="0"/>
              <a:t>and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activities that start no earlier than</a:t>
            </a:r>
            <a:r>
              <a:rPr lang="en-US" dirty="0" smtClean="0"/>
              <a:t>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j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50" y="3265428"/>
            <a:ext cx="49657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Optimal substructure of activity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</a:t>
            </a:r>
            <a:r>
              <a:rPr lang="en-US" dirty="0" smtClean="0"/>
              <a:t>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i="1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a maximum-size set of mutually compatible activities in</a:t>
            </a:r>
            <a:r>
              <a:rPr lang="en-US" dirty="0" smtClean="0"/>
              <a:t>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ij</a:t>
            </a:r>
            <a:r>
              <a:rPr lang="en-US" i="1" dirty="0" smtClean="0"/>
              <a:t>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Let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i="1" dirty="0" smtClean="0"/>
              <a:t> </a:t>
            </a:r>
            <a:r>
              <a:rPr lang="en-US" dirty="0" smtClean="0"/>
              <a:t>∈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i="1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some activity in</a:t>
            </a:r>
            <a:r>
              <a:rPr lang="en-US" dirty="0" smtClean="0"/>
              <a:t>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i="1" dirty="0" smtClean="0"/>
              <a:t> </a:t>
            </a:r>
            <a:r>
              <a:rPr lang="en-US" dirty="0" smtClean="0"/>
              <a:t>. </a:t>
            </a:r>
            <a:r>
              <a:rPr lang="en-US" dirty="0"/>
              <a:t>Then we have two </a:t>
            </a:r>
            <a:r>
              <a:rPr lang="en-US" dirty="0" err="1"/>
              <a:t>subproblems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Find </a:t>
            </a:r>
            <a:r>
              <a:rPr lang="en-US" dirty="0"/>
              <a:t>mutually compatible activities in</a:t>
            </a:r>
            <a:r>
              <a:rPr lang="en-US" dirty="0" smtClean="0"/>
              <a:t>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ik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/>
              <a:t>activities that start after</a:t>
            </a:r>
            <a:r>
              <a:rPr lang="en-US" dirty="0" smtClean="0"/>
              <a:t> </a:t>
            </a:r>
            <a:r>
              <a:rPr lang="en-US" i="1" dirty="0" err="1" smtClean="0"/>
              <a:t>a</a:t>
            </a:r>
            <a:r>
              <a:rPr lang="en-US" i="1" baseline="-25000" dirty="0" err="1"/>
              <a:t>i</a:t>
            </a:r>
            <a:r>
              <a:rPr lang="en-US" i="1" dirty="0" smtClean="0"/>
              <a:t> </a:t>
            </a:r>
            <a:r>
              <a:rPr lang="en-US" dirty="0" smtClean="0"/>
              <a:t>finishes and </a:t>
            </a:r>
            <a:r>
              <a:rPr lang="en-US" dirty="0"/>
              <a:t>that finish before</a:t>
            </a:r>
            <a:r>
              <a:rPr lang="en-US" dirty="0" smtClean="0"/>
              <a:t>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 </a:t>
            </a:r>
            <a:r>
              <a:rPr lang="en-US" dirty="0" smtClean="0"/>
              <a:t>starts</a:t>
            </a:r>
            <a:r>
              <a:rPr lang="en-US" dirty="0"/>
              <a:t>).</a:t>
            </a:r>
            <a:endParaRPr lang="en-US" dirty="0" smtClean="0"/>
          </a:p>
          <a:p>
            <a:pPr lvl="1"/>
            <a:r>
              <a:rPr lang="en-US" dirty="0" smtClean="0"/>
              <a:t>Find </a:t>
            </a:r>
            <a:r>
              <a:rPr lang="en-US" dirty="0"/>
              <a:t>mutually compatible activities in</a:t>
            </a:r>
            <a:r>
              <a:rPr lang="en-US" dirty="0" smtClean="0"/>
              <a:t>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kj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/>
              <a:t>activities that start after</a:t>
            </a:r>
            <a:r>
              <a:rPr lang="en-US" dirty="0" smtClean="0"/>
              <a:t>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 </a:t>
            </a:r>
            <a:r>
              <a:rPr lang="en-US" dirty="0" smtClean="0"/>
              <a:t>finishes and </a:t>
            </a:r>
            <a:r>
              <a:rPr lang="en-US" dirty="0"/>
              <a:t>that finish before</a:t>
            </a:r>
            <a:r>
              <a:rPr lang="en-US" dirty="0" smtClean="0"/>
              <a:t> </a:t>
            </a:r>
            <a:r>
              <a:rPr lang="en-US" i="1" dirty="0" err="1" smtClean="0"/>
              <a:t>a</a:t>
            </a:r>
            <a:r>
              <a:rPr lang="en-US" i="1" baseline="-25000" dirty="0" err="1"/>
              <a:t>j</a:t>
            </a:r>
            <a:r>
              <a:rPr lang="en-US" i="1" dirty="0" smtClean="0"/>
              <a:t> </a:t>
            </a:r>
            <a:r>
              <a:rPr lang="en-US" dirty="0" smtClean="0"/>
              <a:t>starts</a:t>
            </a:r>
            <a:r>
              <a:rPr lang="en-US" dirty="0"/>
              <a:t>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Optimal substructure of activity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Let</a:t>
            </a:r>
          </a:p>
          <a:p>
            <a:r>
              <a:rPr lang="en-US" i="1" dirty="0" err="1"/>
              <a:t>A</a:t>
            </a:r>
            <a:r>
              <a:rPr lang="en-US" i="1" baseline="-25000" dirty="0" err="1"/>
              <a:t>ik</a:t>
            </a:r>
            <a:r>
              <a:rPr lang="en-US" i="1" dirty="0" smtClean="0"/>
              <a:t> </a:t>
            </a:r>
            <a:r>
              <a:rPr lang="en-US" dirty="0" smtClean="0"/>
              <a:t>=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i="1" dirty="0" smtClean="0"/>
              <a:t> </a:t>
            </a:r>
            <a:r>
              <a:rPr lang="en-US" dirty="0" smtClean="0"/>
              <a:t>∩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ik</a:t>
            </a:r>
            <a:r>
              <a:rPr lang="en-US" i="1" dirty="0" smtClean="0"/>
              <a:t> </a:t>
            </a:r>
            <a:r>
              <a:rPr lang="en-US" dirty="0" smtClean="0"/>
              <a:t>= </a:t>
            </a:r>
            <a:r>
              <a:rPr lang="en-US" dirty="0"/>
              <a:t>activities in</a:t>
            </a:r>
            <a:r>
              <a:rPr lang="en-US" dirty="0" smtClean="0"/>
              <a:t>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i="1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finish before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i="1" dirty="0"/>
              <a:t> </a:t>
            </a:r>
            <a:r>
              <a:rPr lang="en-US" dirty="0"/>
              <a:t>starts ;</a:t>
            </a:r>
            <a:endParaRPr lang="en-US" dirty="0" smtClean="0"/>
          </a:p>
          <a:p>
            <a:r>
              <a:rPr lang="en-US" i="1" dirty="0" err="1" smtClean="0"/>
              <a:t>A</a:t>
            </a:r>
            <a:r>
              <a:rPr lang="en-US" i="1" baseline="-25000" dirty="0" err="1" smtClean="0"/>
              <a:t>kj</a:t>
            </a:r>
            <a:r>
              <a:rPr lang="en-US" i="1" dirty="0" smtClean="0"/>
              <a:t> </a:t>
            </a:r>
            <a:r>
              <a:rPr lang="en-US" dirty="0" smtClean="0"/>
              <a:t>=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i="1" dirty="0" smtClean="0"/>
              <a:t> </a:t>
            </a:r>
            <a:r>
              <a:rPr lang="en-US" dirty="0" smtClean="0"/>
              <a:t>∩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kj</a:t>
            </a:r>
            <a:r>
              <a:rPr lang="en-US" i="1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activities </a:t>
            </a:r>
            <a:r>
              <a:rPr lang="en-US" dirty="0"/>
              <a:t>in</a:t>
            </a:r>
            <a:r>
              <a:rPr lang="en-US" dirty="0" smtClean="0"/>
              <a:t>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i="1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start </a:t>
            </a:r>
            <a:r>
              <a:rPr lang="en-US" dirty="0" err="1"/>
              <a:t>afer</a:t>
            </a:r>
            <a:r>
              <a:rPr lang="en-US" dirty="0" smtClean="0"/>
              <a:t>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 </a:t>
            </a:r>
            <a:r>
              <a:rPr lang="en-US" dirty="0" smtClean="0"/>
              <a:t>finishes </a:t>
            </a:r>
            <a:r>
              <a:rPr lang="en-US" dirty="0"/>
              <a:t>:</a:t>
            </a:r>
          </a:p>
          <a:p>
            <a:r>
              <a:rPr lang="en-US" dirty="0"/>
              <a:t>Then</a:t>
            </a:r>
            <a:r>
              <a:rPr lang="en-US" dirty="0" smtClean="0"/>
              <a:t>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i="1" dirty="0" smtClean="0"/>
              <a:t> </a:t>
            </a:r>
            <a:r>
              <a:rPr lang="en-US" dirty="0" smtClean="0"/>
              <a:t>=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ik</a:t>
            </a:r>
            <a:r>
              <a:rPr lang="en-US" i="1" dirty="0" smtClean="0"/>
              <a:t> </a:t>
            </a:r>
            <a:r>
              <a:rPr lang="en-US" dirty="0" smtClean="0"/>
              <a:t>∪</a:t>
            </a:r>
            <a:r>
              <a:rPr lang="en-US" dirty="0" smtClean="0"/>
              <a:t>{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 </a:t>
            </a:r>
            <a:r>
              <a:rPr lang="en-US" dirty="0" smtClean="0"/>
              <a:t>} ∪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kj</a:t>
            </a:r>
            <a:r>
              <a:rPr lang="en-US" i="1" dirty="0" smtClean="0"/>
              <a:t> </a:t>
            </a:r>
            <a:endParaRPr lang="en-US" dirty="0" smtClean="0"/>
          </a:p>
          <a:p>
            <a:r>
              <a:rPr lang="en-US" dirty="0" smtClean="0"/>
              <a:t>⇒</a:t>
            </a:r>
            <a:r>
              <a:rPr lang="en-US" i="1" dirty="0" smtClean="0"/>
              <a:t> </a:t>
            </a:r>
            <a:r>
              <a:rPr lang="en-US" dirty="0" smtClean="0"/>
              <a:t>⎮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dirty="0" smtClean="0"/>
              <a:t>⎮= ⎮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ik</a:t>
            </a:r>
            <a:r>
              <a:rPr lang="en-US" dirty="0" smtClean="0"/>
              <a:t>⎮ + ⎮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kj</a:t>
            </a:r>
            <a:r>
              <a:rPr lang="en-US" dirty="0" smtClean="0"/>
              <a:t>⎮+ </a:t>
            </a:r>
            <a:r>
              <a:rPr lang="en-US" dirty="0"/>
              <a:t>1</a:t>
            </a:r>
            <a:r>
              <a:rPr lang="en-US" dirty="0" smtClean="0"/>
              <a:t>.</a:t>
            </a:r>
          </a:p>
          <a:p>
            <a:r>
              <a:rPr lang="en-US" b="1" i="1" dirty="0"/>
              <a:t>Claim</a:t>
            </a:r>
          </a:p>
          <a:p>
            <a:r>
              <a:rPr lang="en-US" dirty="0"/>
              <a:t>Optimal solution</a:t>
            </a:r>
            <a:r>
              <a:rPr lang="en-US" dirty="0" smtClean="0"/>
              <a:t>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i="1" baseline="-25000" dirty="0" smtClean="0"/>
              <a:t> </a:t>
            </a:r>
            <a:r>
              <a:rPr lang="en-US" dirty="0" smtClean="0"/>
              <a:t>must </a:t>
            </a:r>
            <a:r>
              <a:rPr lang="en-US" dirty="0"/>
              <a:t>include optimal solutions for the two </a:t>
            </a:r>
            <a:r>
              <a:rPr lang="en-US" dirty="0" err="1"/>
              <a:t>subproblems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ik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kj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the usual cut-and-paste argument. Will show the claim for</a:t>
            </a:r>
            <a:r>
              <a:rPr lang="en-US" dirty="0" smtClean="0"/>
              <a:t>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kj</a:t>
            </a:r>
            <a:r>
              <a:rPr lang="en-US" dirty="0" smtClean="0"/>
              <a:t>; proof for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ik</a:t>
            </a:r>
            <a:r>
              <a:rPr lang="en-US" i="1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symmetric.</a:t>
            </a:r>
          </a:p>
          <a:p>
            <a:r>
              <a:rPr lang="en-US" dirty="0"/>
              <a:t>Suppose we could find a set</a:t>
            </a:r>
            <a:r>
              <a:rPr lang="en-US" dirty="0" smtClean="0"/>
              <a:t> </a:t>
            </a:r>
            <a:r>
              <a:rPr lang="en-US" i="1" dirty="0" err="1" smtClean="0"/>
              <a:t>A’</a:t>
            </a:r>
            <a:r>
              <a:rPr lang="en-US" i="1" baseline="-25000" dirty="0" err="1" smtClean="0"/>
              <a:t>kj</a:t>
            </a:r>
            <a:r>
              <a:rPr lang="en-US" i="1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mutually compatible activities in</a:t>
            </a:r>
            <a:r>
              <a:rPr lang="en-US" dirty="0" smtClean="0"/>
              <a:t>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kj</a:t>
            </a:r>
            <a:r>
              <a:rPr lang="en-US" dirty="0" smtClean="0"/>
              <a:t>, where ⎮</a:t>
            </a:r>
            <a:r>
              <a:rPr lang="en-US" i="1" dirty="0" err="1" smtClean="0"/>
              <a:t>A’</a:t>
            </a:r>
            <a:r>
              <a:rPr lang="en-US" i="1" baseline="-25000" dirty="0" err="1" smtClean="0"/>
              <a:t>kj</a:t>
            </a:r>
            <a:r>
              <a:rPr lang="en-US" dirty="0" smtClean="0"/>
              <a:t>⎮&gt; ⎮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kj</a:t>
            </a:r>
            <a:r>
              <a:rPr lang="en-US" dirty="0" smtClean="0"/>
              <a:t>⎮</a:t>
            </a:r>
          </a:p>
          <a:p>
            <a:r>
              <a:rPr lang="en-US" dirty="0" smtClean="0"/>
              <a:t>Then </a:t>
            </a:r>
            <a:r>
              <a:rPr lang="en-US" dirty="0"/>
              <a:t>use</a:t>
            </a:r>
            <a:r>
              <a:rPr lang="en-US" dirty="0" smtClean="0"/>
              <a:t> </a:t>
            </a:r>
            <a:r>
              <a:rPr lang="en-US" i="1" dirty="0" err="1" smtClean="0"/>
              <a:t>A’</a:t>
            </a:r>
            <a:r>
              <a:rPr lang="en-US" i="1" baseline="-25000" dirty="0" err="1" smtClean="0"/>
              <a:t>kj</a:t>
            </a:r>
            <a:r>
              <a:rPr lang="en-US" i="1" baseline="-25000" dirty="0" smtClean="0"/>
              <a:t> </a:t>
            </a:r>
            <a:r>
              <a:rPr lang="en-US" dirty="0" smtClean="0"/>
              <a:t>instead </a:t>
            </a:r>
            <a:r>
              <a:rPr lang="en-US" dirty="0"/>
              <a:t>of</a:t>
            </a:r>
            <a:r>
              <a:rPr lang="en-US" dirty="0" smtClean="0"/>
              <a:t>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kj</a:t>
            </a:r>
            <a:r>
              <a:rPr lang="en-US" dirty="0" err="1" smtClean="0"/>
              <a:t>when</a:t>
            </a:r>
            <a:r>
              <a:rPr lang="en-US" dirty="0" smtClean="0"/>
              <a:t> </a:t>
            </a:r>
            <a:r>
              <a:rPr lang="en-US" dirty="0"/>
              <a:t>solving the </a:t>
            </a:r>
            <a:r>
              <a:rPr lang="en-US" dirty="0" err="1"/>
              <a:t>subproblem</a:t>
            </a:r>
            <a:r>
              <a:rPr lang="en-US" dirty="0"/>
              <a:t> for</a:t>
            </a:r>
            <a:r>
              <a:rPr lang="en-US" dirty="0" smtClean="0"/>
              <a:t>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ij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Size of resulting set of mutually compatible activities would be</a:t>
            </a:r>
            <a:r>
              <a:rPr lang="en-US" dirty="0" smtClean="0"/>
              <a:t> </a:t>
            </a:r>
            <a:r>
              <a:rPr lang="en-US" dirty="0" smtClean="0"/>
              <a:t>⎮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ik</a:t>
            </a:r>
            <a:r>
              <a:rPr lang="en-US" dirty="0" smtClean="0"/>
              <a:t>⎮</a:t>
            </a:r>
            <a:r>
              <a:rPr lang="en-US" dirty="0" smtClean="0"/>
              <a:t>+ </a:t>
            </a:r>
            <a:r>
              <a:rPr lang="en-US" dirty="0" smtClean="0"/>
              <a:t>⎮</a:t>
            </a:r>
            <a:r>
              <a:rPr lang="en-US" i="1" dirty="0" err="1" smtClean="0"/>
              <a:t>A’</a:t>
            </a:r>
            <a:r>
              <a:rPr lang="en-US" i="1" baseline="-25000" dirty="0" err="1" smtClean="0"/>
              <a:t>kj</a:t>
            </a:r>
            <a:r>
              <a:rPr lang="en-US" dirty="0" smtClean="0"/>
              <a:t>⎮</a:t>
            </a:r>
            <a:r>
              <a:rPr lang="en-US" dirty="0" smtClean="0"/>
              <a:t> + 1 </a:t>
            </a:r>
            <a:r>
              <a:rPr lang="en-US" dirty="0"/>
              <a:t>&gt;</a:t>
            </a:r>
            <a:endParaRPr lang="en-US" dirty="0" smtClean="0"/>
          </a:p>
          <a:p>
            <a:r>
              <a:rPr lang="en-US" dirty="0" smtClean="0"/>
              <a:t>⎮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ik</a:t>
            </a:r>
            <a:r>
              <a:rPr lang="en-US" dirty="0" smtClean="0"/>
              <a:t>⎮+ ⎮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kj</a:t>
            </a:r>
            <a:r>
              <a:rPr lang="en-US" dirty="0" smtClean="0"/>
              <a:t>⎮ + 1 </a:t>
            </a:r>
            <a:r>
              <a:rPr lang="en-US" dirty="0" smtClean="0"/>
              <a:t>= </a:t>
            </a:r>
            <a:r>
              <a:rPr lang="en-US" dirty="0" smtClean="0"/>
              <a:t>⎮</a:t>
            </a:r>
            <a:r>
              <a:rPr lang="en-US" i="1" dirty="0" smtClean="0"/>
              <a:t>A</a:t>
            </a:r>
            <a:r>
              <a:rPr lang="en-US" dirty="0" smtClean="0"/>
              <a:t>⎮</a:t>
            </a:r>
            <a:r>
              <a:rPr lang="en-US" dirty="0" smtClean="0"/>
              <a:t>. </a:t>
            </a:r>
            <a:r>
              <a:rPr lang="en-US" dirty="0"/>
              <a:t>Contradicts assumption that</a:t>
            </a:r>
            <a:r>
              <a:rPr lang="en-US" dirty="0" smtClean="0"/>
              <a:t>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i="1" dirty="0" smtClean="0"/>
              <a:t> </a:t>
            </a:r>
            <a:r>
              <a:rPr lang="en-US" dirty="0" smtClean="0"/>
              <a:t>is optimal.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7442</TotalTime>
  <Words>1953</Words>
  <Application>Microsoft Macintosh PowerPoint</Application>
  <PresentationFormat>On-screen Show (4:3)</PresentationFormat>
  <Paragraphs>148</Paragraphs>
  <Slides>29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Greedy Algorithms</vt:lpstr>
      <vt:lpstr>Greedy Algorithms</vt:lpstr>
      <vt:lpstr>Activity selection</vt:lpstr>
      <vt:lpstr>Activity selection</vt:lpstr>
      <vt:lpstr>Example</vt:lpstr>
      <vt:lpstr>Optimal substructure of activity selection</vt:lpstr>
      <vt:lpstr>Optimal substructure of activity selection</vt:lpstr>
      <vt:lpstr>Optimal substructure of activity selection</vt:lpstr>
      <vt:lpstr>Proof</vt:lpstr>
      <vt:lpstr>One recursive solution</vt:lpstr>
      <vt:lpstr>Making the greedy choice</vt:lpstr>
      <vt:lpstr>Making the greedy choice</vt:lpstr>
      <vt:lpstr>Making the greedy choice</vt:lpstr>
      <vt:lpstr>Theorem</vt:lpstr>
      <vt:lpstr>Slide 15</vt:lpstr>
      <vt:lpstr>Recursive greedy algorithm</vt:lpstr>
      <vt:lpstr>Recursive greedy algorithm</vt:lpstr>
      <vt:lpstr>Recursive greedy algorithm</vt:lpstr>
      <vt:lpstr>Iterative greedy algorithm</vt:lpstr>
      <vt:lpstr>Greedy strategy</vt:lpstr>
      <vt:lpstr>Greedy strategy</vt:lpstr>
      <vt:lpstr>Greedy strategy</vt:lpstr>
      <vt:lpstr>Greedy strategy</vt:lpstr>
      <vt:lpstr>Greedy-choice property</vt:lpstr>
      <vt:lpstr>Greedy-choice property</vt:lpstr>
      <vt:lpstr>Optimal substructure</vt:lpstr>
      <vt:lpstr>Optimal substructure</vt:lpstr>
      <vt:lpstr>Slide 28</vt:lpstr>
      <vt:lpstr>Slide 29</vt:lpstr>
    </vt:vector>
  </TitlesOfParts>
  <Company>CSU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Algorithms</dc:title>
  <dc:creator>Timothy Arndt</dc:creator>
  <cp:lastModifiedBy>Timothy Arndt</cp:lastModifiedBy>
  <cp:revision>25</cp:revision>
  <dcterms:created xsi:type="dcterms:W3CDTF">2010-04-08T20:26:27Z</dcterms:created>
  <dcterms:modified xsi:type="dcterms:W3CDTF">2010-04-14T00:29:18Z</dcterms:modified>
</cp:coreProperties>
</file>