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DF6BD2E-1095-419C-A4B4-A51D06D1D222}">
  <a:tblStyle styleId="{CDF6BD2E-1095-419C-A4B4-A51D06D1D22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5.xml"/><Relationship Id="rId22" Type="http://schemas.openxmlformats.org/officeDocument/2006/relationships/font" Target="fonts/Lato-italic.fntdata"/><Relationship Id="rId10" Type="http://schemas.openxmlformats.org/officeDocument/2006/relationships/slide" Target="slides/slide4.xml"/><Relationship Id="rId21"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Master" Target="slideMasters/slideMaster1.xml"/><Relationship Id="rId19" Type="http://schemas.openxmlformats.org/officeDocument/2006/relationships/font" Target="fonts/Montserrat-boldItalic.fntdata"/><Relationship Id="rId6" Type="http://schemas.openxmlformats.org/officeDocument/2006/relationships/notesMaster" Target="notesMasters/notesMaster1.xml"/><Relationship Id="rId18"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e0b8231a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e0b8231a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e0b8231a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e0b8231a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e0b8231a5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e0b8231a5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e0b8231a5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e0b8231a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e0b8231a5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e0b8231a5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e0b8231a5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e0b8231a5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e0b8231a5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e0b8231a5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e0b8231a5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e0b8231a5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338125" y="651750"/>
            <a:ext cx="60783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Automation &amp; Customization of OpenStack</a:t>
            </a:r>
            <a:endParaRPr sz="3000"/>
          </a:p>
        </p:txBody>
      </p:sp>
      <p:graphicFrame>
        <p:nvGraphicFramePr>
          <p:cNvPr id="135" name="Google Shape;135;p13"/>
          <p:cNvGraphicFramePr/>
          <p:nvPr/>
        </p:nvGraphicFramePr>
        <p:xfrm>
          <a:off x="4011050" y="2571750"/>
          <a:ext cx="3000000" cy="3000000"/>
        </p:xfrm>
        <a:graphic>
          <a:graphicData uri="http://schemas.openxmlformats.org/drawingml/2006/table">
            <a:tbl>
              <a:tblPr>
                <a:noFill/>
                <a:tableStyleId>{CDF6BD2E-1095-419C-A4B4-A51D06D1D222}</a:tableStyleId>
              </a:tblPr>
              <a:tblGrid>
                <a:gridCol w="1198650"/>
                <a:gridCol w="2798325"/>
                <a:gridCol w="676975"/>
              </a:tblGrid>
              <a:tr h="100000">
                <a:tc>
                  <a:txBody>
                    <a:bodyPr/>
                    <a:lstStyle/>
                    <a:p>
                      <a:pPr indent="0" lvl="0" marL="0" rtl="0" algn="l">
                        <a:spcBef>
                          <a:spcPts val="0"/>
                        </a:spcBef>
                        <a:spcAft>
                          <a:spcPts val="0"/>
                        </a:spcAft>
                        <a:buNone/>
                      </a:pPr>
                      <a:r>
                        <a:rPr lang="en" sz="1600">
                          <a:solidFill>
                            <a:srgbClr val="FFFFFF"/>
                          </a:solidFill>
                          <a:latin typeface="Lato"/>
                          <a:ea typeface="Lato"/>
                          <a:cs typeface="Lato"/>
                          <a:sym typeface="Lato"/>
                        </a:rPr>
                        <a:t>CS-16133</a:t>
                      </a:r>
                      <a:endParaRPr sz="1600">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c>
                  <a:txBody>
                    <a:bodyPr/>
                    <a:lstStyle/>
                    <a:p>
                      <a:pPr indent="0" lvl="0" marL="0" rtl="0" algn="ctr">
                        <a:spcBef>
                          <a:spcPts val="0"/>
                        </a:spcBef>
                        <a:spcAft>
                          <a:spcPts val="0"/>
                        </a:spcAft>
                        <a:buNone/>
                      </a:pPr>
                      <a:r>
                        <a:rPr lang="en" sz="1600">
                          <a:solidFill>
                            <a:srgbClr val="FFFFFF"/>
                          </a:solidFill>
                          <a:latin typeface="Lato"/>
                          <a:ea typeface="Lato"/>
                          <a:cs typeface="Lato"/>
                          <a:sym typeface="Lato"/>
                        </a:rPr>
                        <a:t>Danyal Javed Mir</a:t>
                      </a:r>
                      <a:endParaRPr sz="1600">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c>
                  <a:txBody>
                    <a:bodyPr/>
                    <a:lstStyle/>
                    <a:p>
                      <a:pPr indent="0" lvl="0" marL="0" rtl="0" algn="r">
                        <a:spcBef>
                          <a:spcPts val="0"/>
                        </a:spcBef>
                        <a:spcAft>
                          <a:spcPts val="0"/>
                        </a:spcAft>
                        <a:buNone/>
                      </a:pPr>
                      <a:r>
                        <a:rPr lang="en" sz="1600">
                          <a:solidFill>
                            <a:srgbClr val="FFFFFF"/>
                          </a:solidFill>
                          <a:latin typeface="Lato"/>
                          <a:ea typeface="Lato"/>
                          <a:cs typeface="Lato"/>
                          <a:sym typeface="Lato"/>
                        </a:rPr>
                        <a:t>3.2</a:t>
                      </a:r>
                      <a:endParaRPr sz="1600">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r>
              <a:tr h="381000">
                <a:tc>
                  <a:txBody>
                    <a:bodyPr/>
                    <a:lstStyle/>
                    <a:p>
                      <a:pPr indent="0" lvl="0" marL="0" rtl="0" algn="l">
                        <a:spcBef>
                          <a:spcPts val="0"/>
                        </a:spcBef>
                        <a:spcAft>
                          <a:spcPts val="0"/>
                        </a:spcAft>
                        <a:buNone/>
                      </a:pPr>
                      <a:r>
                        <a:rPr lang="en" sz="1600">
                          <a:solidFill>
                            <a:srgbClr val="FFFFFF"/>
                          </a:solidFill>
                          <a:latin typeface="Lato"/>
                          <a:ea typeface="Lato"/>
                          <a:cs typeface="Lato"/>
                          <a:sym typeface="Lato"/>
                        </a:rPr>
                        <a:t>CS-16129</a:t>
                      </a:r>
                      <a:endParaRPr sz="1600">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c>
                  <a:txBody>
                    <a:bodyPr/>
                    <a:lstStyle/>
                    <a:p>
                      <a:pPr indent="0" lvl="0" marL="0" rtl="0" algn="ctr">
                        <a:spcBef>
                          <a:spcPts val="0"/>
                        </a:spcBef>
                        <a:spcAft>
                          <a:spcPts val="0"/>
                        </a:spcAft>
                        <a:buNone/>
                      </a:pPr>
                      <a:r>
                        <a:rPr lang="en" sz="1600">
                          <a:solidFill>
                            <a:srgbClr val="FFFFFF"/>
                          </a:solidFill>
                          <a:latin typeface="Lato"/>
                          <a:ea typeface="Lato"/>
                          <a:cs typeface="Lato"/>
                          <a:sym typeface="Lato"/>
                        </a:rPr>
                        <a:t>Muhammad Usman Ghani</a:t>
                      </a:r>
                      <a:endParaRPr sz="1600">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c>
                  <a:txBody>
                    <a:bodyPr/>
                    <a:lstStyle/>
                    <a:p>
                      <a:pPr indent="0" lvl="0" marL="0" rtl="0" algn="r">
                        <a:spcBef>
                          <a:spcPts val="0"/>
                        </a:spcBef>
                        <a:spcAft>
                          <a:spcPts val="0"/>
                        </a:spcAft>
                        <a:buNone/>
                      </a:pPr>
                      <a:r>
                        <a:rPr lang="en" sz="1600">
                          <a:solidFill>
                            <a:srgbClr val="FFFFFF"/>
                          </a:solidFill>
                          <a:latin typeface="Lato"/>
                          <a:ea typeface="Lato"/>
                          <a:cs typeface="Lato"/>
                          <a:sym typeface="Lato"/>
                        </a:rPr>
                        <a:t>2.9</a:t>
                      </a:r>
                      <a:endParaRPr sz="1600">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r>
              <a:tr h="381000">
                <a:tc>
                  <a:txBody>
                    <a:bodyPr/>
                    <a:lstStyle/>
                    <a:p>
                      <a:pPr indent="0" lvl="0" marL="0" rtl="0" algn="l">
                        <a:spcBef>
                          <a:spcPts val="0"/>
                        </a:spcBef>
                        <a:spcAft>
                          <a:spcPts val="0"/>
                        </a:spcAft>
                        <a:buNone/>
                      </a:pPr>
                      <a:r>
                        <a:rPr lang="en" sz="1600">
                          <a:solidFill>
                            <a:srgbClr val="FFFFFF"/>
                          </a:solidFill>
                          <a:latin typeface="Lato"/>
                          <a:ea typeface="Lato"/>
                          <a:cs typeface="Lato"/>
                          <a:sym typeface="Lato"/>
                        </a:rPr>
                        <a:t>CS-16126</a:t>
                      </a:r>
                      <a:endParaRPr sz="1600">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c>
                  <a:txBody>
                    <a:bodyPr/>
                    <a:lstStyle/>
                    <a:p>
                      <a:pPr indent="0" lvl="0" marL="0" rtl="0" algn="ctr">
                        <a:spcBef>
                          <a:spcPts val="0"/>
                        </a:spcBef>
                        <a:spcAft>
                          <a:spcPts val="0"/>
                        </a:spcAft>
                        <a:buNone/>
                      </a:pPr>
                      <a:r>
                        <a:rPr lang="en" sz="1600">
                          <a:solidFill>
                            <a:srgbClr val="FFFFFF"/>
                          </a:solidFill>
                          <a:latin typeface="Lato"/>
                          <a:ea typeface="Lato"/>
                          <a:cs typeface="Lato"/>
                          <a:sym typeface="Lato"/>
                        </a:rPr>
                        <a:t>Muhammad Ammar</a:t>
                      </a:r>
                      <a:endParaRPr sz="1600">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c>
                  <a:txBody>
                    <a:bodyPr/>
                    <a:lstStyle/>
                    <a:p>
                      <a:pPr indent="0" lvl="0" marL="0" rtl="0" algn="r">
                        <a:spcBef>
                          <a:spcPts val="0"/>
                        </a:spcBef>
                        <a:spcAft>
                          <a:spcPts val="0"/>
                        </a:spcAft>
                        <a:buNone/>
                      </a:pPr>
                      <a:r>
                        <a:rPr lang="en" sz="1600">
                          <a:solidFill>
                            <a:srgbClr val="FFFFFF"/>
                          </a:solidFill>
                          <a:latin typeface="Lato"/>
                          <a:ea typeface="Lato"/>
                          <a:cs typeface="Lato"/>
                          <a:sym typeface="Lato"/>
                        </a:rPr>
                        <a:t>3.2</a:t>
                      </a:r>
                      <a:endParaRPr sz="1600">
                        <a:solidFill>
                          <a:srgbClr val="FFFFFF"/>
                        </a:solidFill>
                        <a:latin typeface="Lato"/>
                        <a:ea typeface="Lato"/>
                        <a:cs typeface="Lato"/>
                        <a:sym typeface="Lato"/>
                      </a:endParaRPr>
                    </a:p>
                  </a:txBody>
                  <a:tcPr marT="91425" marB="91425" marR="91425" marL="91425">
                    <a:lnL cap="flat" cmpd="sng" w="9525">
                      <a:solidFill>
                        <a:srgbClr val="9E9E9E"/>
                      </a:solidFill>
                      <a:prstDash val="dashDot"/>
                      <a:round/>
                      <a:headEnd len="sm" w="sm" type="none"/>
                      <a:tailEnd len="sm" w="sm" type="none"/>
                    </a:lnL>
                    <a:lnR cap="flat" cmpd="sng" w="9525">
                      <a:solidFill>
                        <a:srgbClr val="9E9E9E"/>
                      </a:solidFill>
                      <a:prstDash val="dashDot"/>
                      <a:round/>
                      <a:headEnd len="sm" w="sm" type="none"/>
                      <a:tailEnd len="sm" w="sm" type="none"/>
                    </a:lnR>
                    <a:lnT cap="flat" cmpd="sng" w="9525">
                      <a:solidFill>
                        <a:srgbClr val="9E9E9E"/>
                      </a:solidFill>
                      <a:prstDash val="dashDot"/>
                      <a:round/>
                      <a:headEnd len="sm" w="sm" type="none"/>
                      <a:tailEnd len="sm" w="sm" type="none"/>
                    </a:lnT>
                    <a:lnB cap="flat" cmpd="sng" w="9525">
                      <a:solidFill>
                        <a:srgbClr val="9E9E9E"/>
                      </a:solidFill>
                      <a:prstDash val="dashDot"/>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500"/>
                                        <p:tgtEl>
                                          <p:spTgt spid="13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Background</a:t>
            </a:r>
            <a:endParaRPr/>
          </a:p>
        </p:txBody>
      </p:sp>
      <p:sp>
        <p:nvSpPr>
          <p:cNvPr id="141" name="Google Shape;141;p14"/>
          <p:cNvSpPr txBox="1"/>
          <p:nvPr>
            <p:ph idx="1" type="body"/>
          </p:nvPr>
        </p:nvSpPr>
        <p:spPr>
          <a:xfrm>
            <a:off x="1297500" y="1471400"/>
            <a:ext cx="7038900" cy="31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OpenStack based automated cloud solution that will allow users to create a private or public cloud based on the requirements of the user,  without the hassle of installing and configuring the individual services and technologies needed to build a completely running cloud environment. It will also eliminates time of deployment and hefty cost of hiring professionals to build the cloud environment for the user.</a:t>
            </a:r>
            <a:endParaRPr sz="1600"/>
          </a:p>
          <a:p>
            <a:pPr indent="0" lvl="0" marL="0" rtl="0" algn="l">
              <a:spcBef>
                <a:spcPts val="1600"/>
              </a:spcBef>
              <a:spcAft>
                <a:spcPts val="1600"/>
              </a:spcAft>
              <a:buNone/>
            </a:pPr>
            <a:r>
              <a:rPr lang="en" sz="1600"/>
              <a:t>The project  is designed upon OpenStack which serves as the core component. The idea is to automate the process of configuring individual OpenStack component and provide users with effortless installation through our product.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400"/>
                                        <p:tgtEl>
                                          <p:spTgt spid="14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Task Division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Ammar (CS-126)</a:t>
            </a:r>
            <a:endParaRPr sz="1800"/>
          </a:p>
          <a:p>
            <a:pPr indent="-342900" lvl="1" marL="914400" rtl="0" algn="l">
              <a:spcBef>
                <a:spcPts val="0"/>
              </a:spcBef>
              <a:spcAft>
                <a:spcPts val="0"/>
              </a:spcAft>
              <a:buSzPts val="1800"/>
              <a:buChar char="○"/>
            </a:pPr>
            <a:r>
              <a:rPr lang="en" sz="1800"/>
              <a:t>Explore Automation Tools (Chef, Puppet &amp; Ansible)</a:t>
            </a:r>
            <a:endParaRPr sz="1800"/>
          </a:p>
          <a:p>
            <a:pPr indent="-342900" lvl="0" marL="457200" rtl="0" algn="l">
              <a:spcBef>
                <a:spcPts val="0"/>
              </a:spcBef>
              <a:spcAft>
                <a:spcPts val="0"/>
              </a:spcAft>
              <a:buSzPts val="1800"/>
              <a:buChar char="★"/>
            </a:pPr>
            <a:r>
              <a:rPr lang="en" sz="1800"/>
              <a:t>Danyal (CS-133)</a:t>
            </a:r>
            <a:endParaRPr sz="1800"/>
          </a:p>
          <a:p>
            <a:pPr indent="-342900" lvl="1" marL="914400" rtl="0" algn="l">
              <a:spcBef>
                <a:spcPts val="0"/>
              </a:spcBef>
              <a:spcAft>
                <a:spcPts val="0"/>
              </a:spcAft>
              <a:buSzPts val="1800"/>
              <a:buChar char="○"/>
            </a:pPr>
            <a:r>
              <a:rPr lang="en" sz="1800"/>
              <a:t>Explore Openstack</a:t>
            </a:r>
            <a:endParaRPr sz="1800"/>
          </a:p>
          <a:p>
            <a:pPr indent="-342900" lvl="0" marL="457200" rtl="0" algn="l">
              <a:spcBef>
                <a:spcPts val="0"/>
              </a:spcBef>
              <a:spcAft>
                <a:spcPts val="0"/>
              </a:spcAft>
              <a:buSzPts val="1800"/>
              <a:buChar char="★"/>
            </a:pPr>
            <a:r>
              <a:rPr lang="en" sz="1800"/>
              <a:t>Usman (CS-129)</a:t>
            </a:r>
            <a:endParaRPr sz="1800"/>
          </a:p>
          <a:p>
            <a:pPr indent="-342900" lvl="1" marL="914400" rtl="0" algn="l">
              <a:spcBef>
                <a:spcPts val="0"/>
              </a:spcBef>
              <a:spcAft>
                <a:spcPts val="0"/>
              </a:spcAft>
              <a:buSzPts val="1800"/>
              <a:buChar char="○"/>
            </a:pPr>
            <a:r>
              <a:rPr lang="en" sz="1800"/>
              <a:t>Build Chef  Infrastructure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BIG PICTURE</a:t>
            </a:r>
            <a:endParaRPr/>
          </a:p>
        </p:txBody>
      </p:sp>
      <p:pic>
        <p:nvPicPr>
          <p:cNvPr id="153" name="Google Shape;153;p16"/>
          <p:cNvPicPr preferRelativeResize="0"/>
          <p:nvPr/>
        </p:nvPicPr>
        <p:blipFill>
          <a:blip r:embed="rId3">
            <a:alphaModFix/>
          </a:blip>
          <a:stretch>
            <a:fillRect/>
          </a:stretch>
        </p:blipFill>
        <p:spPr>
          <a:xfrm>
            <a:off x="152400" y="1460250"/>
            <a:ext cx="8839198" cy="30998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b" bIns="91425" lIns="91425" spcFirstLastPara="1" rIns="91425" wrap="square" tIns="91425">
            <a:noAutofit/>
          </a:bodyPr>
          <a:lstStyle/>
          <a:p>
            <a:pPr indent="0" lvl="0" marL="2286000" rtl="0" algn="l">
              <a:spcBef>
                <a:spcPts val="0"/>
              </a:spcBef>
              <a:spcAft>
                <a:spcPts val="0"/>
              </a:spcAft>
              <a:buNone/>
            </a:pPr>
            <a:r>
              <a:rPr lang="en"/>
              <a:t>   TOOLS</a:t>
            </a:r>
            <a:endParaRPr/>
          </a:p>
        </p:txBody>
      </p:sp>
      <p:pic>
        <p:nvPicPr>
          <p:cNvPr id="159" name="Google Shape;159;p17"/>
          <p:cNvPicPr preferRelativeResize="0"/>
          <p:nvPr/>
        </p:nvPicPr>
        <p:blipFill>
          <a:blip r:embed="rId3">
            <a:alphaModFix/>
          </a:blip>
          <a:stretch>
            <a:fillRect/>
          </a:stretch>
        </p:blipFill>
        <p:spPr>
          <a:xfrm>
            <a:off x="496475" y="1658225"/>
            <a:ext cx="8172000" cy="2345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PROVISIONING</a:t>
            </a:r>
            <a:endParaRPr/>
          </a:p>
        </p:txBody>
      </p:sp>
      <p:pic>
        <p:nvPicPr>
          <p:cNvPr id="165" name="Google Shape;165;p18"/>
          <p:cNvPicPr preferRelativeResize="0"/>
          <p:nvPr/>
        </p:nvPicPr>
        <p:blipFill>
          <a:blip r:embed="rId3">
            <a:alphaModFix/>
          </a:blip>
          <a:stretch>
            <a:fillRect/>
          </a:stretch>
        </p:blipFill>
        <p:spPr>
          <a:xfrm>
            <a:off x="1618525" y="1032675"/>
            <a:ext cx="6047076" cy="3783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MILESTONES ACHIEVED </a:t>
            </a:r>
            <a:endParaRPr/>
          </a:p>
        </p:txBody>
      </p:sp>
      <p:sp>
        <p:nvSpPr>
          <p:cNvPr id="171" name="Google Shape;171;p19"/>
          <p:cNvSpPr txBox="1"/>
          <p:nvPr>
            <p:ph idx="1" type="body"/>
          </p:nvPr>
        </p:nvSpPr>
        <p:spPr>
          <a:xfrm>
            <a:off x="1297500" y="14151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Material Review</a:t>
            </a:r>
            <a:endParaRPr sz="1500"/>
          </a:p>
          <a:p>
            <a:pPr indent="-323850" lvl="1" marL="1371600" rtl="0" algn="l">
              <a:spcBef>
                <a:spcPts val="0"/>
              </a:spcBef>
              <a:spcAft>
                <a:spcPts val="0"/>
              </a:spcAft>
              <a:buSzPts val="1500"/>
              <a:buChar char="○"/>
            </a:pPr>
            <a:r>
              <a:rPr lang="en" sz="1500"/>
              <a:t>Openstack</a:t>
            </a:r>
            <a:endParaRPr sz="1500"/>
          </a:p>
          <a:p>
            <a:pPr indent="-323850" lvl="1" marL="1371600" rtl="0" algn="l">
              <a:spcBef>
                <a:spcPts val="0"/>
              </a:spcBef>
              <a:spcAft>
                <a:spcPts val="0"/>
              </a:spcAft>
              <a:buSzPts val="1500"/>
              <a:buChar char="○"/>
            </a:pPr>
            <a:r>
              <a:rPr lang="en" sz="1500"/>
              <a:t>Chef</a:t>
            </a:r>
            <a:endParaRPr sz="1500"/>
          </a:p>
          <a:p>
            <a:pPr indent="-323850" lvl="0" marL="457200" rtl="0" algn="l">
              <a:spcBef>
                <a:spcPts val="0"/>
              </a:spcBef>
              <a:spcAft>
                <a:spcPts val="0"/>
              </a:spcAft>
              <a:buSzPts val="1500"/>
              <a:buChar char="●"/>
            </a:pPr>
            <a:r>
              <a:rPr lang="en" sz="1500"/>
              <a:t>Cookbooks</a:t>
            </a:r>
            <a:endParaRPr sz="1500"/>
          </a:p>
          <a:p>
            <a:pPr indent="-323850" lvl="1" marL="1371600" rtl="0" algn="l">
              <a:spcBef>
                <a:spcPts val="0"/>
              </a:spcBef>
              <a:spcAft>
                <a:spcPts val="0"/>
              </a:spcAft>
              <a:buSzPts val="1500"/>
              <a:buChar char="○"/>
            </a:pPr>
            <a:r>
              <a:rPr lang="en" sz="1500"/>
              <a:t>Package Installing</a:t>
            </a:r>
            <a:endParaRPr sz="1500"/>
          </a:p>
          <a:p>
            <a:pPr indent="-323850" lvl="1" marL="1371600" rtl="0" algn="l">
              <a:spcBef>
                <a:spcPts val="0"/>
              </a:spcBef>
              <a:spcAft>
                <a:spcPts val="0"/>
              </a:spcAft>
              <a:buSzPts val="1500"/>
              <a:buChar char="○"/>
            </a:pPr>
            <a:r>
              <a:rPr lang="en" sz="1500"/>
              <a:t>Creating Environment</a:t>
            </a:r>
            <a:endParaRPr sz="1500"/>
          </a:p>
          <a:p>
            <a:pPr indent="-323850" lvl="1" marL="1371600" rtl="0" algn="l">
              <a:spcBef>
                <a:spcPts val="0"/>
              </a:spcBef>
              <a:spcAft>
                <a:spcPts val="0"/>
              </a:spcAft>
              <a:buSzPts val="1500"/>
              <a:buChar char="○"/>
            </a:pPr>
            <a:r>
              <a:rPr lang="en" sz="1500"/>
              <a:t>Configuring Network</a:t>
            </a:r>
            <a:endParaRPr sz="1500"/>
          </a:p>
          <a:p>
            <a:pPr indent="-323850" lvl="0" marL="457200" rtl="0" algn="l">
              <a:spcBef>
                <a:spcPts val="0"/>
              </a:spcBef>
              <a:spcAft>
                <a:spcPts val="0"/>
              </a:spcAft>
              <a:buSzPts val="1500"/>
              <a:buChar char="●"/>
            </a:pPr>
            <a:r>
              <a:rPr lang="en" sz="1500"/>
              <a:t>Chef Infrastructure</a:t>
            </a:r>
            <a:endParaRPr sz="1500"/>
          </a:p>
          <a:p>
            <a:pPr indent="-323850" lvl="1" marL="1371600" rtl="0" algn="l">
              <a:spcBef>
                <a:spcPts val="0"/>
              </a:spcBef>
              <a:spcAft>
                <a:spcPts val="0"/>
              </a:spcAft>
              <a:buSzPts val="1500"/>
              <a:buChar char="○"/>
            </a:pPr>
            <a:r>
              <a:rPr lang="en" sz="1500"/>
              <a:t>Workstation</a:t>
            </a:r>
            <a:endParaRPr sz="1500"/>
          </a:p>
          <a:p>
            <a:pPr indent="-323850" lvl="1" marL="1371600" rtl="0" algn="l">
              <a:spcBef>
                <a:spcPts val="0"/>
              </a:spcBef>
              <a:spcAft>
                <a:spcPts val="0"/>
              </a:spcAft>
              <a:buSzPts val="1500"/>
              <a:buChar char="○"/>
            </a:pPr>
            <a:r>
              <a:rPr lang="en" sz="1500"/>
              <a:t>Chef-Server</a:t>
            </a:r>
            <a:endParaRPr sz="1500"/>
          </a:p>
          <a:p>
            <a:pPr indent="-323850" lvl="1" marL="1371600" rtl="0" algn="l">
              <a:spcBef>
                <a:spcPts val="0"/>
              </a:spcBef>
              <a:spcAft>
                <a:spcPts val="0"/>
              </a:spcAft>
              <a:buSzPts val="1500"/>
              <a:buChar char="○"/>
            </a:pPr>
            <a:r>
              <a:rPr lang="en" sz="1500"/>
              <a:t>Client</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a:t>
            </a:r>
            <a:endParaRPr/>
          </a:p>
        </p:txBody>
      </p:sp>
      <p:sp>
        <p:nvSpPr>
          <p:cNvPr id="177" name="Google Shape;177;p20"/>
          <p:cNvSpPr/>
          <p:nvPr/>
        </p:nvSpPr>
        <p:spPr>
          <a:xfrm>
            <a:off x="5355900" y="1460250"/>
            <a:ext cx="2980500" cy="1241100"/>
          </a:xfrm>
          <a:prstGeom prst="horizontalScroll">
            <a:avLst>
              <a:gd fmla="val 12500" name="adj"/>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77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sz="1300">
                <a:solidFill>
                  <a:schemeClr val="accent5"/>
                </a:solidFill>
                <a:latin typeface="Lato"/>
                <a:ea typeface="Lato"/>
                <a:cs typeface="Lato"/>
                <a:sym typeface="Lato"/>
              </a:rPr>
              <a:t>Container Nesting</a:t>
            </a:r>
            <a:endParaRPr sz="1300">
              <a:solidFill>
                <a:schemeClr val="accent5"/>
              </a:solidFill>
              <a:latin typeface="Lato"/>
              <a:ea typeface="Lato"/>
              <a:cs typeface="Lato"/>
              <a:sym typeface="Lato"/>
            </a:endParaRPr>
          </a:p>
        </p:txBody>
      </p:sp>
      <p:sp>
        <p:nvSpPr>
          <p:cNvPr id="178" name="Google Shape;178;p20"/>
          <p:cNvSpPr/>
          <p:nvPr/>
        </p:nvSpPr>
        <p:spPr>
          <a:xfrm>
            <a:off x="1449900" y="1460250"/>
            <a:ext cx="2980500" cy="1241100"/>
          </a:xfrm>
          <a:prstGeom prst="horizontalScroll">
            <a:avLst>
              <a:gd fmla="val 12500" name="adj"/>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77000"/>
              </a:srgbClr>
            </a:outerShdw>
          </a:effectLst>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lang="en" sz="1300">
                <a:solidFill>
                  <a:srgbClr val="FFF2CC"/>
                </a:solidFill>
                <a:latin typeface="Lato"/>
                <a:ea typeface="Lato"/>
                <a:cs typeface="Lato"/>
                <a:sym typeface="Lato"/>
              </a:rPr>
              <a:t>Containerizing Openstack Components </a:t>
            </a:r>
            <a:endParaRPr sz="1300">
              <a:solidFill>
                <a:srgbClr val="FFF2CC"/>
              </a:solidFill>
              <a:latin typeface="Lato"/>
              <a:ea typeface="Lato"/>
              <a:cs typeface="Lato"/>
              <a:sym typeface="Lato"/>
            </a:endParaRPr>
          </a:p>
        </p:txBody>
      </p:sp>
      <p:sp>
        <p:nvSpPr>
          <p:cNvPr id="179" name="Google Shape;179;p20"/>
          <p:cNvSpPr/>
          <p:nvPr/>
        </p:nvSpPr>
        <p:spPr>
          <a:xfrm>
            <a:off x="5355900" y="2984250"/>
            <a:ext cx="2980500" cy="1241100"/>
          </a:xfrm>
          <a:prstGeom prst="horizontalScroll">
            <a:avLst>
              <a:gd fmla="val 12500" name="adj"/>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77000"/>
              </a:srgbClr>
            </a:outerShdw>
          </a:effectLst>
        </p:spPr>
        <p:txBody>
          <a:bodyPr anchorCtr="0" anchor="b" bIns="91425" lIns="91425" spcFirstLastPara="1" rIns="91425" wrap="square" tIns="91425">
            <a:noAutofit/>
          </a:bodyPr>
          <a:lstStyle/>
          <a:p>
            <a:pPr indent="0" lvl="0" marL="457200" rtl="0" algn="l">
              <a:lnSpc>
                <a:spcPct val="115000"/>
              </a:lnSpc>
              <a:spcBef>
                <a:spcPts val="0"/>
              </a:spcBef>
              <a:spcAft>
                <a:spcPts val="1600"/>
              </a:spcAft>
              <a:buNone/>
            </a:pPr>
            <a:r>
              <a:rPr lang="en" sz="1300">
                <a:solidFill>
                  <a:schemeClr val="lt1"/>
                </a:solidFill>
                <a:latin typeface="Lato"/>
                <a:ea typeface="Lato"/>
                <a:cs typeface="Lato"/>
                <a:sym typeface="Lato"/>
              </a:rPr>
              <a:t>Unfamiliar with Ruby DSL </a:t>
            </a:r>
            <a:endParaRPr sz="1300">
              <a:solidFill>
                <a:schemeClr val="lt1"/>
              </a:solidFill>
              <a:latin typeface="Lato"/>
              <a:ea typeface="Lato"/>
              <a:cs typeface="Lato"/>
              <a:sym typeface="Lato"/>
            </a:endParaRPr>
          </a:p>
        </p:txBody>
      </p:sp>
      <p:sp>
        <p:nvSpPr>
          <p:cNvPr id="180" name="Google Shape;180;p20"/>
          <p:cNvSpPr/>
          <p:nvPr/>
        </p:nvSpPr>
        <p:spPr>
          <a:xfrm>
            <a:off x="1449900" y="2984250"/>
            <a:ext cx="2980500" cy="1241100"/>
          </a:xfrm>
          <a:prstGeom prst="horizontalScroll">
            <a:avLst>
              <a:gd fmla="val 12500" name="adj"/>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77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sz="1300">
                <a:solidFill>
                  <a:schemeClr val="lt2"/>
                </a:solidFill>
                <a:latin typeface="Lato"/>
                <a:ea typeface="Lato"/>
                <a:cs typeface="Lato"/>
                <a:sym typeface="Lato"/>
              </a:rPr>
              <a:t>Cookbook Testing</a:t>
            </a:r>
            <a:endParaRPr sz="1300">
              <a:solidFill>
                <a:schemeClr val="lt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ENHANCEMENTS</a:t>
            </a:r>
            <a:endParaRPr/>
          </a:p>
        </p:txBody>
      </p:sp>
      <p:sp>
        <p:nvSpPr>
          <p:cNvPr id="186" name="Google Shape;186;p21"/>
          <p:cNvSpPr/>
          <p:nvPr/>
        </p:nvSpPr>
        <p:spPr>
          <a:xfrm>
            <a:off x="2258700" y="2536006"/>
            <a:ext cx="5083800" cy="995100"/>
          </a:xfrm>
          <a:prstGeom prst="flowChartAlternateProcess">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Deploying Architecture on  Single </a:t>
            </a:r>
            <a:r>
              <a:rPr lang="en">
                <a:solidFill>
                  <a:srgbClr val="FFFFFF"/>
                </a:solidFill>
              </a:rPr>
              <a:t>Container</a:t>
            </a:r>
            <a:endParaRPr>
              <a:solidFill>
                <a:srgbClr val="FFFFFF"/>
              </a:solidFill>
            </a:endParaRPr>
          </a:p>
        </p:txBody>
      </p:sp>
      <p:sp>
        <p:nvSpPr>
          <p:cNvPr id="187" name="Google Shape;187;p21"/>
          <p:cNvSpPr/>
          <p:nvPr/>
        </p:nvSpPr>
        <p:spPr>
          <a:xfrm>
            <a:off x="2258700" y="3632211"/>
            <a:ext cx="5083800" cy="995100"/>
          </a:xfrm>
          <a:prstGeom prst="flowChartAlternateProcess">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Increase Degree of Customization</a:t>
            </a:r>
            <a:endParaRPr>
              <a:solidFill>
                <a:srgbClr val="FFFFFF"/>
              </a:solidFill>
            </a:endParaRPr>
          </a:p>
        </p:txBody>
      </p:sp>
      <p:sp>
        <p:nvSpPr>
          <p:cNvPr id="188" name="Google Shape;188;p21"/>
          <p:cNvSpPr/>
          <p:nvPr/>
        </p:nvSpPr>
        <p:spPr>
          <a:xfrm>
            <a:off x="2258700" y="1439800"/>
            <a:ext cx="5083800" cy="995100"/>
          </a:xfrm>
          <a:prstGeom prst="flowChartAlternateProcess">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User Friendly WEB-UI for Installation</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