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63D96B-A25C-435D-A6B7-AED065001AC1}">
  <a:tblStyle styleId="{1D63D96B-A25C-435D-A6B7-AED065001A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b637a82c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b637a82c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b637a82c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b637a82c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b637a82c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b637a82c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e0b8231a5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e0b8231a5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e0b8231a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e0b8231a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e0b8231a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e0b8231a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b5ed3dbe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b5ed3dbe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b5ed3db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b5ed3db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b637a82c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b637a82c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b637a82c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b637a82c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b637a82c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b637a82c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e0b8231a5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e0b8231a5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4.png"/><Relationship Id="rId10" Type="http://schemas.openxmlformats.org/officeDocument/2006/relationships/image" Target="../media/image10.png"/><Relationship Id="rId9"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1.png"/><Relationship Id="rId8"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2.jpg"/><Relationship Id="rId5" Type="http://schemas.openxmlformats.org/officeDocument/2006/relationships/image" Target="../media/image8.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338125" y="651750"/>
            <a:ext cx="60783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Automation &amp; Customization of OpenStack</a:t>
            </a:r>
            <a:endParaRPr sz="3000"/>
          </a:p>
        </p:txBody>
      </p:sp>
      <p:graphicFrame>
        <p:nvGraphicFramePr>
          <p:cNvPr id="135" name="Google Shape;135;p13"/>
          <p:cNvGraphicFramePr/>
          <p:nvPr/>
        </p:nvGraphicFramePr>
        <p:xfrm>
          <a:off x="4011050" y="2571750"/>
          <a:ext cx="3000000" cy="3000000"/>
        </p:xfrm>
        <a:graphic>
          <a:graphicData uri="http://schemas.openxmlformats.org/drawingml/2006/table">
            <a:tbl>
              <a:tblPr>
                <a:noFill/>
                <a:tableStyleId>{1D63D96B-A25C-435D-A6B7-AED065001AC1}</a:tableStyleId>
              </a:tblPr>
              <a:tblGrid>
                <a:gridCol w="1198650"/>
                <a:gridCol w="2798325"/>
                <a:gridCol w="676975"/>
              </a:tblGrid>
              <a:tr h="446175">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CS-16133</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Danyal Javed Mir</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r">
                        <a:spcBef>
                          <a:spcPts val="0"/>
                        </a:spcBef>
                        <a:spcAft>
                          <a:spcPts val="0"/>
                        </a:spcAft>
                        <a:buNone/>
                      </a:pPr>
                      <a:r>
                        <a:rPr lang="en" sz="1600">
                          <a:solidFill>
                            <a:srgbClr val="FFFFFF"/>
                          </a:solidFill>
                          <a:latin typeface="Lato"/>
                          <a:ea typeface="Lato"/>
                          <a:cs typeface="Lato"/>
                          <a:sym typeface="Lato"/>
                        </a:rPr>
                        <a:t>3.2</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CS-16129</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Muhammad Usman Ghani</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r">
                        <a:spcBef>
                          <a:spcPts val="0"/>
                        </a:spcBef>
                        <a:spcAft>
                          <a:spcPts val="0"/>
                        </a:spcAft>
                        <a:buNone/>
                      </a:pPr>
                      <a:r>
                        <a:rPr lang="en" sz="1600">
                          <a:solidFill>
                            <a:srgbClr val="FFFFFF"/>
                          </a:solidFill>
                          <a:latin typeface="Lato"/>
                          <a:ea typeface="Lato"/>
                          <a:cs typeface="Lato"/>
                          <a:sym typeface="Lato"/>
                        </a:rPr>
                        <a:t>2.9</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CS-16126</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Muhammad Ammar</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r">
                        <a:spcBef>
                          <a:spcPts val="0"/>
                        </a:spcBef>
                        <a:spcAft>
                          <a:spcPts val="0"/>
                        </a:spcAft>
                        <a:buNone/>
                      </a:pPr>
                      <a:r>
                        <a:rPr lang="en" sz="1600">
                          <a:solidFill>
                            <a:srgbClr val="FFFFFF"/>
                          </a:solidFill>
                          <a:latin typeface="Lato"/>
                          <a:ea typeface="Lato"/>
                          <a:cs typeface="Lato"/>
                          <a:sym typeface="Lato"/>
                        </a:rPr>
                        <a:t>3.2</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Ansible Architecture</a:t>
            </a:r>
            <a:endParaRPr/>
          </a:p>
        </p:txBody>
      </p:sp>
      <p:pic>
        <p:nvPicPr>
          <p:cNvPr id="202" name="Google Shape;202;p22"/>
          <p:cNvPicPr preferRelativeResize="0"/>
          <p:nvPr/>
        </p:nvPicPr>
        <p:blipFill>
          <a:blip r:embed="rId3">
            <a:alphaModFix/>
          </a:blip>
          <a:stretch>
            <a:fillRect/>
          </a:stretch>
        </p:blipFill>
        <p:spPr>
          <a:xfrm>
            <a:off x="1966676" y="1103451"/>
            <a:ext cx="5840974" cy="383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p:nvPr/>
        </p:nvSpPr>
        <p:spPr>
          <a:xfrm>
            <a:off x="611525" y="1864025"/>
            <a:ext cx="2185500" cy="2715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23" title="GitHub"/>
          <p:cNvPicPr preferRelativeResize="0"/>
          <p:nvPr/>
        </p:nvPicPr>
        <p:blipFill rotWithShape="1">
          <a:blip r:embed="rId3">
            <a:alphaModFix/>
          </a:blip>
          <a:srcRect b="0" l="0" r="56952" t="0"/>
          <a:stretch/>
        </p:blipFill>
        <p:spPr>
          <a:xfrm>
            <a:off x="991825" y="2760250"/>
            <a:ext cx="256031" cy="256032"/>
          </a:xfrm>
          <a:prstGeom prst="rect">
            <a:avLst/>
          </a:prstGeom>
          <a:noFill/>
          <a:ln>
            <a:noFill/>
          </a:ln>
        </p:spPr>
      </p:pic>
      <p:sp>
        <p:nvSpPr>
          <p:cNvPr id="209" name="Google Shape;209;p23"/>
          <p:cNvSpPr txBox="1"/>
          <p:nvPr/>
        </p:nvSpPr>
        <p:spPr>
          <a:xfrm>
            <a:off x="1210425" y="2761825"/>
            <a:ext cx="1206300" cy="25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Repository 1</a:t>
            </a:r>
            <a:endParaRPr>
              <a:solidFill>
                <a:schemeClr val="lt1"/>
              </a:solidFill>
              <a:latin typeface="Lato"/>
              <a:ea typeface="Lato"/>
              <a:cs typeface="Lato"/>
              <a:sym typeface="Lato"/>
            </a:endParaRPr>
          </a:p>
        </p:txBody>
      </p:sp>
      <p:pic>
        <p:nvPicPr>
          <p:cNvPr id="210" name="Google Shape;210;p23"/>
          <p:cNvPicPr preferRelativeResize="0"/>
          <p:nvPr/>
        </p:nvPicPr>
        <p:blipFill rotWithShape="1">
          <a:blip r:embed="rId4">
            <a:alphaModFix/>
          </a:blip>
          <a:srcRect b="3345" l="24877" r="25027" t="3975"/>
          <a:stretch/>
        </p:blipFill>
        <p:spPr>
          <a:xfrm>
            <a:off x="1276663" y="1549724"/>
            <a:ext cx="256032" cy="256032"/>
          </a:xfrm>
          <a:prstGeom prst="rect">
            <a:avLst/>
          </a:prstGeom>
          <a:noFill/>
          <a:ln>
            <a:noFill/>
          </a:ln>
        </p:spPr>
      </p:pic>
      <p:sp>
        <p:nvSpPr>
          <p:cNvPr id="211" name="Google Shape;211;p23"/>
          <p:cNvSpPr txBox="1"/>
          <p:nvPr/>
        </p:nvSpPr>
        <p:spPr>
          <a:xfrm>
            <a:off x="1001975" y="2036676"/>
            <a:ext cx="14046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Lato"/>
                <a:ea typeface="Lato"/>
                <a:cs typeface="Lato"/>
                <a:sym typeface="Lato"/>
              </a:rPr>
              <a:t>User’s Account</a:t>
            </a:r>
            <a:endParaRPr>
              <a:solidFill>
                <a:srgbClr val="FFFF00"/>
              </a:solidFill>
              <a:latin typeface="Lato"/>
              <a:ea typeface="Lato"/>
              <a:cs typeface="Lato"/>
              <a:sym typeface="Lato"/>
            </a:endParaRPr>
          </a:p>
        </p:txBody>
      </p:sp>
      <p:sp>
        <p:nvSpPr>
          <p:cNvPr id="212" name="Google Shape;212;p23"/>
          <p:cNvSpPr/>
          <p:nvPr/>
        </p:nvSpPr>
        <p:spPr>
          <a:xfrm>
            <a:off x="3417825" y="1862425"/>
            <a:ext cx="2185500" cy="2719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213" name="Google Shape;213;p23"/>
          <p:cNvPicPr preferRelativeResize="0"/>
          <p:nvPr/>
        </p:nvPicPr>
        <p:blipFill rotWithShape="1">
          <a:blip r:embed="rId5">
            <a:alphaModFix/>
          </a:blip>
          <a:srcRect b="0" l="0" r="61301" t="0"/>
          <a:stretch/>
        </p:blipFill>
        <p:spPr>
          <a:xfrm>
            <a:off x="3667472" y="1451150"/>
            <a:ext cx="431232" cy="347450"/>
          </a:xfrm>
          <a:prstGeom prst="rect">
            <a:avLst/>
          </a:prstGeom>
          <a:noFill/>
          <a:ln>
            <a:noFill/>
          </a:ln>
        </p:spPr>
      </p:pic>
      <p:sp>
        <p:nvSpPr>
          <p:cNvPr id="214" name="Google Shape;214;p23"/>
          <p:cNvSpPr txBox="1"/>
          <p:nvPr/>
        </p:nvSpPr>
        <p:spPr>
          <a:xfrm>
            <a:off x="4069675" y="1434225"/>
            <a:ext cx="1353000" cy="381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lt1"/>
                </a:solidFill>
                <a:latin typeface="Lato"/>
                <a:ea typeface="Lato"/>
                <a:cs typeface="Lato"/>
                <a:sym typeface="Lato"/>
              </a:rPr>
              <a:t>Azure DevOps</a:t>
            </a:r>
            <a:endParaRPr>
              <a:solidFill>
                <a:schemeClr val="lt1"/>
              </a:solidFill>
              <a:latin typeface="Lato"/>
              <a:ea typeface="Lato"/>
              <a:cs typeface="Lato"/>
              <a:sym typeface="Lato"/>
            </a:endParaRPr>
          </a:p>
        </p:txBody>
      </p:sp>
      <p:sp>
        <p:nvSpPr>
          <p:cNvPr id="215" name="Google Shape;215;p23"/>
          <p:cNvSpPr/>
          <p:nvPr/>
        </p:nvSpPr>
        <p:spPr>
          <a:xfrm>
            <a:off x="3697125" y="2506825"/>
            <a:ext cx="1626900" cy="762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txBox="1"/>
          <p:nvPr/>
        </p:nvSpPr>
        <p:spPr>
          <a:xfrm>
            <a:off x="3860475" y="2040400"/>
            <a:ext cx="1300200" cy="381300"/>
          </a:xfrm>
          <a:prstGeom prst="rect">
            <a:avLst/>
          </a:prstGeom>
          <a:noFill/>
          <a:ln>
            <a:noFill/>
          </a:ln>
        </p:spPr>
        <p:txBody>
          <a:bodyPr anchorCtr="0" anchor="b" bIns="91425" lIns="91425" spcFirstLastPara="1" rIns="91425" wrap="square" tIns="91425">
            <a:noAutofit/>
          </a:bodyPr>
          <a:lstStyle/>
          <a:p>
            <a:pPr indent="0" lvl="0" marL="0" rtl="0" algn="just">
              <a:spcBef>
                <a:spcPts val="0"/>
              </a:spcBef>
              <a:spcAft>
                <a:spcPts val="0"/>
              </a:spcAft>
              <a:buNone/>
            </a:pPr>
            <a:r>
              <a:rPr lang="en" sz="1200">
                <a:solidFill>
                  <a:srgbClr val="FFFF00"/>
                </a:solidFill>
                <a:latin typeface="Lato"/>
                <a:ea typeface="Lato"/>
                <a:cs typeface="Lato"/>
                <a:sym typeface="Lato"/>
              </a:rPr>
              <a:t> </a:t>
            </a:r>
            <a:r>
              <a:rPr lang="en">
                <a:solidFill>
                  <a:srgbClr val="FFFF00"/>
                </a:solidFill>
                <a:latin typeface="Lato"/>
                <a:ea typeface="Lato"/>
                <a:cs typeface="Lato"/>
                <a:sym typeface="Lato"/>
              </a:rPr>
              <a:t>Organization</a:t>
            </a:r>
            <a:endParaRPr>
              <a:solidFill>
                <a:srgbClr val="FFFF00"/>
              </a:solidFill>
              <a:latin typeface="Lato"/>
              <a:ea typeface="Lato"/>
              <a:cs typeface="Lato"/>
              <a:sym typeface="Lato"/>
            </a:endParaRPr>
          </a:p>
        </p:txBody>
      </p:sp>
      <p:pic>
        <p:nvPicPr>
          <p:cNvPr id="217" name="Google Shape;217;p23"/>
          <p:cNvPicPr preferRelativeResize="0"/>
          <p:nvPr/>
        </p:nvPicPr>
        <p:blipFill rotWithShape="1">
          <a:blip r:embed="rId6">
            <a:alphaModFix/>
          </a:blip>
          <a:srcRect b="18267" l="0" r="0" t="0"/>
          <a:stretch/>
        </p:blipFill>
        <p:spPr>
          <a:xfrm>
            <a:off x="3944438" y="3788263"/>
            <a:ext cx="347472" cy="347471"/>
          </a:xfrm>
          <a:prstGeom prst="rect">
            <a:avLst/>
          </a:prstGeom>
          <a:noFill/>
          <a:ln>
            <a:noFill/>
          </a:ln>
        </p:spPr>
      </p:pic>
      <p:pic>
        <p:nvPicPr>
          <p:cNvPr id="218" name="Google Shape;218;p23"/>
          <p:cNvPicPr preferRelativeResize="0"/>
          <p:nvPr/>
        </p:nvPicPr>
        <p:blipFill>
          <a:blip r:embed="rId7">
            <a:alphaModFix/>
          </a:blip>
          <a:stretch>
            <a:fillRect/>
          </a:stretch>
        </p:blipFill>
        <p:spPr>
          <a:xfrm>
            <a:off x="3898713" y="2769013"/>
            <a:ext cx="438912" cy="438912"/>
          </a:xfrm>
          <a:prstGeom prst="rect">
            <a:avLst/>
          </a:prstGeom>
          <a:noFill/>
          <a:ln>
            <a:noFill/>
          </a:ln>
        </p:spPr>
      </p:pic>
      <p:sp>
        <p:nvSpPr>
          <p:cNvPr id="219" name="Google Shape;219;p23"/>
          <p:cNvSpPr/>
          <p:nvPr/>
        </p:nvSpPr>
        <p:spPr>
          <a:xfrm>
            <a:off x="6370113" y="1739850"/>
            <a:ext cx="2189400" cy="2841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23"/>
          <p:cNvPicPr preferRelativeResize="0"/>
          <p:nvPr/>
        </p:nvPicPr>
        <p:blipFill>
          <a:blip r:embed="rId8">
            <a:alphaModFix/>
          </a:blip>
          <a:stretch>
            <a:fillRect/>
          </a:stretch>
        </p:blipFill>
        <p:spPr>
          <a:xfrm>
            <a:off x="6531075" y="1434900"/>
            <a:ext cx="784950" cy="485674"/>
          </a:xfrm>
          <a:prstGeom prst="rect">
            <a:avLst/>
          </a:prstGeom>
          <a:noFill/>
          <a:ln>
            <a:noFill/>
          </a:ln>
        </p:spPr>
      </p:pic>
      <p:sp>
        <p:nvSpPr>
          <p:cNvPr id="221" name="Google Shape;221;p23"/>
          <p:cNvSpPr/>
          <p:nvPr/>
        </p:nvSpPr>
        <p:spPr>
          <a:xfrm>
            <a:off x="6564375" y="2195600"/>
            <a:ext cx="1800900" cy="2198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23"/>
          <p:cNvPicPr preferRelativeResize="0"/>
          <p:nvPr/>
        </p:nvPicPr>
        <p:blipFill>
          <a:blip r:embed="rId9">
            <a:alphaModFix/>
          </a:blip>
          <a:stretch>
            <a:fillRect/>
          </a:stretch>
        </p:blipFill>
        <p:spPr>
          <a:xfrm>
            <a:off x="6801567" y="1971020"/>
            <a:ext cx="610064" cy="381300"/>
          </a:xfrm>
          <a:prstGeom prst="rect">
            <a:avLst/>
          </a:prstGeom>
          <a:noFill/>
          <a:ln>
            <a:noFill/>
          </a:ln>
        </p:spPr>
      </p:pic>
      <p:pic>
        <p:nvPicPr>
          <p:cNvPr id="223" name="Google Shape;223;p23"/>
          <p:cNvPicPr preferRelativeResize="0"/>
          <p:nvPr/>
        </p:nvPicPr>
        <p:blipFill>
          <a:blip r:embed="rId10">
            <a:alphaModFix/>
          </a:blip>
          <a:stretch>
            <a:fillRect/>
          </a:stretch>
        </p:blipFill>
        <p:spPr>
          <a:xfrm>
            <a:off x="6908625" y="2665775"/>
            <a:ext cx="1112400" cy="1112400"/>
          </a:xfrm>
          <a:prstGeom prst="rect">
            <a:avLst/>
          </a:prstGeom>
          <a:noFill/>
          <a:ln>
            <a:noFill/>
          </a:ln>
        </p:spPr>
      </p:pic>
      <p:sp>
        <p:nvSpPr>
          <p:cNvPr id="224" name="Google Shape;224;p23"/>
          <p:cNvSpPr txBox="1"/>
          <p:nvPr/>
        </p:nvSpPr>
        <p:spPr>
          <a:xfrm>
            <a:off x="6814725" y="3895150"/>
            <a:ext cx="1300200" cy="3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EC2 Instances</a:t>
            </a:r>
            <a:endParaRPr>
              <a:solidFill>
                <a:schemeClr val="lt1"/>
              </a:solidFill>
              <a:latin typeface="Lato"/>
              <a:ea typeface="Lato"/>
              <a:cs typeface="Lato"/>
              <a:sym typeface="Lato"/>
            </a:endParaRPr>
          </a:p>
        </p:txBody>
      </p:sp>
      <p:sp>
        <p:nvSpPr>
          <p:cNvPr id="225" name="Google Shape;225;p23"/>
          <p:cNvSpPr/>
          <p:nvPr/>
        </p:nvSpPr>
        <p:spPr>
          <a:xfrm>
            <a:off x="3697125" y="3474675"/>
            <a:ext cx="1626900" cy="762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txBox="1"/>
          <p:nvPr/>
        </p:nvSpPr>
        <p:spPr>
          <a:xfrm>
            <a:off x="4118175" y="3477775"/>
            <a:ext cx="853800" cy="31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Lato"/>
                <a:ea typeface="Lato"/>
                <a:cs typeface="Lato"/>
                <a:sym typeface="Lato"/>
              </a:rPr>
              <a:t>Project</a:t>
            </a:r>
            <a:r>
              <a:rPr lang="en" sz="1200">
                <a:solidFill>
                  <a:schemeClr val="lt2"/>
                </a:solidFill>
                <a:latin typeface="Lato"/>
                <a:ea typeface="Lato"/>
                <a:cs typeface="Lato"/>
                <a:sym typeface="Lato"/>
              </a:rPr>
              <a:t> 2</a:t>
            </a:r>
            <a:endParaRPr sz="1200">
              <a:solidFill>
                <a:schemeClr val="lt2"/>
              </a:solidFill>
              <a:latin typeface="Lato"/>
              <a:ea typeface="Lato"/>
              <a:cs typeface="Lato"/>
              <a:sym typeface="Lato"/>
            </a:endParaRPr>
          </a:p>
        </p:txBody>
      </p:sp>
      <p:sp>
        <p:nvSpPr>
          <p:cNvPr id="227" name="Google Shape;227;p23"/>
          <p:cNvSpPr txBox="1"/>
          <p:nvPr/>
        </p:nvSpPr>
        <p:spPr>
          <a:xfrm>
            <a:off x="4118175" y="2489850"/>
            <a:ext cx="853800" cy="31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Lato"/>
                <a:ea typeface="Lato"/>
                <a:cs typeface="Lato"/>
                <a:sym typeface="Lato"/>
              </a:rPr>
              <a:t>Project</a:t>
            </a:r>
            <a:r>
              <a:rPr lang="en" sz="1200">
                <a:solidFill>
                  <a:schemeClr val="lt2"/>
                </a:solidFill>
                <a:latin typeface="Lato"/>
                <a:ea typeface="Lato"/>
                <a:cs typeface="Lato"/>
                <a:sym typeface="Lato"/>
              </a:rPr>
              <a:t> 1</a:t>
            </a:r>
            <a:endParaRPr sz="1200">
              <a:solidFill>
                <a:schemeClr val="lt2"/>
              </a:solidFill>
              <a:latin typeface="Lato"/>
              <a:ea typeface="Lato"/>
              <a:cs typeface="Lato"/>
              <a:sym typeface="Lato"/>
            </a:endParaRPr>
          </a:p>
        </p:txBody>
      </p:sp>
      <p:sp>
        <p:nvSpPr>
          <p:cNvPr id="228" name="Google Shape;228;p23"/>
          <p:cNvSpPr txBox="1"/>
          <p:nvPr/>
        </p:nvSpPr>
        <p:spPr>
          <a:xfrm>
            <a:off x="4253800" y="2833225"/>
            <a:ext cx="853800" cy="31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Terraform</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Pipeline</a:t>
            </a:r>
            <a:endParaRPr sz="1100">
              <a:solidFill>
                <a:schemeClr val="lt1"/>
              </a:solidFill>
              <a:latin typeface="Lato"/>
              <a:ea typeface="Lato"/>
              <a:cs typeface="Lato"/>
              <a:sym typeface="Lato"/>
            </a:endParaRPr>
          </a:p>
        </p:txBody>
      </p:sp>
      <p:sp>
        <p:nvSpPr>
          <p:cNvPr id="229" name="Google Shape;229;p23"/>
          <p:cNvSpPr txBox="1"/>
          <p:nvPr/>
        </p:nvSpPr>
        <p:spPr>
          <a:xfrm>
            <a:off x="4291900" y="3806750"/>
            <a:ext cx="784800" cy="31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Ansible</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Pipeline</a:t>
            </a:r>
            <a:endParaRPr sz="1100">
              <a:solidFill>
                <a:schemeClr val="lt1"/>
              </a:solidFill>
              <a:latin typeface="Lato"/>
              <a:ea typeface="Lato"/>
              <a:cs typeface="Lato"/>
              <a:sym typeface="Lato"/>
            </a:endParaRPr>
          </a:p>
        </p:txBody>
      </p:sp>
      <p:sp>
        <p:nvSpPr>
          <p:cNvPr id="230" name="Google Shape;230;p23"/>
          <p:cNvSpPr txBox="1"/>
          <p:nvPr/>
        </p:nvSpPr>
        <p:spPr>
          <a:xfrm>
            <a:off x="1451100" y="1511100"/>
            <a:ext cx="853800" cy="381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lt1"/>
                </a:solidFill>
                <a:latin typeface="Lato"/>
                <a:ea typeface="Lato"/>
                <a:cs typeface="Lato"/>
                <a:sym typeface="Lato"/>
              </a:rPr>
              <a:t> </a:t>
            </a:r>
            <a:r>
              <a:rPr lang="en">
                <a:solidFill>
                  <a:schemeClr val="lt1"/>
                </a:solidFill>
                <a:latin typeface="Lato"/>
                <a:ea typeface="Lato"/>
                <a:cs typeface="Lato"/>
                <a:sym typeface="Lato"/>
              </a:rPr>
              <a:t>GitHub</a:t>
            </a:r>
            <a:endParaRPr>
              <a:solidFill>
                <a:schemeClr val="lt1"/>
              </a:solidFill>
              <a:latin typeface="Lato"/>
              <a:ea typeface="Lato"/>
              <a:cs typeface="Lato"/>
              <a:sym typeface="Lato"/>
            </a:endParaRPr>
          </a:p>
        </p:txBody>
      </p:sp>
      <p:pic>
        <p:nvPicPr>
          <p:cNvPr id="231" name="Google Shape;231;p23" title="GitHub"/>
          <p:cNvPicPr preferRelativeResize="0"/>
          <p:nvPr/>
        </p:nvPicPr>
        <p:blipFill rotWithShape="1">
          <a:blip r:embed="rId3">
            <a:alphaModFix/>
          </a:blip>
          <a:srcRect b="0" l="0" r="56952" t="0"/>
          <a:stretch/>
        </p:blipFill>
        <p:spPr>
          <a:xfrm>
            <a:off x="991825" y="3728100"/>
            <a:ext cx="256031" cy="256032"/>
          </a:xfrm>
          <a:prstGeom prst="rect">
            <a:avLst/>
          </a:prstGeom>
          <a:noFill/>
          <a:ln>
            <a:noFill/>
          </a:ln>
        </p:spPr>
      </p:pic>
      <p:sp>
        <p:nvSpPr>
          <p:cNvPr id="232" name="Google Shape;232;p23"/>
          <p:cNvSpPr txBox="1"/>
          <p:nvPr/>
        </p:nvSpPr>
        <p:spPr>
          <a:xfrm>
            <a:off x="1210425" y="3729675"/>
            <a:ext cx="1206300" cy="25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Repository 2</a:t>
            </a:r>
            <a:endParaRPr>
              <a:solidFill>
                <a:schemeClr val="lt1"/>
              </a:solidFill>
              <a:latin typeface="Lato"/>
              <a:ea typeface="Lato"/>
              <a:cs typeface="Lato"/>
              <a:sym typeface="Lato"/>
            </a:endParaRPr>
          </a:p>
        </p:txBody>
      </p:sp>
      <p:cxnSp>
        <p:nvCxnSpPr>
          <p:cNvPr id="233" name="Google Shape;233;p23"/>
          <p:cNvCxnSpPr/>
          <p:nvPr/>
        </p:nvCxnSpPr>
        <p:spPr>
          <a:xfrm>
            <a:off x="2340525" y="2888275"/>
            <a:ext cx="1280400" cy="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23"/>
          <p:cNvCxnSpPr>
            <a:stCxn id="211" idx="3"/>
            <a:endCxn id="216" idx="1"/>
          </p:cNvCxnSpPr>
          <p:nvPr/>
        </p:nvCxnSpPr>
        <p:spPr>
          <a:xfrm>
            <a:off x="2406575" y="2227326"/>
            <a:ext cx="1453800" cy="36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23"/>
          <p:cNvCxnSpPr/>
          <p:nvPr/>
        </p:nvCxnSpPr>
        <p:spPr>
          <a:xfrm>
            <a:off x="2340525" y="3856125"/>
            <a:ext cx="1280400" cy="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23"/>
          <p:cNvCxnSpPr>
            <a:stCxn id="215" idx="3"/>
          </p:cNvCxnSpPr>
          <p:nvPr/>
        </p:nvCxnSpPr>
        <p:spPr>
          <a:xfrm>
            <a:off x="5324025" y="2888275"/>
            <a:ext cx="1223100" cy="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23"/>
          <p:cNvCxnSpPr>
            <a:stCxn id="225" idx="3"/>
          </p:cNvCxnSpPr>
          <p:nvPr/>
        </p:nvCxnSpPr>
        <p:spPr>
          <a:xfrm>
            <a:off x="5324025" y="3856125"/>
            <a:ext cx="1201800" cy="0"/>
          </a:xfrm>
          <a:prstGeom prst="straightConnector1">
            <a:avLst/>
          </a:prstGeom>
          <a:noFill/>
          <a:ln cap="flat" cmpd="sng" w="9525">
            <a:solidFill>
              <a:schemeClr val="dk2"/>
            </a:solidFill>
            <a:prstDash val="solid"/>
            <a:round/>
            <a:headEnd len="med" w="med" type="none"/>
            <a:tailEnd len="med" w="med" type="triangle"/>
          </a:ln>
        </p:spPr>
      </p:cxnSp>
      <p:sp>
        <p:nvSpPr>
          <p:cNvPr id="238" name="Google Shape;238;p23"/>
          <p:cNvSpPr txBox="1"/>
          <p:nvPr/>
        </p:nvSpPr>
        <p:spPr>
          <a:xfrm>
            <a:off x="2539950" y="678125"/>
            <a:ext cx="4064100" cy="47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Lato"/>
                <a:ea typeface="Lato"/>
                <a:cs typeface="Lato"/>
                <a:sym typeface="Lato"/>
              </a:rPr>
              <a:t>WORKFLOW</a:t>
            </a:r>
            <a:endParaRPr sz="24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4"/>
          <p:cNvPicPr preferRelativeResize="0"/>
          <p:nvPr/>
        </p:nvPicPr>
        <p:blipFill>
          <a:blip r:embed="rId3">
            <a:alphaModFix/>
          </a:blip>
          <a:stretch>
            <a:fillRect/>
          </a:stretch>
        </p:blipFill>
        <p:spPr>
          <a:xfrm>
            <a:off x="2089400" y="806963"/>
            <a:ext cx="4965193" cy="35295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ENHANCEMENTS</a:t>
            </a:r>
            <a:endParaRPr/>
          </a:p>
        </p:txBody>
      </p:sp>
      <p:sp>
        <p:nvSpPr>
          <p:cNvPr id="249" name="Google Shape;249;p25"/>
          <p:cNvSpPr/>
          <p:nvPr/>
        </p:nvSpPr>
        <p:spPr>
          <a:xfrm>
            <a:off x="2258700" y="2536006"/>
            <a:ext cx="5083800" cy="995100"/>
          </a:xfrm>
          <a:prstGeom prst="flowChartAlternateProcess">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Cross-Platform Support</a:t>
            </a:r>
            <a:endParaRPr>
              <a:solidFill>
                <a:srgbClr val="FFFFFF"/>
              </a:solidFill>
            </a:endParaRPr>
          </a:p>
        </p:txBody>
      </p:sp>
      <p:sp>
        <p:nvSpPr>
          <p:cNvPr id="250" name="Google Shape;250;p25"/>
          <p:cNvSpPr/>
          <p:nvPr/>
        </p:nvSpPr>
        <p:spPr>
          <a:xfrm>
            <a:off x="2258700" y="3632211"/>
            <a:ext cx="5083800" cy="995100"/>
          </a:xfrm>
          <a:prstGeom prst="flowChartAlternateProcess">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Increase Degree of Customization</a:t>
            </a:r>
            <a:endParaRPr>
              <a:solidFill>
                <a:srgbClr val="FFFFFF"/>
              </a:solidFill>
            </a:endParaRPr>
          </a:p>
        </p:txBody>
      </p:sp>
      <p:sp>
        <p:nvSpPr>
          <p:cNvPr id="251" name="Google Shape;251;p25"/>
          <p:cNvSpPr/>
          <p:nvPr/>
        </p:nvSpPr>
        <p:spPr>
          <a:xfrm>
            <a:off x="2258700" y="1439800"/>
            <a:ext cx="5083800" cy="995100"/>
          </a:xfrm>
          <a:prstGeom prst="flowChartAlternateProcess">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User Friendly WEB-UI for Installation</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Project Background</a:t>
            </a:r>
            <a:endParaRPr b="1" sz="2600"/>
          </a:p>
        </p:txBody>
      </p:sp>
      <p:sp>
        <p:nvSpPr>
          <p:cNvPr id="141" name="Google Shape;141;p14"/>
          <p:cNvSpPr txBox="1"/>
          <p:nvPr>
            <p:ph idx="1" type="body"/>
          </p:nvPr>
        </p:nvSpPr>
        <p:spPr>
          <a:xfrm>
            <a:off x="369150" y="1307850"/>
            <a:ext cx="5439300" cy="36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OpenStack based automated cloud solution that will allow users to create a private or public cloud based on the requirements of the user,  without the hassle of installing and configuring the individual services and technologies. It will also eliminates time of deployment and hefty cost of hiring professionals to build the cloud environment.</a:t>
            </a:r>
            <a:endParaRPr sz="1600"/>
          </a:p>
          <a:p>
            <a:pPr indent="0" lvl="0" marL="0" rtl="0" algn="l">
              <a:spcBef>
                <a:spcPts val="1600"/>
              </a:spcBef>
              <a:spcAft>
                <a:spcPts val="0"/>
              </a:spcAft>
              <a:buNone/>
            </a:pPr>
            <a:r>
              <a:rPr lang="en" sz="1600"/>
              <a:t>Our goal is provide users with few predefined solutions   out of the box</a:t>
            </a:r>
            <a:endParaRPr sz="1600"/>
          </a:p>
          <a:p>
            <a:pPr indent="-330200" lvl="0" marL="457200" rtl="0" algn="l">
              <a:spcBef>
                <a:spcPts val="1600"/>
              </a:spcBef>
              <a:spcAft>
                <a:spcPts val="0"/>
              </a:spcAft>
              <a:buSzPts val="1600"/>
              <a:buChar char="●"/>
            </a:pPr>
            <a:r>
              <a:rPr lang="en" sz="1600"/>
              <a:t>Educational / Training ( Lightweight )</a:t>
            </a:r>
            <a:endParaRPr sz="1600"/>
          </a:p>
          <a:p>
            <a:pPr indent="-330200" lvl="0" marL="457200" rtl="0" algn="l">
              <a:spcBef>
                <a:spcPts val="0"/>
              </a:spcBef>
              <a:spcAft>
                <a:spcPts val="0"/>
              </a:spcAft>
              <a:buSzPts val="1600"/>
              <a:buChar char="●"/>
            </a:pPr>
            <a:r>
              <a:rPr lang="en" sz="1600"/>
              <a:t>Research ( </a:t>
            </a:r>
            <a:r>
              <a:rPr lang="en" sz="1600"/>
              <a:t>Integrated</a:t>
            </a:r>
            <a:r>
              <a:rPr lang="en" sz="1600"/>
              <a:t> with Big Data Provisioning Frameworks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42" name="Google Shape;142;p14"/>
          <p:cNvPicPr preferRelativeResize="0"/>
          <p:nvPr/>
        </p:nvPicPr>
        <p:blipFill>
          <a:blip r:embed="rId3">
            <a:alphaModFix/>
          </a:blip>
          <a:stretch>
            <a:fillRect/>
          </a:stretch>
        </p:blipFill>
        <p:spPr>
          <a:xfrm>
            <a:off x="6321175" y="393750"/>
            <a:ext cx="2005301" cy="1974275"/>
          </a:xfrm>
          <a:prstGeom prst="rect">
            <a:avLst/>
          </a:prstGeom>
          <a:noFill/>
          <a:ln>
            <a:noFill/>
          </a:ln>
        </p:spPr>
      </p:pic>
      <p:pic>
        <p:nvPicPr>
          <p:cNvPr id="143" name="Google Shape;143;p14"/>
          <p:cNvPicPr preferRelativeResize="0"/>
          <p:nvPr/>
        </p:nvPicPr>
        <p:blipFill>
          <a:blip r:embed="rId4">
            <a:alphaModFix/>
          </a:blip>
          <a:stretch>
            <a:fillRect/>
          </a:stretch>
        </p:blipFill>
        <p:spPr>
          <a:xfrm>
            <a:off x="5723150" y="2571750"/>
            <a:ext cx="3201360" cy="2346000"/>
          </a:xfrm>
          <a:prstGeom prst="rect">
            <a:avLst/>
          </a:prstGeom>
          <a:noFill/>
          <a:ln>
            <a:noFill/>
          </a:ln>
        </p:spPr>
      </p:pic>
      <p:sp>
        <p:nvSpPr>
          <p:cNvPr id="144" name="Google Shape;144;p14"/>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t>Current Task Division</a:t>
            </a:r>
            <a:endParaRPr b="1" sz="2600"/>
          </a:p>
        </p:txBody>
      </p:sp>
      <p:sp>
        <p:nvSpPr>
          <p:cNvPr id="150" name="Google Shape;150;p15"/>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Ammar (CS-126)</a:t>
            </a:r>
            <a:endParaRPr sz="1800"/>
          </a:p>
          <a:p>
            <a:pPr indent="-342900" lvl="1" marL="914400" rtl="0" algn="l">
              <a:spcBef>
                <a:spcPts val="0"/>
              </a:spcBef>
              <a:spcAft>
                <a:spcPts val="0"/>
              </a:spcAft>
              <a:buSzPts val="1800"/>
              <a:buChar char="○"/>
            </a:pPr>
            <a:r>
              <a:rPr lang="en" sz="1800"/>
              <a:t>Research on new tools for better </a:t>
            </a:r>
            <a:r>
              <a:rPr lang="en" sz="1800"/>
              <a:t>workflow and</a:t>
            </a:r>
            <a:r>
              <a:rPr lang="en" sz="1800"/>
              <a:t>  developing common playbooks for system configs</a:t>
            </a:r>
            <a:endParaRPr sz="1800"/>
          </a:p>
          <a:p>
            <a:pPr indent="-342900" lvl="0" marL="457200" rtl="0" algn="l">
              <a:spcBef>
                <a:spcPts val="0"/>
              </a:spcBef>
              <a:spcAft>
                <a:spcPts val="0"/>
              </a:spcAft>
              <a:buSzPts val="1800"/>
              <a:buChar char="★"/>
            </a:pPr>
            <a:r>
              <a:rPr lang="en" sz="1800"/>
              <a:t>Danyal (CS-133)</a:t>
            </a:r>
            <a:endParaRPr sz="1800"/>
          </a:p>
          <a:p>
            <a:pPr indent="-342900" lvl="1" marL="914400" rtl="0" algn="l">
              <a:spcBef>
                <a:spcPts val="0"/>
              </a:spcBef>
              <a:spcAft>
                <a:spcPts val="0"/>
              </a:spcAft>
              <a:buSzPts val="1800"/>
              <a:buChar char="○"/>
            </a:pPr>
            <a:r>
              <a:rPr lang="en" sz="1800"/>
              <a:t>Working on finding best combination of services suitable  for our predefined solutions and develop their scripts ( playbooks )</a:t>
            </a:r>
            <a:endParaRPr sz="1800"/>
          </a:p>
          <a:p>
            <a:pPr indent="-342900" lvl="0" marL="457200" rtl="0" algn="l">
              <a:spcBef>
                <a:spcPts val="0"/>
              </a:spcBef>
              <a:spcAft>
                <a:spcPts val="0"/>
              </a:spcAft>
              <a:buSzPts val="1800"/>
              <a:buChar char="★"/>
            </a:pPr>
            <a:r>
              <a:rPr lang="en" sz="1800"/>
              <a:t>Usman (CS-129)</a:t>
            </a:r>
            <a:endParaRPr sz="1800"/>
          </a:p>
          <a:p>
            <a:pPr indent="-342900" lvl="1" marL="914400" rtl="0" algn="l">
              <a:spcBef>
                <a:spcPts val="0"/>
              </a:spcBef>
              <a:spcAft>
                <a:spcPts val="0"/>
              </a:spcAft>
              <a:buSzPts val="1800"/>
              <a:buChar char="○"/>
            </a:pPr>
            <a:r>
              <a:rPr lang="en" sz="1800"/>
              <a:t>Exploring / utilizing </a:t>
            </a:r>
            <a:r>
              <a:rPr lang="en" sz="1800"/>
              <a:t>alternative</a:t>
            </a:r>
            <a:r>
              <a:rPr lang="en" sz="1800"/>
              <a:t> tools to deploy and test our work</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Problems faced due to COVID-19 and Lockdowns</a:t>
            </a:r>
            <a:endParaRPr b="1" sz="2600"/>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Limited Resources</a:t>
            </a:r>
            <a:br>
              <a:rPr b="1" lang="en" sz="1700"/>
            </a:br>
            <a:endParaRPr sz="1700"/>
          </a:p>
          <a:p>
            <a:pPr indent="-336550" lvl="1" marL="1371600" rtl="0" algn="l">
              <a:spcBef>
                <a:spcPts val="0"/>
              </a:spcBef>
              <a:spcAft>
                <a:spcPts val="0"/>
              </a:spcAft>
              <a:buSzPts val="1700"/>
              <a:buChar char="○"/>
            </a:pPr>
            <a:r>
              <a:rPr lang="en" sz="1700"/>
              <a:t>underpowered Hardware</a:t>
            </a:r>
            <a:endParaRPr sz="1700"/>
          </a:p>
          <a:p>
            <a:pPr indent="-336550" lvl="1" marL="1371600" rtl="0" algn="l">
              <a:spcBef>
                <a:spcPts val="0"/>
              </a:spcBef>
              <a:spcAft>
                <a:spcPts val="0"/>
              </a:spcAft>
              <a:buSzPts val="1700"/>
              <a:buChar char="○"/>
            </a:pPr>
            <a:r>
              <a:rPr lang="en" sz="1700"/>
              <a:t>Accessing Remote Machines</a:t>
            </a:r>
            <a:endParaRPr sz="1700"/>
          </a:p>
          <a:p>
            <a:pPr indent="0" lvl="0" marL="1371600" rtl="0" algn="l">
              <a:spcBef>
                <a:spcPts val="1600"/>
              </a:spcBef>
              <a:spcAft>
                <a:spcPts val="0"/>
              </a:spcAft>
              <a:buNone/>
            </a:pPr>
            <a:r>
              <a:t/>
            </a:r>
            <a:endParaRPr sz="1700"/>
          </a:p>
          <a:p>
            <a:pPr indent="-336550" lvl="0" marL="457200" rtl="0" algn="l">
              <a:spcBef>
                <a:spcPts val="1600"/>
              </a:spcBef>
              <a:spcAft>
                <a:spcPts val="0"/>
              </a:spcAft>
              <a:buSzPts val="1700"/>
              <a:buChar char="●"/>
            </a:pPr>
            <a:r>
              <a:rPr b="1" lang="en" sz="1700"/>
              <a:t>Lack of communication / coordination</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t>Past vs Current ( </a:t>
            </a:r>
            <a:r>
              <a:rPr b="1" lang="en" sz="2600"/>
              <a:t>Tools )</a:t>
            </a:r>
            <a:endParaRPr b="1" sz="2600"/>
          </a:p>
        </p:txBody>
      </p:sp>
      <p:sp>
        <p:nvSpPr>
          <p:cNvPr id="162" name="Google Shape;162;p17"/>
          <p:cNvSpPr txBox="1"/>
          <p:nvPr>
            <p:ph idx="1" type="body"/>
          </p:nvPr>
        </p:nvSpPr>
        <p:spPr>
          <a:xfrm>
            <a:off x="1297500" y="1567550"/>
            <a:ext cx="2880000" cy="2911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u="sng"/>
              <a:t>Chef </a:t>
            </a:r>
            <a:endParaRPr sz="1700" u="sng"/>
          </a:p>
          <a:p>
            <a:pPr indent="0" lvl="0" marL="457200" rtl="0" algn="ctr">
              <a:lnSpc>
                <a:spcPct val="100000"/>
              </a:lnSpc>
              <a:spcBef>
                <a:spcPts val="0"/>
              </a:spcBef>
              <a:spcAft>
                <a:spcPts val="0"/>
              </a:spcAft>
              <a:buNone/>
            </a:pPr>
            <a:r>
              <a:t/>
            </a:r>
            <a:endParaRPr sz="1700"/>
          </a:p>
          <a:p>
            <a:pPr indent="0" lvl="0" marL="0" rtl="0" algn="ctr">
              <a:lnSpc>
                <a:spcPct val="100000"/>
              </a:lnSpc>
              <a:spcBef>
                <a:spcPts val="0"/>
              </a:spcBef>
              <a:spcAft>
                <a:spcPts val="0"/>
              </a:spcAft>
              <a:buNone/>
            </a:pPr>
            <a:r>
              <a:rPr lang="en" sz="1700" u="sng"/>
              <a:t>VirtualBox</a:t>
            </a:r>
            <a:endParaRPr sz="1700" u="sng"/>
          </a:p>
          <a:p>
            <a:pPr indent="0" lvl="0" marL="457200" rtl="0" algn="ctr">
              <a:lnSpc>
                <a:spcPct val="100000"/>
              </a:lnSpc>
              <a:spcBef>
                <a:spcPts val="0"/>
              </a:spcBef>
              <a:spcAft>
                <a:spcPts val="0"/>
              </a:spcAft>
              <a:buNone/>
            </a:pPr>
            <a:r>
              <a:t/>
            </a:r>
            <a:endParaRPr sz="1700"/>
          </a:p>
          <a:p>
            <a:pPr indent="0" lvl="0" marL="0" rtl="0" algn="ctr">
              <a:lnSpc>
                <a:spcPct val="100000"/>
              </a:lnSpc>
              <a:spcBef>
                <a:spcPts val="0"/>
              </a:spcBef>
              <a:spcAft>
                <a:spcPts val="0"/>
              </a:spcAft>
              <a:buNone/>
            </a:pPr>
            <a:r>
              <a:rPr lang="en" sz="1700" u="sng"/>
              <a:t>Docker </a:t>
            </a:r>
            <a:endParaRPr sz="1700" u="sng"/>
          </a:p>
          <a:p>
            <a:pPr indent="0" lvl="0" marL="457200" rtl="0" algn="ctr">
              <a:lnSpc>
                <a:spcPct val="100000"/>
              </a:lnSpc>
              <a:spcBef>
                <a:spcPts val="0"/>
              </a:spcBef>
              <a:spcAft>
                <a:spcPts val="0"/>
              </a:spcAft>
              <a:buNone/>
            </a:pPr>
            <a:r>
              <a:t/>
            </a:r>
            <a:endParaRPr sz="1700"/>
          </a:p>
          <a:p>
            <a:pPr indent="0" lvl="0" marL="0" rtl="0" algn="ctr">
              <a:lnSpc>
                <a:spcPct val="100000"/>
              </a:lnSpc>
              <a:spcBef>
                <a:spcPts val="0"/>
              </a:spcBef>
              <a:spcAft>
                <a:spcPts val="0"/>
              </a:spcAft>
              <a:buNone/>
            </a:pPr>
            <a:r>
              <a:t/>
            </a:r>
            <a:endParaRPr sz="1700"/>
          </a:p>
        </p:txBody>
      </p:sp>
      <p:sp>
        <p:nvSpPr>
          <p:cNvPr id="163" name="Google Shape;163;p17"/>
          <p:cNvSpPr txBox="1"/>
          <p:nvPr/>
        </p:nvSpPr>
        <p:spPr>
          <a:xfrm>
            <a:off x="5218050" y="1567550"/>
            <a:ext cx="2880000" cy="29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u="sng">
                <a:solidFill>
                  <a:schemeClr val="lt1"/>
                </a:solidFill>
                <a:latin typeface="Lato"/>
                <a:ea typeface="Lato"/>
                <a:cs typeface="Lato"/>
                <a:sym typeface="Lato"/>
              </a:rPr>
              <a:t>Ansible</a:t>
            </a:r>
            <a:endParaRPr sz="1700" u="sng">
              <a:solidFill>
                <a:schemeClr val="lt1"/>
              </a:solidFill>
              <a:latin typeface="Lato"/>
              <a:ea typeface="Lato"/>
              <a:cs typeface="Lato"/>
              <a:sym typeface="Lato"/>
            </a:endParaRPr>
          </a:p>
          <a:p>
            <a:pPr indent="0" lvl="0" marL="0" rtl="0" algn="ctr">
              <a:spcBef>
                <a:spcPts val="0"/>
              </a:spcBef>
              <a:spcAft>
                <a:spcPts val="0"/>
              </a:spcAft>
              <a:buNone/>
            </a:pPr>
            <a:r>
              <a:t/>
            </a:r>
            <a:endParaRPr sz="1700" u="sng">
              <a:solidFill>
                <a:schemeClr val="lt1"/>
              </a:solidFill>
              <a:latin typeface="Lato"/>
              <a:ea typeface="Lato"/>
              <a:cs typeface="Lato"/>
              <a:sym typeface="Lato"/>
            </a:endParaRPr>
          </a:p>
          <a:p>
            <a:pPr indent="0" lvl="0" marL="0" rtl="0" algn="ctr">
              <a:spcBef>
                <a:spcPts val="0"/>
              </a:spcBef>
              <a:spcAft>
                <a:spcPts val="0"/>
              </a:spcAft>
              <a:buNone/>
            </a:pPr>
            <a:r>
              <a:rPr lang="en" sz="1700" u="sng">
                <a:solidFill>
                  <a:schemeClr val="lt1"/>
                </a:solidFill>
                <a:latin typeface="Lato"/>
                <a:ea typeface="Lato"/>
                <a:cs typeface="Lato"/>
                <a:sym typeface="Lato"/>
              </a:rPr>
              <a:t>Terraform</a:t>
            </a:r>
            <a:endParaRPr sz="1700" u="sng">
              <a:solidFill>
                <a:schemeClr val="lt1"/>
              </a:solidFill>
              <a:latin typeface="Lato"/>
              <a:ea typeface="Lato"/>
              <a:cs typeface="Lato"/>
              <a:sym typeface="Lato"/>
            </a:endParaRPr>
          </a:p>
          <a:p>
            <a:pPr indent="0" lvl="0" marL="457200" rtl="0" algn="ctr">
              <a:spcBef>
                <a:spcPts val="0"/>
              </a:spcBef>
              <a:spcAft>
                <a:spcPts val="0"/>
              </a:spcAft>
              <a:buNone/>
            </a:pPr>
            <a:r>
              <a:t/>
            </a:r>
            <a:endParaRPr sz="1700" u="sng">
              <a:solidFill>
                <a:schemeClr val="lt1"/>
              </a:solidFill>
              <a:latin typeface="Lato"/>
              <a:ea typeface="Lato"/>
              <a:cs typeface="Lato"/>
              <a:sym typeface="Lato"/>
            </a:endParaRPr>
          </a:p>
          <a:p>
            <a:pPr indent="0" lvl="0" marL="0" rtl="0" algn="ctr">
              <a:spcBef>
                <a:spcPts val="0"/>
              </a:spcBef>
              <a:spcAft>
                <a:spcPts val="0"/>
              </a:spcAft>
              <a:buNone/>
            </a:pPr>
            <a:r>
              <a:rPr lang="en" sz="1700" u="sng">
                <a:solidFill>
                  <a:schemeClr val="lt1"/>
                </a:solidFill>
                <a:latin typeface="Lato"/>
                <a:ea typeface="Lato"/>
                <a:cs typeface="Lato"/>
                <a:sym typeface="Lato"/>
              </a:rPr>
              <a:t>AWS</a:t>
            </a:r>
            <a:endParaRPr sz="1700" u="sng">
              <a:solidFill>
                <a:schemeClr val="lt1"/>
              </a:solidFill>
              <a:latin typeface="Lato"/>
              <a:ea typeface="Lato"/>
              <a:cs typeface="Lato"/>
              <a:sym typeface="Lato"/>
            </a:endParaRPr>
          </a:p>
          <a:p>
            <a:pPr indent="0" lvl="0" marL="457200" rtl="0" algn="ctr">
              <a:spcBef>
                <a:spcPts val="0"/>
              </a:spcBef>
              <a:spcAft>
                <a:spcPts val="0"/>
              </a:spcAft>
              <a:buNone/>
            </a:pPr>
            <a:r>
              <a:t/>
            </a:r>
            <a:endParaRPr sz="1700" u="sng">
              <a:solidFill>
                <a:schemeClr val="lt1"/>
              </a:solidFill>
              <a:latin typeface="Lato"/>
              <a:ea typeface="Lato"/>
              <a:cs typeface="Lato"/>
              <a:sym typeface="Lato"/>
            </a:endParaRPr>
          </a:p>
          <a:p>
            <a:pPr indent="0" lvl="0" marL="0" rtl="0" algn="ctr">
              <a:spcBef>
                <a:spcPts val="0"/>
              </a:spcBef>
              <a:spcAft>
                <a:spcPts val="0"/>
              </a:spcAft>
              <a:buNone/>
            </a:pPr>
            <a:r>
              <a:rPr lang="en" sz="1700" u="sng">
                <a:solidFill>
                  <a:schemeClr val="lt1"/>
                </a:solidFill>
                <a:latin typeface="Lato"/>
                <a:ea typeface="Lato"/>
                <a:cs typeface="Lato"/>
                <a:sym typeface="Lato"/>
              </a:rPr>
              <a:t>Azure devops </a:t>
            </a:r>
            <a:endParaRPr sz="1700" u="sng">
              <a:solidFill>
                <a:schemeClr val="lt1"/>
              </a:solidFill>
              <a:latin typeface="Lato"/>
              <a:ea typeface="Lato"/>
              <a:cs typeface="Lato"/>
              <a:sym typeface="Lato"/>
            </a:endParaRPr>
          </a:p>
          <a:p>
            <a:pPr indent="0" lvl="0" marL="457200" rtl="0" algn="ctr">
              <a:spcBef>
                <a:spcPts val="0"/>
              </a:spcBef>
              <a:spcAft>
                <a:spcPts val="0"/>
              </a:spcAft>
              <a:buNone/>
            </a:pPr>
            <a:r>
              <a:t/>
            </a:r>
            <a:endParaRPr sz="1700">
              <a:solidFill>
                <a:schemeClr val="lt1"/>
              </a:solidFill>
              <a:latin typeface="Lato"/>
              <a:ea typeface="Lato"/>
              <a:cs typeface="Lato"/>
              <a:sym typeface="Lato"/>
            </a:endParaRPr>
          </a:p>
        </p:txBody>
      </p:sp>
      <p:sp>
        <p:nvSpPr>
          <p:cNvPr id="164" name="Google Shape;164;p17"/>
          <p:cNvSpPr/>
          <p:nvPr/>
        </p:nvSpPr>
        <p:spPr>
          <a:xfrm>
            <a:off x="4183050" y="2571750"/>
            <a:ext cx="777900" cy="489300"/>
          </a:xfrm>
          <a:prstGeom prst="rightArrow">
            <a:avLst>
              <a:gd fmla="val 50000" name="adj1"/>
              <a:gd fmla="val 50000" name="adj2"/>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17"/>
          <p:cNvPicPr preferRelativeResize="0"/>
          <p:nvPr/>
        </p:nvPicPr>
        <p:blipFill>
          <a:blip r:embed="rId3">
            <a:alphaModFix/>
          </a:blip>
          <a:stretch>
            <a:fillRect/>
          </a:stretch>
        </p:blipFill>
        <p:spPr>
          <a:xfrm>
            <a:off x="97125" y="1671200"/>
            <a:ext cx="2024756" cy="1138925"/>
          </a:xfrm>
          <a:prstGeom prst="rect">
            <a:avLst/>
          </a:prstGeom>
          <a:noFill/>
          <a:ln>
            <a:noFill/>
          </a:ln>
        </p:spPr>
      </p:pic>
      <p:pic>
        <p:nvPicPr>
          <p:cNvPr id="166" name="Google Shape;166;p17"/>
          <p:cNvPicPr preferRelativeResize="0"/>
          <p:nvPr/>
        </p:nvPicPr>
        <p:blipFill>
          <a:blip r:embed="rId4">
            <a:alphaModFix/>
          </a:blip>
          <a:stretch>
            <a:fillRect/>
          </a:stretch>
        </p:blipFill>
        <p:spPr>
          <a:xfrm>
            <a:off x="424175" y="3061050"/>
            <a:ext cx="1370650" cy="1370650"/>
          </a:xfrm>
          <a:prstGeom prst="rect">
            <a:avLst/>
          </a:prstGeom>
          <a:noFill/>
          <a:ln>
            <a:noFill/>
          </a:ln>
        </p:spPr>
      </p:pic>
      <p:pic>
        <p:nvPicPr>
          <p:cNvPr id="167" name="Google Shape;167;p17"/>
          <p:cNvPicPr preferRelativeResize="0"/>
          <p:nvPr/>
        </p:nvPicPr>
        <p:blipFill>
          <a:blip r:embed="rId5">
            <a:alphaModFix/>
          </a:blip>
          <a:stretch>
            <a:fillRect/>
          </a:stretch>
        </p:blipFill>
        <p:spPr>
          <a:xfrm>
            <a:off x="6409174" y="393750"/>
            <a:ext cx="2427369" cy="1520625"/>
          </a:xfrm>
          <a:prstGeom prst="rect">
            <a:avLst/>
          </a:prstGeom>
          <a:noFill/>
          <a:ln>
            <a:noFill/>
          </a:ln>
        </p:spPr>
      </p:pic>
      <p:pic>
        <p:nvPicPr>
          <p:cNvPr id="168" name="Google Shape;168;p17"/>
          <p:cNvPicPr preferRelativeResize="0"/>
          <p:nvPr/>
        </p:nvPicPr>
        <p:blipFill>
          <a:blip r:embed="rId6">
            <a:alphaModFix/>
          </a:blip>
          <a:stretch>
            <a:fillRect/>
          </a:stretch>
        </p:blipFill>
        <p:spPr>
          <a:xfrm>
            <a:off x="7576981" y="2910450"/>
            <a:ext cx="1370649" cy="14016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Previous Workflow</a:t>
            </a:r>
            <a:endParaRPr/>
          </a:p>
        </p:txBody>
      </p:sp>
      <p:pic>
        <p:nvPicPr>
          <p:cNvPr id="175" name="Google Shape;175;p18"/>
          <p:cNvPicPr preferRelativeResize="0"/>
          <p:nvPr/>
        </p:nvPicPr>
        <p:blipFill>
          <a:blip r:embed="rId3">
            <a:alphaModFix/>
          </a:blip>
          <a:stretch>
            <a:fillRect/>
          </a:stretch>
        </p:blipFill>
        <p:spPr>
          <a:xfrm>
            <a:off x="2089362" y="1265625"/>
            <a:ext cx="5302774" cy="3515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Past vs Current ( </a:t>
            </a:r>
            <a:r>
              <a:rPr b="1" lang="en" sz="2600"/>
              <a:t>Tools </a:t>
            </a:r>
            <a:r>
              <a:rPr b="1" lang="en" sz="2600"/>
              <a:t>)</a:t>
            </a:r>
            <a:endParaRPr b="1" sz="2600"/>
          </a:p>
        </p:txBody>
      </p:sp>
      <p:sp>
        <p:nvSpPr>
          <p:cNvPr id="181" name="Google Shape;181;p19"/>
          <p:cNvSpPr txBox="1"/>
          <p:nvPr>
            <p:ph idx="1" type="body"/>
          </p:nvPr>
        </p:nvSpPr>
        <p:spPr>
          <a:xfrm>
            <a:off x="1297500" y="1567550"/>
            <a:ext cx="28800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u="sng"/>
              <a:t>VirtualBox</a:t>
            </a:r>
            <a:endParaRPr sz="1700" u="sng"/>
          </a:p>
          <a:p>
            <a:pPr indent="-336550" lvl="0" marL="457200" rtl="0" algn="l">
              <a:lnSpc>
                <a:spcPct val="100000"/>
              </a:lnSpc>
              <a:spcBef>
                <a:spcPts val="0"/>
              </a:spcBef>
              <a:spcAft>
                <a:spcPts val="0"/>
              </a:spcAft>
              <a:buSzPts val="1700"/>
              <a:buChar char="●"/>
            </a:pPr>
            <a:r>
              <a:rPr lang="en" sz="1700"/>
              <a:t>too much resource consumption</a:t>
            </a:r>
            <a:endParaRPr sz="1700"/>
          </a:p>
          <a:p>
            <a:pPr indent="0" lvl="0" marL="0" rtl="0" algn="l">
              <a:lnSpc>
                <a:spcPct val="100000"/>
              </a:lnSpc>
              <a:spcBef>
                <a:spcPts val="0"/>
              </a:spcBef>
              <a:spcAft>
                <a:spcPts val="0"/>
              </a:spcAft>
              <a:buNone/>
            </a:pPr>
            <a:r>
              <a:rPr lang="en" sz="1700" u="sng"/>
              <a:t>Docker </a:t>
            </a:r>
            <a:endParaRPr sz="1700" u="sng"/>
          </a:p>
          <a:p>
            <a:pPr indent="-336550" lvl="0" marL="457200" rtl="0" algn="l">
              <a:lnSpc>
                <a:spcPct val="100000"/>
              </a:lnSpc>
              <a:spcBef>
                <a:spcPts val="0"/>
              </a:spcBef>
              <a:spcAft>
                <a:spcPts val="0"/>
              </a:spcAft>
              <a:buSzPts val="1700"/>
              <a:buChar char="●"/>
            </a:pPr>
            <a:r>
              <a:rPr lang="en" sz="1700"/>
              <a:t>compute resources allocation</a:t>
            </a:r>
            <a:endParaRPr sz="1700"/>
          </a:p>
          <a:p>
            <a:pPr indent="0" lvl="0" marL="0" rtl="0" algn="l">
              <a:lnSpc>
                <a:spcPct val="100000"/>
              </a:lnSpc>
              <a:spcBef>
                <a:spcPts val="0"/>
              </a:spcBef>
              <a:spcAft>
                <a:spcPts val="0"/>
              </a:spcAft>
              <a:buNone/>
            </a:pPr>
            <a:r>
              <a:rPr lang="en" sz="1700" u="sng"/>
              <a:t>Chef </a:t>
            </a:r>
            <a:endParaRPr sz="1700" u="sng"/>
          </a:p>
          <a:p>
            <a:pPr indent="-336550" lvl="0" marL="457200" rtl="0" algn="l">
              <a:lnSpc>
                <a:spcPct val="100000"/>
              </a:lnSpc>
              <a:spcBef>
                <a:spcPts val="0"/>
              </a:spcBef>
              <a:spcAft>
                <a:spcPts val="0"/>
              </a:spcAft>
              <a:buSzPts val="1700"/>
              <a:buChar char="●"/>
            </a:pPr>
            <a:r>
              <a:rPr lang="en" sz="1700"/>
              <a:t>Separate agent server required </a:t>
            </a:r>
            <a:endParaRPr sz="1700"/>
          </a:p>
        </p:txBody>
      </p:sp>
      <p:sp>
        <p:nvSpPr>
          <p:cNvPr id="182" name="Google Shape;182;p19"/>
          <p:cNvSpPr txBox="1"/>
          <p:nvPr/>
        </p:nvSpPr>
        <p:spPr>
          <a:xfrm>
            <a:off x="5456400" y="1567550"/>
            <a:ext cx="2880000" cy="29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lt1"/>
                </a:solidFill>
                <a:latin typeface="Lato"/>
                <a:ea typeface="Lato"/>
                <a:cs typeface="Lato"/>
                <a:sym typeface="Lato"/>
              </a:rPr>
              <a:t>AWS</a:t>
            </a:r>
            <a:r>
              <a:rPr lang="en" sz="1700">
                <a:solidFill>
                  <a:schemeClr val="lt1"/>
                </a:solidFill>
                <a:latin typeface="Lato"/>
                <a:ea typeface="Lato"/>
                <a:cs typeface="Lato"/>
                <a:sym typeface="Lato"/>
              </a:rPr>
              <a:t> </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costly, test, deploy</a:t>
            </a:r>
            <a:endParaRPr sz="1700">
              <a:solidFill>
                <a:schemeClr val="lt1"/>
              </a:solidFill>
              <a:latin typeface="Lato"/>
              <a:ea typeface="Lato"/>
              <a:cs typeface="Lato"/>
              <a:sym typeface="Lato"/>
            </a:endParaRPr>
          </a:p>
          <a:p>
            <a:pPr indent="0" lvl="0" marL="0" rtl="0" algn="l">
              <a:spcBef>
                <a:spcPts val="0"/>
              </a:spcBef>
              <a:spcAft>
                <a:spcPts val="0"/>
              </a:spcAft>
              <a:buNone/>
            </a:pPr>
            <a:r>
              <a:rPr lang="en" sz="1700" u="sng">
                <a:solidFill>
                  <a:schemeClr val="lt1"/>
                </a:solidFill>
                <a:latin typeface="Lato"/>
                <a:ea typeface="Lato"/>
                <a:cs typeface="Lato"/>
                <a:sym typeface="Lato"/>
              </a:rPr>
              <a:t>Terraform</a:t>
            </a:r>
            <a:endParaRPr sz="1700" u="sng">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 Infrastructure  provisioning</a:t>
            </a:r>
            <a:endParaRPr sz="1700">
              <a:solidFill>
                <a:schemeClr val="lt1"/>
              </a:solidFill>
              <a:latin typeface="Lato"/>
              <a:ea typeface="Lato"/>
              <a:cs typeface="Lato"/>
              <a:sym typeface="Lato"/>
            </a:endParaRPr>
          </a:p>
          <a:p>
            <a:pPr indent="0" lvl="0" marL="0" rtl="0" algn="l">
              <a:spcBef>
                <a:spcPts val="0"/>
              </a:spcBef>
              <a:spcAft>
                <a:spcPts val="0"/>
              </a:spcAft>
              <a:buNone/>
            </a:pPr>
            <a:r>
              <a:rPr lang="en" sz="1700" u="sng">
                <a:solidFill>
                  <a:schemeClr val="lt1"/>
                </a:solidFill>
                <a:latin typeface="Lato"/>
                <a:ea typeface="Lato"/>
                <a:cs typeface="Lato"/>
                <a:sym typeface="Lato"/>
              </a:rPr>
              <a:t>Azure devops</a:t>
            </a:r>
            <a:r>
              <a:rPr lang="en" sz="1700">
                <a:solidFill>
                  <a:schemeClr val="lt1"/>
                </a:solidFill>
                <a:latin typeface="Lato"/>
                <a:ea typeface="Lato"/>
                <a:cs typeface="Lato"/>
                <a:sym typeface="Lato"/>
              </a:rPr>
              <a:t> </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 CI/CD pipeline for terraform</a:t>
            </a:r>
            <a:endParaRPr sz="1700">
              <a:solidFill>
                <a:schemeClr val="lt1"/>
              </a:solidFill>
              <a:latin typeface="Lato"/>
              <a:ea typeface="Lato"/>
              <a:cs typeface="Lato"/>
              <a:sym typeface="Lato"/>
            </a:endParaRPr>
          </a:p>
          <a:p>
            <a:pPr indent="0" lvl="0" marL="0" rtl="0" algn="l">
              <a:spcBef>
                <a:spcPts val="0"/>
              </a:spcBef>
              <a:spcAft>
                <a:spcPts val="0"/>
              </a:spcAft>
              <a:buNone/>
            </a:pPr>
            <a:r>
              <a:rPr lang="en" sz="1700" u="sng">
                <a:solidFill>
                  <a:schemeClr val="lt1"/>
                </a:solidFill>
                <a:latin typeface="Lato"/>
                <a:ea typeface="Lato"/>
                <a:cs typeface="Lato"/>
                <a:sym typeface="Lato"/>
              </a:rPr>
              <a:t>Ansible</a:t>
            </a:r>
            <a:endParaRPr sz="1700" u="sng">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Fast and agentless</a:t>
            </a:r>
            <a:endParaRPr sz="1700">
              <a:solidFill>
                <a:schemeClr val="lt1"/>
              </a:solidFill>
              <a:latin typeface="Lato"/>
              <a:ea typeface="Lato"/>
              <a:cs typeface="Lato"/>
              <a:sym typeface="Lato"/>
            </a:endParaRPr>
          </a:p>
        </p:txBody>
      </p:sp>
      <p:sp>
        <p:nvSpPr>
          <p:cNvPr id="183" name="Google Shape;183;p19"/>
          <p:cNvSpPr/>
          <p:nvPr/>
        </p:nvSpPr>
        <p:spPr>
          <a:xfrm>
            <a:off x="4183050" y="2571750"/>
            <a:ext cx="777900" cy="489300"/>
          </a:xfrm>
          <a:prstGeom prst="rightArrow">
            <a:avLst>
              <a:gd fmla="val 50000" name="adj1"/>
              <a:gd fmla="val 50000" name="adj2"/>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19"/>
          <p:cNvPicPr preferRelativeResize="0"/>
          <p:nvPr/>
        </p:nvPicPr>
        <p:blipFill>
          <a:blip r:embed="rId3">
            <a:alphaModFix/>
          </a:blip>
          <a:stretch>
            <a:fillRect/>
          </a:stretch>
        </p:blipFill>
        <p:spPr>
          <a:xfrm>
            <a:off x="1620875" y="393748"/>
            <a:ext cx="914120" cy="91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have we replaced Chef with Ansible?</a:t>
            </a:r>
            <a:endParaRPr/>
          </a:p>
        </p:txBody>
      </p:sp>
      <p:sp>
        <p:nvSpPr>
          <p:cNvPr id="190" name="Google Shape;19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Setting up the environment for Ansible is easy.</a:t>
            </a:r>
            <a:endParaRPr sz="1700"/>
          </a:p>
          <a:p>
            <a:pPr indent="-336550" lvl="0" marL="457200" rtl="0" algn="l">
              <a:spcBef>
                <a:spcPts val="0"/>
              </a:spcBef>
              <a:spcAft>
                <a:spcPts val="0"/>
              </a:spcAft>
              <a:buSzPts val="1700"/>
              <a:buChar char="●"/>
            </a:pPr>
            <a:r>
              <a:rPr lang="en" sz="1700"/>
              <a:t>Ansible’s playbooks are much easier to create and understand.</a:t>
            </a:r>
            <a:endParaRPr sz="1700"/>
          </a:p>
          <a:p>
            <a:pPr indent="-336550" lvl="0" marL="457200" rtl="0" algn="l">
              <a:spcBef>
                <a:spcPts val="0"/>
              </a:spcBef>
              <a:spcAft>
                <a:spcPts val="0"/>
              </a:spcAft>
              <a:buSzPts val="1700"/>
              <a:buChar char="●"/>
            </a:pPr>
            <a:r>
              <a:rPr lang="en" sz="1700"/>
              <a:t>It does not require any agents on host machine.</a:t>
            </a:r>
            <a:endParaRPr sz="1700"/>
          </a:p>
          <a:p>
            <a:pPr indent="-336550" lvl="0" marL="457200" rtl="0" algn="l">
              <a:spcBef>
                <a:spcPts val="0"/>
              </a:spcBef>
              <a:spcAft>
                <a:spcPts val="0"/>
              </a:spcAft>
              <a:buSzPts val="1700"/>
              <a:buChar char="●"/>
            </a:pPr>
            <a:r>
              <a:rPr lang="en" sz="1700"/>
              <a:t>Ansible uses SSH by default instead of requiring agents everywhere, which avoids extra open ports and improving security.</a:t>
            </a:r>
            <a:endParaRPr sz="1700"/>
          </a:p>
          <a:p>
            <a:pPr indent="-336550" lvl="0" marL="457200" rtl="0" algn="l">
              <a:spcBef>
                <a:spcPts val="0"/>
              </a:spcBef>
              <a:spcAft>
                <a:spcPts val="0"/>
              </a:spcAft>
              <a:buSzPts val="1700"/>
              <a:buChar char="●"/>
            </a:pPr>
            <a:r>
              <a:rPr lang="en" sz="1700"/>
              <a:t>It automates the configuration management, workflow orchestration, and even cloud provisioning all from one system.</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Chef Architecture</a:t>
            </a:r>
            <a:endParaRPr/>
          </a:p>
        </p:txBody>
      </p:sp>
      <p:pic>
        <p:nvPicPr>
          <p:cNvPr id="196" name="Google Shape;196;p21"/>
          <p:cNvPicPr preferRelativeResize="0"/>
          <p:nvPr/>
        </p:nvPicPr>
        <p:blipFill>
          <a:blip r:embed="rId3">
            <a:alphaModFix/>
          </a:blip>
          <a:stretch>
            <a:fillRect/>
          </a:stretch>
        </p:blipFill>
        <p:spPr>
          <a:xfrm>
            <a:off x="1529763" y="1307850"/>
            <a:ext cx="6084475" cy="35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