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Lst>
  <p:sldSz cy="5143500" cx="9144000"/>
  <p:notesSz cx="6858000" cy="9144000"/>
  <p:embeddedFontLst>
    <p:embeddedFont>
      <p:font typeface="Montserrat"/>
      <p:regular r:id="rId43"/>
      <p:bold r:id="rId44"/>
      <p:italic r:id="rId45"/>
      <p:boldItalic r:id="rId46"/>
    </p:embeddedFont>
    <p:embeddedFont>
      <p:font typeface="Lato"/>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51" roundtripDataSignature="AMtx7mj/lhTWnOsLZtF+VuKTX/uy95DeXQ=="/>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Danyal Javed"/>
  <p:cmAuthor clrIdx="1" id="1" initials="" lastIdx="1" name="Muhammad Usman Ghani"/>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A5CA35D-7F27-4862-933B-223F68FFF56D}">
  <a:tblStyle styleId="{4A5CA35D-7F27-4862-933B-223F68FFF56D}"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font" Target="fonts/Montserrat-bold.fntdata"/><Relationship Id="rId43" Type="http://schemas.openxmlformats.org/officeDocument/2006/relationships/font" Target="fonts/Montserrat-regular.fntdata"/><Relationship Id="rId46" Type="http://schemas.openxmlformats.org/officeDocument/2006/relationships/font" Target="fonts/Montserrat-boldItalic.fntdata"/><Relationship Id="rId45" Type="http://schemas.openxmlformats.org/officeDocument/2006/relationships/font" Target="fonts/Montserrat-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font" Target="fonts/Lato-bold.fntdata"/><Relationship Id="rId47" Type="http://schemas.openxmlformats.org/officeDocument/2006/relationships/font" Target="fonts/Lato-regular.fntdata"/><Relationship Id="rId49" Type="http://schemas.openxmlformats.org/officeDocument/2006/relationships/font" Target="fonts/Lato-italic.fntdata"/><Relationship Id="rId5" Type="http://schemas.openxmlformats.org/officeDocument/2006/relationships/commentAuthors" Target="commentAuthors.xml"/><Relationship Id="rId6" Type="http://schemas.openxmlformats.org/officeDocument/2006/relationships/slideMaster" Target="slideMasters/slideMaster1.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customschemas.google.com/relationships/presentationmetadata" Target="metadata"/><Relationship Id="rId50" Type="http://schemas.openxmlformats.org/officeDocument/2006/relationships/font" Target="fonts/Lato-boldItalic.fnt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0-10-08T03:32:24.266">
    <p:pos x="817" y="392"/>
    <p:text>abe styling alag kyun karahe ho?</p:text>
    <p:extLst>
      <p:ext uri="{C676402C-5697-4E1C-873F-D02D1690AC5C}">
        <p15:threadingInfo timeZoneBias="0"/>
      </p:ext>
      <p:ext uri="http://customooxmlschemas.google.com/">
        <go:slidesCustomData xmlns:go="http://customooxmlschemas.google.com/" commentPostId="AAAAKVUs248"/>
      </p:ext>
    </p:extLst>
  </p:cm>
  <p:cm authorId="1" idx="1" dt="2020-10-08T03:32:24.266">
    <p:pos x="817" y="392"/>
    <p:text>kaha alag ki?</p:text>
    <p:extLst>
      <p:ext uri="{C676402C-5697-4E1C-873F-D02D1690AC5C}">
        <p15:threadingInfo timeZoneBias="0"/>
      </p:ext>
      <p:ext uri="http://customooxmlschemas.google.com/">
        <go:slidesCustomData xmlns:go="http://customooxmlschemas.google.com/" commentPostId="AAAAKVUs25A"/>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 name="Google Shape;259;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4" name="Google Shape;264;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0" name="Google Shape;270;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7" name="Google Shape;277;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3" name="Google Shape;283;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 name="Google Shape;290;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6" name="Google Shape;296;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2" name="Google Shape;302;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8" name="Google Shape;308;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5" name="Google Shape;315;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1" name="Google Shape;321;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8" name="Google Shape;328;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5" name="Google Shape;335;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2" name="Google Shape;342;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0" name="Google Shape;350;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1" name="Google Shape;361;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8" name="Google Shape;368;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4" name="Google Shape;374;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0" name="Google Shape;380;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7" name="Google Shape;387;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3" name="Google Shape;393;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37"/>
          <p:cNvSpPr/>
          <p:nvPr/>
        </p:nvSpPr>
        <p:spPr>
          <a:xfrm rot="5400000">
            <a:off x="7500300" y="505"/>
            <a:ext cx="1643700" cy="1643700"/>
          </a:xfrm>
          <a:prstGeom prst="diagStripe">
            <a:avLst>
              <a:gd fmla="val 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37"/>
          <p:cNvGrpSpPr/>
          <p:nvPr/>
        </p:nvGrpSpPr>
        <p:grpSpPr>
          <a:xfrm>
            <a:off x="0" y="490"/>
            <a:ext cx="5153705" cy="5134399"/>
            <a:chOff x="0" y="75"/>
            <a:chExt cx="5153705" cy="5152950"/>
          </a:xfrm>
        </p:grpSpPr>
        <p:sp>
          <p:nvSpPr>
            <p:cNvPr id="12" name="Google Shape;12;p37"/>
            <p:cNvSpPr/>
            <p:nvPr/>
          </p:nvSpPr>
          <p:spPr>
            <a:xfrm rot="-5400000">
              <a:off x="455" y="-225"/>
              <a:ext cx="5152800" cy="5153700"/>
            </a:xfrm>
            <a:prstGeom prst="diagStripe">
              <a:avLst>
                <a:gd fmla="val 5000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37"/>
            <p:cNvSpPr/>
            <p:nvPr/>
          </p:nvSpPr>
          <p:spPr>
            <a:xfrm rot="-5400000">
              <a:off x="150" y="1145825"/>
              <a:ext cx="3996600" cy="3996900"/>
            </a:xfrm>
            <a:prstGeom prst="diagStripe">
              <a:avLst>
                <a:gd fmla="val 58774"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37"/>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37"/>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p37"/>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17" name="Google Shape;17;p37"/>
          <p:cNvSpPr txBox="1"/>
          <p:nvPr>
            <p:ph idx="1" type="subTitle"/>
          </p:nvPr>
        </p:nvSpPr>
        <p:spPr>
          <a:xfrm>
            <a:off x="5083950" y="3924925"/>
            <a:ext cx="3470700" cy="506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18" name="Google Shape;18;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1" name="Shape 101"/>
        <p:cNvGrpSpPr/>
        <p:nvPr/>
      </p:nvGrpSpPr>
      <p:grpSpPr>
        <a:xfrm>
          <a:off x="0" y="0"/>
          <a:ext cx="0" cy="0"/>
          <a:chOff x="0" y="0"/>
          <a:chExt cx="0" cy="0"/>
        </a:xfrm>
      </p:grpSpPr>
      <p:grpSp>
        <p:nvGrpSpPr>
          <p:cNvPr id="102" name="Google Shape;102;p46"/>
          <p:cNvGrpSpPr/>
          <p:nvPr/>
        </p:nvGrpSpPr>
        <p:grpSpPr>
          <a:xfrm>
            <a:off x="0" y="4128572"/>
            <a:ext cx="698925" cy="684657"/>
            <a:chOff x="0" y="3785672"/>
            <a:chExt cx="698925" cy="684657"/>
          </a:xfrm>
        </p:grpSpPr>
        <p:sp>
          <p:nvSpPr>
            <p:cNvPr id="103" name="Google Shape;103;p46"/>
            <p:cNvSpPr/>
            <p:nvPr/>
          </p:nvSpPr>
          <p:spPr>
            <a:xfrm rot="-5400000">
              <a:off x="0" y="3785672"/>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46"/>
            <p:cNvSpPr/>
            <p:nvPr/>
          </p:nvSpPr>
          <p:spPr>
            <a:xfrm flipH="1">
              <a:off x="154125" y="3925529"/>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5" name="Google Shape;105;p46"/>
          <p:cNvSpPr txBox="1"/>
          <p:nvPr>
            <p:ph idx="1" type="body"/>
          </p:nvPr>
        </p:nvSpPr>
        <p:spPr>
          <a:xfrm>
            <a:off x="812725" y="4305375"/>
            <a:ext cx="6936000" cy="523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106" name="Google Shape;106;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7" name="Shape 107"/>
        <p:cNvGrpSpPr/>
        <p:nvPr/>
      </p:nvGrpSpPr>
      <p:grpSpPr>
        <a:xfrm>
          <a:off x="0" y="0"/>
          <a:ext cx="0" cy="0"/>
          <a:chOff x="0" y="0"/>
          <a:chExt cx="0" cy="0"/>
        </a:xfrm>
      </p:grpSpPr>
      <p:grpSp>
        <p:nvGrpSpPr>
          <p:cNvPr id="108" name="Google Shape;108;p47"/>
          <p:cNvGrpSpPr/>
          <p:nvPr/>
        </p:nvGrpSpPr>
        <p:grpSpPr>
          <a:xfrm>
            <a:off x="4406400" y="0"/>
            <a:ext cx="4737600" cy="5143065"/>
            <a:chOff x="4406400" y="0"/>
            <a:chExt cx="4737600" cy="5143065"/>
          </a:xfrm>
        </p:grpSpPr>
        <p:sp>
          <p:nvSpPr>
            <p:cNvPr id="109" name="Google Shape;109;p47"/>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47"/>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47"/>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47"/>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47"/>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47"/>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47"/>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47"/>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47"/>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47"/>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47"/>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47"/>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47"/>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47"/>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47"/>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47"/>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47"/>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47"/>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7" name="Google Shape;127;p47"/>
          <p:cNvSpPr txBox="1"/>
          <p:nvPr>
            <p:ph hasCustomPrompt="1" type="title"/>
          </p:nvPr>
        </p:nvSpPr>
        <p:spPr>
          <a:xfrm>
            <a:off x="823850" y="1284675"/>
            <a:ext cx="4776000" cy="1300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a:r>
              <a:t>xx%</a:t>
            </a:r>
          </a:p>
        </p:txBody>
      </p:sp>
      <p:sp>
        <p:nvSpPr>
          <p:cNvPr id="128" name="Google Shape;128;p47"/>
          <p:cNvSpPr txBox="1"/>
          <p:nvPr>
            <p:ph idx="1" type="body"/>
          </p:nvPr>
        </p:nvSpPr>
        <p:spPr>
          <a:xfrm>
            <a:off x="823850" y="2643124"/>
            <a:ext cx="4776000" cy="12189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29" name="Google Shape;129;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 name="Shape 19"/>
        <p:cNvGrpSpPr/>
        <p:nvPr/>
      </p:nvGrpSpPr>
      <p:grpSpPr>
        <a:xfrm>
          <a:off x="0" y="0"/>
          <a:ext cx="0" cy="0"/>
          <a:chOff x="0" y="0"/>
          <a:chExt cx="0" cy="0"/>
        </a:xfrm>
      </p:grpSpPr>
      <p:grpSp>
        <p:nvGrpSpPr>
          <p:cNvPr id="20" name="Google Shape;20;p38"/>
          <p:cNvGrpSpPr/>
          <p:nvPr/>
        </p:nvGrpSpPr>
        <p:grpSpPr>
          <a:xfrm>
            <a:off x="0" y="381001"/>
            <a:ext cx="1037850" cy="1016288"/>
            <a:chOff x="0" y="381001"/>
            <a:chExt cx="1037850" cy="1016288"/>
          </a:xfrm>
        </p:grpSpPr>
        <p:sp>
          <p:nvSpPr>
            <p:cNvPr id="21" name="Google Shape;21;p3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8"/>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 name="Google Shape;23;p38"/>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4" name="Google Shape;24;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grpSp>
        <p:nvGrpSpPr>
          <p:cNvPr id="26" name="Google Shape;26;p39"/>
          <p:cNvGrpSpPr/>
          <p:nvPr/>
        </p:nvGrpSpPr>
        <p:grpSpPr>
          <a:xfrm>
            <a:off x="0" y="381001"/>
            <a:ext cx="1037850" cy="1016288"/>
            <a:chOff x="0" y="381001"/>
            <a:chExt cx="1037850" cy="1016288"/>
          </a:xfrm>
        </p:grpSpPr>
        <p:sp>
          <p:nvSpPr>
            <p:cNvPr id="27" name="Google Shape;27;p3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3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 name="Google Shape;29;p39"/>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9"/>
          <p:cNvSpPr txBox="1"/>
          <p:nvPr>
            <p:ph idx="1" type="body"/>
          </p:nvPr>
        </p:nvSpPr>
        <p:spPr>
          <a:xfrm>
            <a:off x="1297500" y="1567550"/>
            <a:ext cx="3403200" cy="2911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31" name="Google Shape;31;p39"/>
          <p:cNvSpPr txBox="1"/>
          <p:nvPr>
            <p:ph idx="2" type="body"/>
          </p:nvPr>
        </p:nvSpPr>
        <p:spPr>
          <a:xfrm>
            <a:off x="4933221" y="1567550"/>
            <a:ext cx="3403200" cy="2911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32" name="Google Shape;32;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3" name="Shape 33"/>
        <p:cNvGrpSpPr/>
        <p:nvPr/>
      </p:nvGrpSpPr>
      <p:grpSpPr>
        <a:xfrm>
          <a:off x="0" y="0"/>
          <a:ext cx="0" cy="0"/>
          <a:chOff x="0" y="0"/>
          <a:chExt cx="0" cy="0"/>
        </a:xfrm>
      </p:grpSpPr>
      <p:sp>
        <p:nvSpPr>
          <p:cNvPr id="34" name="Google Shape;34;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5" name="Shape 35"/>
        <p:cNvGrpSpPr/>
        <p:nvPr/>
      </p:nvGrpSpPr>
      <p:grpSpPr>
        <a:xfrm>
          <a:off x="0" y="0"/>
          <a:ext cx="0" cy="0"/>
          <a:chOff x="0" y="0"/>
          <a:chExt cx="0" cy="0"/>
        </a:xfrm>
      </p:grpSpPr>
      <p:grpSp>
        <p:nvGrpSpPr>
          <p:cNvPr id="36" name="Google Shape;36;p41"/>
          <p:cNvGrpSpPr/>
          <p:nvPr/>
        </p:nvGrpSpPr>
        <p:grpSpPr>
          <a:xfrm>
            <a:off x="0" y="381001"/>
            <a:ext cx="1037850" cy="1016288"/>
            <a:chOff x="0" y="381001"/>
            <a:chExt cx="1037850" cy="1016288"/>
          </a:xfrm>
        </p:grpSpPr>
        <p:sp>
          <p:nvSpPr>
            <p:cNvPr id="37" name="Google Shape;37;p41"/>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4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9" name="Google Shape;39;p41"/>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0" name="Google Shape;40;p41"/>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41" name="Google Shape;41;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2" name="Shape 42"/>
        <p:cNvGrpSpPr/>
        <p:nvPr/>
      </p:nvGrpSpPr>
      <p:grpSpPr>
        <a:xfrm>
          <a:off x="0" y="0"/>
          <a:ext cx="0" cy="0"/>
          <a:chOff x="0" y="0"/>
          <a:chExt cx="0" cy="0"/>
        </a:xfrm>
      </p:grpSpPr>
      <p:grpSp>
        <p:nvGrpSpPr>
          <p:cNvPr id="43" name="Google Shape;43;p42"/>
          <p:cNvGrpSpPr/>
          <p:nvPr/>
        </p:nvGrpSpPr>
        <p:grpSpPr>
          <a:xfrm>
            <a:off x="4406400" y="0"/>
            <a:ext cx="4737600" cy="5143065"/>
            <a:chOff x="4406400" y="0"/>
            <a:chExt cx="4737600" cy="5143065"/>
          </a:xfrm>
        </p:grpSpPr>
        <p:sp>
          <p:nvSpPr>
            <p:cNvPr id="44" name="Google Shape;44;p42"/>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42"/>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42"/>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42"/>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42"/>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42"/>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42"/>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42"/>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42"/>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42"/>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42"/>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42"/>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42"/>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42"/>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42"/>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42"/>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42"/>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42"/>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2" name="Google Shape;62;p42"/>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3" name="Google Shape;63;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4" name="Shape 64"/>
        <p:cNvGrpSpPr/>
        <p:nvPr/>
      </p:nvGrpSpPr>
      <p:grpSpPr>
        <a:xfrm>
          <a:off x="0" y="0"/>
          <a:ext cx="0" cy="0"/>
          <a:chOff x="0" y="0"/>
          <a:chExt cx="0" cy="0"/>
        </a:xfrm>
      </p:grpSpPr>
      <p:grpSp>
        <p:nvGrpSpPr>
          <p:cNvPr id="65" name="Google Shape;65;p43"/>
          <p:cNvGrpSpPr/>
          <p:nvPr/>
        </p:nvGrpSpPr>
        <p:grpSpPr>
          <a:xfrm>
            <a:off x="0" y="381001"/>
            <a:ext cx="1037850" cy="1016288"/>
            <a:chOff x="0" y="381001"/>
            <a:chExt cx="1037850" cy="1016288"/>
          </a:xfrm>
        </p:grpSpPr>
        <p:sp>
          <p:nvSpPr>
            <p:cNvPr id="66" name="Google Shape;66;p4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43"/>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8" name="Google Shape;68;p43"/>
          <p:cNvSpPr txBox="1"/>
          <p:nvPr>
            <p:ph type="title"/>
          </p:nvPr>
        </p:nvSpPr>
        <p:spPr>
          <a:xfrm>
            <a:off x="1297500" y="393750"/>
            <a:ext cx="3798900" cy="1493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9" name="Google Shape;69;p43"/>
          <p:cNvSpPr txBox="1"/>
          <p:nvPr>
            <p:ph idx="1" type="body"/>
          </p:nvPr>
        </p:nvSpPr>
        <p:spPr>
          <a:xfrm>
            <a:off x="1297500" y="1972550"/>
            <a:ext cx="3798900" cy="24159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70" name="Google Shape;70;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1" name="Shape 71"/>
        <p:cNvGrpSpPr/>
        <p:nvPr/>
      </p:nvGrpSpPr>
      <p:grpSpPr>
        <a:xfrm>
          <a:off x="0" y="0"/>
          <a:ext cx="0" cy="0"/>
          <a:chOff x="0" y="0"/>
          <a:chExt cx="0" cy="0"/>
        </a:xfrm>
      </p:grpSpPr>
      <p:grpSp>
        <p:nvGrpSpPr>
          <p:cNvPr id="72" name="Google Shape;72;p44"/>
          <p:cNvGrpSpPr/>
          <p:nvPr/>
        </p:nvGrpSpPr>
        <p:grpSpPr>
          <a:xfrm>
            <a:off x="4406400" y="0"/>
            <a:ext cx="4737600" cy="5143500"/>
            <a:chOff x="4406400" y="0"/>
            <a:chExt cx="4737600" cy="5143500"/>
          </a:xfrm>
        </p:grpSpPr>
        <p:sp>
          <p:nvSpPr>
            <p:cNvPr id="73" name="Google Shape;73;p44"/>
            <p:cNvSpPr/>
            <p:nvPr/>
          </p:nvSpPr>
          <p:spPr>
            <a:xfrm rot="5400000">
              <a:off x="4407900" y="-1500"/>
              <a:ext cx="47346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44"/>
            <p:cNvSpPr/>
            <p:nvPr/>
          </p:nvSpPr>
          <p:spPr>
            <a:xfrm rot="5400000">
              <a:off x="4840825" y="6000"/>
              <a:ext cx="42987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44"/>
            <p:cNvSpPr/>
            <p:nvPr/>
          </p:nvSpPr>
          <p:spPr>
            <a:xfrm rot="-5400000">
              <a:off x="5618399" y="123664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44"/>
            <p:cNvSpPr/>
            <p:nvPr/>
          </p:nvSpPr>
          <p:spPr>
            <a:xfrm flipH="1">
              <a:off x="5849857" y="144407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44"/>
            <p:cNvSpPr/>
            <p:nvPr/>
          </p:nvSpPr>
          <p:spPr>
            <a:xfrm rot="-5400000">
              <a:off x="5987081" y="246974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44"/>
            <p:cNvSpPr/>
            <p:nvPr/>
          </p:nvSpPr>
          <p:spPr>
            <a:xfrm flipH="1">
              <a:off x="6222115" y="2677179"/>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44"/>
            <p:cNvSpPr/>
            <p:nvPr/>
          </p:nvSpPr>
          <p:spPr>
            <a:xfrm rot="-5400000">
              <a:off x="6675341" y="186224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44"/>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44"/>
            <p:cNvSpPr/>
            <p:nvPr/>
          </p:nvSpPr>
          <p:spPr>
            <a:xfrm rot="-5400000">
              <a:off x="6861141" y="247808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44"/>
            <p:cNvSpPr/>
            <p:nvPr/>
          </p:nvSpPr>
          <p:spPr>
            <a:xfrm flipH="1">
              <a:off x="7965266" y="269319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44"/>
            <p:cNvSpPr/>
            <p:nvPr/>
          </p:nvSpPr>
          <p:spPr>
            <a:xfrm flipH="1">
              <a:off x="8145082" y="330903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44"/>
            <p:cNvSpPr/>
            <p:nvPr/>
          </p:nvSpPr>
          <p:spPr>
            <a:xfrm rot="-5400000">
              <a:off x="7047599" y="309534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44"/>
            <p:cNvSpPr/>
            <p:nvPr/>
          </p:nvSpPr>
          <p:spPr>
            <a:xfrm flipH="1">
              <a:off x="7276649" y="330278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44"/>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44"/>
            <p:cNvSpPr/>
            <p:nvPr/>
          </p:nvSpPr>
          <p:spPr>
            <a:xfrm flipH="1">
              <a:off x="7462448" y="391862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44"/>
            <p:cNvSpPr/>
            <p:nvPr/>
          </p:nvSpPr>
          <p:spPr>
            <a:xfrm rot="-5400000">
              <a:off x="8102491" y="37188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44"/>
            <p:cNvSpPr/>
            <p:nvPr/>
          </p:nvSpPr>
          <p:spPr>
            <a:xfrm flipH="1">
              <a:off x="8334533" y="392629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44"/>
            <p:cNvSpPr/>
            <p:nvPr/>
          </p:nvSpPr>
          <p:spPr>
            <a:xfrm rot="-5400000">
              <a:off x="8288290" y="433470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1" name="Google Shape;91;p44"/>
          <p:cNvSpPr txBox="1"/>
          <p:nvPr>
            <p:ph type="title"/>
          </p:nvPr>
        </p:nvSpPr>
        <p:spPr>
          <a:xfrm>
            <a:off x="823850" y="866775"/>
            <a:ext cx="4587000" cy="3521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2" name="Google Shape;92;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3" name="Shape 93"/>
        <p:cNvGrpSpPr/>
        <p:nvPr/>
      </p:nvGrpSpPr>
      <p:grpSpPr>
        <a:xfrm>
          <a:off x="0" y="0"/>
          <a:ext cx="0" cy="0"/>
          <a:chOff x="0" y="0"/>
          <a:chExt cx="0" cy="0"/>
        </a:xfrm>
      </p:grpSpPr>
      <p:grpSp>
        <p:nvGrpSpPr>
          <p:cNvPr id="94" name="Google Shape;94;p45"/>
          <p:cNvGrpSpPr/>
          <p:nvPr/>
        </p:nvGrpSpPr>
        <p:grpSpPr>
          <a:xfrm>
            <a:off x="0" y="381001"/>
            <a:ext cx="1037850" cy="1016288"/>
            <a:chOff x="0" y="381001"/>
            <a:chExt cx="1037850" cy="1016288"/>
          </a:xfrm>
        </p:grpSpPr>
        <p:sp>
          <p:nvSpPr>
            <p:cNvPr id="95" name="Google Shape;95;p4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4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7" name="Google Shape;97;p45"/>
          <p:cNvSpPr txBox="1"/>
          <p:nvPr>
            <p:ph type="title"/>
          </p:nvPr>
        </p:nvSpPr>
        <p:spPr>
          <a:xfrm>
            <a:off x="1297500" y="1658325"/>
            <a:ext cx="3036300" cy="1751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8" name="Google Shape;98;p45"/>
          <p:cNvSpPr txBox="1"/>
          <p:nvPr>
            <p:ph idx="1" type="subTitle"/>
          </p:nvPr>
        </p:nvSpPr>
        <p:spPr>
          <a:xfrm>
            <a:off x="1297500" y="3538000"/>
            <a:ext cx="3036300" cy="506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99" name="Google Shape;99;p45"/>
          <p:cNvSpPr txBox="1"/>
          <p:nvPr>
            <p:ph idx="2" type="body"/>
          </p:nvPr>
        </p:nvSpPr>
        <p:spPr>
          <a:xfrm>
            <a:off x="4648200" y="1696600"/>
            <a:ext cx="3676800" cy="2347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00" name="Google Shape;100;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1pPr>
            <a:lvl2pPr lvl="1"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2pPr>
            <a:lvl3pPr lvl="2"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3pPr>
            <a:lvl4pPr lvl="3"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4pPr>
            <a:lvl5pPr lvl="4"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5pPr>
            <a:lvl6pPr lvl="5"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6pPr>
            <a:lvl7pPr lvl="6"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7pPr>
            <a:lvl8pPr lvl="7"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8pPr>
            <a:lvl9pPr lvl="8"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9pPr>
          </a:lstStyle>
          <a:p/>
        </p:txBody>
      </p:sp>
      <p:sp>
        <p:nvSpPr>
          <p:cNvPr id="7" name="Google Shape;7;p3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1600"/>
              </a:spcBef>
              <a:spcAft>
                <a:spcPts val="160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8" name="Google Shape;8;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mc:Choice Requires="p14">
      <p:transition spd="slow" p14:dur="1000">
        <p:push dir="r"/>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15.png"/><Relationship Id="rId10" Type="http://schemas.openxmlformats.org/officeDocument/2006/relationships/image" Target="../media/image21.png"/><Relationship Id="rId9" Type="http://schemas.openxmlformats.org/officeDocument/2006/relationships/image" Target="../media/image20.png"/><Relationship Id="rId5" Type="http://schemas.openxmlformats.org/officeDocument/2006/relationships/image" Target="../media/image16.png"/><Relationship Id="rId6" Type="http://schemas.openxmlformats.org/officeDocument/2006/relationships/image" Target="../media/image17.png"/><Relationship Id="rId7" Type="http://schemas.openxmlformats.org/officeDocument/2006/relationships/image" Target="../media/image18.png"/><Relationship Id="rId8"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2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2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comments" Target="../comments/comment1.xml"/><Relationship Id="rId4" Type="http://schemas.openxmlformats.org/officeDocument/2006/relationships/image" Target="../media/image28.png"/><Relationship Id="rId5" Type="http://schemas.openxmlformats.org/officeDocument/2006/relationships/image" Target="../media/image3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31.png"/><Relationship Id="rId4" Type="http://schemas.openxmlformats.org/officeDocument/2006/relationships/image" Target="../media/image32.png"/><Relationship Id="rId5" Type="http://schemas.openxmlformats.org/officeDocument/2006/relationships/image" Target="../media/image33.png"/><Relationship Id="rId6" Type="http://schemas.openxmlformats.org/officeDocument/2006/relationships/image" Target="../media/image34.png"/><Relationship Id="rId7" Type="http://schemas.openxmlformats.org/officeDocument/2006/relationships/image" Target="../media/image35.png"/><Relationship Id="rId8" Type="http://schemas.openxmlformats.org/officeDocument/2006/relationships/image" Target="../media/image3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37.png"/><Relationship Id="rId4" Type="http://schemas.openxmlformats.org/officeDocument/2006/relationships/image" Target="../media/image3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3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image" Target="../media/image40.png"/><Relationship Id="rId4" Type="http://schemas.openxmlformats.org/officeDocument/2006/relationships/image" Target="../media/image4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7.jpg"/><Relationship Id="rId5" Type="http://schemas.openxmlformats.org/officeDocument/2006/relationships/image" Target="../media/image8.png"/><Relationship Id="rId6"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
          <p:cNvSpPr txBox="1"/>
          <p:nvPr>
            <p:ph type="ctrTitle"/>
          </p:nvPr>
        </p:nvSpPr>
        <p:spPr>
          <a:xfrm>
            <a:off x="3537150" y="1302400"/>
            <a:ext cx="5017500" cy="2047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000"/>
              <a:buNone/>
            </a:pPr>
            <a:r>
              <a:rPr lang="en"/>
              <a:t>Automation &amp;</a:t>
            </a:r>
            <a:endParaRPr/>
          </a:p>
          <a:p>
            <a:pPr indent="0" lvl="0" marL="0" rtl="0" algn="l">
              <a:lnSpc>
                <a:spcPct val="100000"/>
              </a:lnSpc>
              <a:spcBef>
                <a:spcPts val="0"/>
              </a:spcBef>
              <a:spcAft>
                <a:spcPts val="0"/>
              </a:spcAft>
              <a:buSzPts val="4000"/>
              <a:buNone/>
            </a:pPr>
            <a:r>
              <a:rPr lang="en"/>
              <a:t>Customization of OpenStack</a:t>
            </a:r>
            <a:endParaRPr/>
          </a:p>
        </p:txBody>
      </p:sp>
      <p:sp>
        <p:nvSpPr>
          <p:cNvPr id="135" name="Google Shape;135;p1"/>
          <p:cNvSpPr txBox="1"/>
          <p:nvPr>
            <p:ph idx="1" type="subTitle"/>
          </p:nvPr>
        </p:nvSpPr>
        <p:spPr>
          <a:xfrm>
            <a:off x="3537150" y="3349600"/>
            <a:ext cx="3470700" cy="50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300"/>
              <a:buNone/>
            </a:pPr>
            <a:r>
              <a:rPr lang="en" sz="2000"/>
              <a:t>Final Year Project</a:t>
            </a:r>
            <a:endParaRPr sz="2000"/>
          </a:p>
        </p:txBody>
      </p:sp>
      <p:pic>
        <p:nvPicPr>
          <p:cNvPr id="136" name="Google Shape;136;p1"/>
          <p:cNvPicPr preferRelativeResize="0"/>
          <p:nvPr/>
        </p:nvPicPr>
        <p:blipFill rotWithShape="1">
          <a:blip r:embed="rId3">
            <a:alphaModFix/>
          </a:blip>
          <a:srcRect b="0" l="0" r="0" t="0"/>
          <a:stretch/>
        </p:blipFill>
        <p:spPr>
          <a:xfrm>
            <a:off x="829850" y="1254438"/>
            <a:ext cx="2133600" cy="21431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96" name="Shape 196"/>
        <p:cNvGrpSpPr/>
        <p:nvPr/>
      </p:nvGrpSpPr>
      <p:grpSpPr>
        <a:xfrm>
          <a:off x="0" y="0"/>
          <a:ext cx="0" cy="0"/>
          <a:chOff x="0" y="0"/>
          <a:chExt cx="0" cy="0"/>
        </a:xfrm>
      </p:grpSpPr>
      <p:sp>
        <p:nvSpPr>
          <p:cNvPr id="197" name="Google Shape;197;p10"/>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t/>
            </a:r>
            <a:endParaRPr/>
          </a:p>
          <a:p>
            <a:pPr indent="0" lvl="0" marL="0" rtl="0" algn="l">
              <a:lnSpc>
                <a:spcPct val="115000"/>
              </a:lnSpc>
              <a:spcBef>
                <a:spcPts val="1600"/>
              </a:spcBef>
              <a:spcAft>
                <a:spcPts val="1600"/>
              </a:spcAft>
              <a:buSzPts val="1300"/>
              <a:buNone/>
            </a:pPr>
            <a:r>
              <a:t/>
            </a:r>
            <a:endParaRPr/>
          </a:p>
        </p:txBody>
      </p:sp>
      <p:sp>
        <p:nvSpPr>
          <p:cNvPr id="198" name="Google Shape;198;p10"/>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
              <a:t>Previous Workflow</a:t>
            </a:r>
            <a:endParaRPr/>
          </a:p>
        </p:txBody>
      </p:sp>
      <p:pic>
        <p:nvPicPr>
          <p:cNvPr id="199" name="Google Shape;199;p10"/>
          <p:cNvPicPr preferRelativeResize="0"/>
          <p:nvPr/>
        </p:nvPicPr>
        <p:blipFill rotWithShape="1">
          <a:blip r:embed="rId3">
            <a:alphaModFix/>
          </a:blip>
          <a:srcRect b="0" l="0" r="0" t="0"/>
          <a:stretch/>
        </p:blipFill>
        <p:spPr>
          <a:xfrm>
            <a:off x="2089362" y="1265625"/>
            <a:ext cx="5302774" cy="35150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3" name="Shape 203"/>
        <p:cNvGrpSpPr/>
        <p:nvPr/>
      </p:nvGrpSpPr>
      <p:grpSpPr>
        <a:xfrm>
          <a:off x="0" y="0"/>
          <a:ext cx="0" cy="0"/>
          <a:chOff x="0" y="0"/>
          <a:chExt cx="0" cy="0"/>
        </a:xfrm>
      </p:grpSpPr>
      <p:sp>
        <p:nvSpPr>
          <p:cNvPr id="204" name="Google Shape;204;p11"/>
          <p:cNvSpPr txBox="1"/>
          <p:nvPr>
            <p:ph type="title"/>
          </p:nvPr>
        </p:nvSpPr>
        <p:spPr>
          <a:xfrm>
            <a:off x="1297500" y="393750"/>
            <a:ext cx="7038900" cy="914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b="1" lang="en" sz="2600"/>
              <a:t>Past vs Current ( Tools )</a:t>
            </a:r>
            <a:endParaRPr b="1" sz="2600"/>
          </a:p>
        </p:txBody>
      </p:sp>
      <p:sp>
        <p:nvSpPr>
          <p:cNvPr id="205" name="Google Shape;205;p11"/>
          <p:cNvSpPr txBox="1"/>
          <p:nvPr>
            <p:ph idx="1" type="body"/>
          </p:nvPr>
        </p:nvSpPr>
        <p:spPr>
          <a:xfrm>
            <a:off x="1297500" y="1567550"/>
            <a:ext cx="2880000" cy="2911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300"/>
              <a:buNone/>
            </a:pPr>
            <a:r>
              <a:rPr lang="en" sz="1700" u="sng"/>
              <a:t>VirtualBox</a:t>
            </a:r>
            <a:endParaRPr sz="1700" u="sng"/>
          </a:p>
          <a:p>
            <a:pPr indent="-336550" lvl="0" marL="457200" rtl="0" algn="l">
              <a:lnSpc>
                <a:spcPct val="100000"/>
              </a:lnSpc>
              <a:spcBef>
                <a:spcPts val="0"/>
              </a:spcBef>
              <a:spcAft>
                <a:spcPts val="0"/>
              </a:spcAft>
              <a:buSzPts val="1700"/>
              <a:buChar char="●"/>
            </a:pPr>
            <a:r>
              <a:rPr lang="en" sz="1700"/>
              <a:t>too much resource consumption</a:t>
            </a:r>
            <a:endParaRPr sz="1700"/>
          </a:p>
          <a:p>
            <a:pPr indent="0" lvl="0" marL="0" rtl="0" algn="l">
              <a:lnSpc>
                <a:spcPct val="100000"/>
              </a:lnSpc>
              <a:spcBef>
                <a:spcPts val="0"/>
              </a:spcBef>
              <a:spcAft>
                <a:spcPts val="0"/>
              </a:spcAft>
              <a:buSzPts val="1300"/>
              <a:buNone/>
            </a:pPr>
            <a:r>
              <a:rPr lang="en" sz="1700" u="sng"/>
              <a:t>Docker </a:t>
            </a:r>
            <a:endParaRPr sz="1700" u="sng"/>
          </a:p>
          <a:p>
            <a:pPr indent="-336550" lvl="0" marL="457200" rtl="0" algn="l">
              <a:lnSpc>
                <a:spcPct val="100000"/>
              </a:lnSpc>
              <a:spcBef>
                <a:spcPts val="0"/>
              </a:spcBef>
              <a:spcAft>
                <a:spcPts val="0"/>
              </a:spcAft>
              <a:buSzPts val="1700"/>
              <a:buChar char="●"/>
            </a:pPr>
            <a:r>
              <a:rPr lang="en" sz="1700"/>
              <a:t>compute resources allocation</a:t>
            </a:r>
            <a:endParaRPr sz="1700"/>
          </a:p>
          <a:p>
            <a:pPr indent="0" lvl="0" marL="0" rtl="0" algn="l">
              <a:lnSpc>
                <a:spcPct val="100000"/>
              </a:lnSpc>
              <a:spcBef>
                <a:spcPts val="0"/>
              </a:spcBef>
              <a:spcAft>
                <a:spcPts val="0"/>
              </a:spcAft>
              <a:buSzPts val="1300"/>
              <a:buNone/>
            </a:pPr>
            <a:r>
              <a:rPr lang="en" sz="1700" u="sng"/>
              <a:t>Chef </a:t>
            </a:r>
            <a:endParaRPr sz="1700" u="sng"/>
          </a:p>
          <a:p>
            <a:pPr indent="-336550" lvl="0" marL="457200" rtl="0" algn="l">
              <a:lnSpc>
                <a:spcPct val="100000"/>
              </a:lnSpc>
              <a:spcBef>
                <a:spcPts val="0"/>
              </a:spcBef>
              <a:spcAft>
                <a:spcPts val="0"/>
              </a:spcAft>
              <a:buSzPts val="1700"/>
              <a:buChar char="●"/>
            </a:pPr>
            <a:r>
              <a:rPr lang="en" sz="1700"/>
              <a:t>Separate agent server required </a:t>
            </a:r>
            <a:endParaRPr sz="1700"/>
          </a:p>
        </p:txBody>
      </p:sp>
      <p:sp>
        <p:nvSpPr>
          <p:cNvPr id="206" name="Google Shape;206;p11"/>
          <p:cNvSpPr txBox="1"/>
          <p:nvPr/>
        </p:nvSpPr>
        <p:spPr>
          <a:xfrm>
            <a:off x="5456400" y="1567550"/>
            <a:ext cx="2880000" cy="2911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0" i="0" lang="en" sz="1700" u="sng" cap="none" strike="noStrike">
                <a:solidFill>
                  <a:schemeClr val="lt1"/>
                </a:solidFill>
                <a:latin typeface="Lato"/>
                <a:ea typeface="Lato"/>
                <a:cs typeface="Lato"/>
                <a:sym typeface="Lato"/>
              </a:rPr>
              <a:t>AWS</a:t>
            </a:r>
            <a:r>
              <a:rPr b="0" i="0" lang="en" sz="1700" u="none" cap="none" strike="noStrike">
                <a:solidFill>
                  <a:schemeClr val="lt1"/>
                </a:solidFill>
                <a:latin typeface="Lato"/>
                <a:ea typeface="Lato"/>
                <a:cs typeface="Lato"/>
                <a:sym typeface="Lato"/>
              </a:rPr>
              <a:t> </a:t>
            </a:r>
            <a:endParaRPr b="0" i="0" sz="1700" u="none" cap="none" strike="noStrike">
              <a:solidFill>
                <a:schemeClr val="lt1"/>
              </a:solidFill>
              <a:latin typeface="Lato"/>
              <a:ea typeface="Lato"/>
              <a:cs typeface="Lato"/>
              <a:sym typeface="Lato"/>
            </a:endParaRPr>
          </a:p>
          <a:p>
            <a:pPr indent="-336550" lvl="0" marL="457200" marR="0" rtl="0" algn="l">
              <a:lnSpc>
                <a:spcPct val="100000"/>
              </a:lnSpc>
              <a:spcBef>
                <a:spcPts val="0"/>
              </a:spcBef>
              <a:spcAft>
                <a:spcPts val="0"/>
              </a:spcAft>
              <a:buClr>
                <a:schemeClr val="lt1"/>
              </a:buClr>
              <a:buSzPts val="1700"/>
              <a:buFont typeface="Lato"/>
              <a:buChar char="●"/>
            </a:pPr>
            <a:r>
              <a:rPr b="0" i="0" lang="en" sz="1700" u="none" cap="none" strike="noStrike">
                <a:solidFill>
                  <a:schemeClr val="lt1"/>
                </a:solidFill>
                <a:latin typeface="Lato"/>
                <a:ea typeface="Lato"/>
                <a:cs typeface="Lato"/>
                <a:sym typeface="Lato"/>
              </a:rPr>
              <a:t>costly, test, deploy</a:t>
            </a:r>
            <a:endParaRPr b="0" i="0" sz="170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700"/>
              <a:buFont typeface="Arial"/>
              <a:buNone/>
            </a:pPr>
            <a:r>
              <a:rPr b="0" i="0" lang="en" sz="1700" u="sng" cap="none" strike="noStrike">
                <a:solidFill>
                  <a:schemeClr val="lt1"/>
                </a:solidFill>
                <a:latin typeface="Lato"/>
                <a:ea typeface="Lato"/>
                <a:cs typeface="Lato"/>
                <a:sym typeface="Lato"/>
              </a:rPr>
              <a:t>Terraform</a:t>
            </a:r>
            <a:endParaRPr b="0" i="0" sz="1700" u="sng" cap="none" strike="noStrike">
              <a:solidFill>
                <a:schemeClr val="lt1"/>
              </a:solidFill>
              <a:latin typeface="Lato"/>
              <a:ea typeface="Lato"/>
              <a:cs typeface="Lato"/>
              <a:sym typeface="Lato"/>
            </a:endParaRPr>
          </a:p>
          <a:p>
            <a:pPr indent="-336550" lvl="0" marL="457200" marR="0" rtl="0" algn="l">
              <a:lnSpc>
                <a:spcPct val="100000"/>
              </a:lnSpc>
              <a:spcBef>
                <a:spcPts val="0"/>
              </a:spcBef>
              <a:spcAft>
                <a:spcPts val="0"/>
              </a:spcAft>
              <a:buClr>
                <a:schemeClr val="lt1"/>
              </a:buClr>
              <a:buSzPts val="1700"/>
              <a:buFont typeface="Lato"/>
              <a:buChar char="●"/>
            </a:pPr>
            <a:r>
              <a:rPr b="0" i="0" lang="en" sz="1700" u="none" cap="none" strike="noStrike">
                <a:solidFill>
                  <a:schemeClr val="lt1"/>
                </a:solidFill>
                <a:latin typeface="Lato"/>
                <a:ea typeface="Lato"/>
                <a:cs typeface="Lato"/>
                <a:sym typeface="Lato"/>
              </a:rPr>
              <a:t> Infrastructure  provisioning</a:t>
            </a:r>
            <a:endParaRPr b="0" i="0" sz="170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700"/>
              <a:buFont typeface="Arial"/>
              <a:buNone/>
            </a:pPr>
            <a:r>
              <a:rPr b="0" i="0" lang="en" sz="1700" u="sng" cap="none" strike="noStrike">
                <a:solidFill>
                  <a:schemeClr val="lt1"/>
                </a:solidFill>
                <a:latin typeface="Lato"/>
                <a:ea typeface="Lato"/>
                <a:cs typeface="Lato"/>
                <a:sym typeface="Lato"/>
              </a:rPr>
              <a:t>Azure devops</a:t>
            </a:r>
            <a:r>
              <a:rPr b="0" i="0" lang="en" sz="1700" u="none" cap="none" strike="noStrike">
                <a:solidFill>
                  <a:schemeClr val="lt1"/>
                </a:solidFill>
                <a:latin typeface="Lato"/>
                <a:ea typeface="Lato"/>
                <a:cs typeface="Lato"/>
                <a:sym typeface="Lato"/>
              </a:rPr>
              <a:t> </a:t>
            </a:r>
            <a:endParaRPr b="0" i="0" sz="1700" u="none" cap="none" strike="noStrike">
              <a:solidFill>
                <a:schemeClr val="lt1"/>
              </a:solidFill>
              <a:latin typeface="Lato"/>
              <a:ea typeface="Lato"/>
              <a:cs typeface="Lato"/>
              <a:sym typeface="Lato"/>
            </a:endParaRPr>
          </a:p>
          <a:p>
            <a:pPr indent="-336550" lvl="0" marL="457200" marR="0" rtl="0" algn="l">
              <a:lnSpc>
                <a:spcPct val="100000"/>
              </a:lnSpc>
              <a:spcBef>
                <a:spcPts val="0"/>
              </a:spcBef>
              <a:spcAft>
                <a:spcPts val="0"/>
              </a:spcAft>
              <a:buClr>
                <a:schemeClr val="lt1"/>
              </a:buClr>
              <a:buSzPts val="1700"/>
              <a:buFont typeface="Lato"/>
              <a:buChar char="●"/>
            </a:pPr>
            <a:r>
              <a:rPr b="0" i="0" lang="en" sz="1700" u="none" cap="none" strike="noStrike">
                <a:solidFill>
                  <a:schemeClr val="lt1"/>
                </a:solidFill>
                <a:latin typeface="Lato"/>
                <a:ea typeface="Lato"/>
                <a:cs typeface="Lato"/>
                <a:sym typeface="Lato"/>
              </a:rPr>
              <a:t> CI/CD pipeline for terraform</a:t>
            </a:r>
            <a:endParaRPr b="0" i="0" sz="170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700"/>
              <a:buFont typeface="Arial"/>
              <a:buNone/>
            </a:pPr>
            <a:r>
              <a:rPr b="0" i="0" lang="en" sz="1700" u="sng" cap="none" strike="noStrike">
                <a:solidFill>
                  <a:schemeClr val="lt1"/>
                </a:solidFill>
                <a:latin typeface="Lato"/>
                <a:ea typeface="Lato"/>
                <a:cs typeface="Lato"/>
                <a:sym typeface="Lato"/>
              </a:rPr>
              <a:t>Ansible</a:t>
            </a:r>
            <a:endParaRPr b="0" i="0" sz="1700" u="sng" cap="none" strike="noStrike">
              <a:solidFill>
                <a:schemeClr val="lt1"/>
              </a:solidFill>
              <a:latin typeface="Lato"/>
              <a:ea typeface="Lato"/>
              <a:cs typeface="Lato"/>
              <a:sym typeface="Lato"/>
            </a:endParaRPr>
          </a:p>
          <a:p>
            <a:pPr indent="-336550" lvl="0" marL="457200" marR="0" rtl="0" algn="l">
              <a:lnSpc>
                <a:spcPct val="100000"/>
              </a:lnSpc>
              <a:spcBef>
                <a:spcPts val="0"/>
              </a:spcBef>
              <a:spcAft>
                <a:spcPts val="0"/>
              </a:spcAft>
              <a:buClr>
                <a:schemeClr val="lt1"/>
              </a:buClr>
              <a:buSzPts val="1700"/>
              <a:buFont typeface="Lato"/>
              <a:buChar char="●"/>
            </a:pPr>
            <a:r>
              <a:rPr b="0" i="0" lang="en" sz="1700" u="none" cap="none" strike="noStrike">
                <a:solidFill>
                  <a:schemeClr val="lt1"/>
                </a:solidFill>
                <a:latin typeface="Lato"/>
                <a:ea typeface="Lato"/>
                <a:cs typeface="Lato"/>
                <a:sym typeface="Lato"/>
              </a:rPr>
              <a:t>Fast and agentless</a:t>
            </a:r>
            <a:endParaRPr b="0" i="0" sz="1700" u="none" cap="none" strike="noStrike">
              <a:solidFill>
                <a:schemeClr val="lt1"/>
              </a:solidFill>
              <a:latin typeface="Lato"/>
              <a:ea typeface="Lato"/>
              <a:cs typeface="Lato"/>
              <a:sym typeface="Lato"/>
            </a:endParaRPr>
          </a:p>
        </p:txBody>
      </p:sp>
      <p:sp>
        <p:nvSpPr>
          <p:cNvPr id="207" name="Google Shape;207;p11"/>
          <p:cNvSpPr/>
          <p:nvPr/>
        </p:nvSpPr>
        <p:spPr>
          <a:xfrm>
            <a:off x="4183050" y="2571750"/>
            <a:ext cx="777900" cy="489300"/>
          </a:xfrm>
          <a:prstGeom prst="rightArrow">
            <a:avLst>
              <a:gd fmla="val 50000" name="adj1"/>
              <a:gd fmla="val 50000" name="adj2"/>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08" name="Google Shape;208;p11"/>
          <p:cNvPicPr preferRelativeResize="0"/>
          <p:nvPr/>
        </p:nvPicPr>
        <p:blipFill rotWithShape="1">
          <a:blip r:embed="rId3">
            <a:alphaModFix/>
          </a:blip>
          <a:srcRect b="0" l="0" r="0" t="0"/>
          <a:stretch/>
        </p:blipFill>
        <p:spPr>
          <a:xfrm>
            <a:off x="1620875" y="393748"/>
            <a:ext cx="914120" cy="914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2"/>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
              <a:t>Chef Architecture</a:t>
            </a:r>
            <a:endParaRPr/>
          </a:p>
        </p:txBody>
      </p:sp>
      <p:pic>
        <p:nvPicPr>
          <p:cNvPr id="214" name="Google Shape;214;p12"/>
          <p:cNvPicPr preferRelativeResize="0"/>
          <p:nvPr/>
        </p:nvPicPr>
        <p:blipFill rotWithShape="1">
          <a:blip r:embed="rId3">
            <a:alphaModFix/>
          </a:blip>
          <a:srcRect b="0" l="0" r="0" t="0"/>
          <a:stretch/>
        </p:blipFill>
        <p:spPr>
          <a:xfrm>
            <a:off x="1529763" y="1307850"/>
            <a:ext cx="6084475" cy="3530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3"/>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
              <a:t>Ansible Architecture</a:t>
            </a:r>
            <a:endParaRPr/>
          </a:p>
        </p:txBody>
      </p:sp>
      <p:pic>
        <p:nvPicPr>
          <p:cNvPr id="220" name="Google Shape;220;p13"/>
          <p:cNvPicPr preferRelativeResize="0"/>
          <p:nvPr/>
        </p:nvPicPr>
        <p:blipFill rotWithShape="1">
          <a:blip r:embed="rId3">
            <a:alphaModFix/>
          </a:blip>
          <a:srcRect b="0" l="0" r="0" t="0"/>
          <a:stretch/>
        </p:blipFill>
        <p:spPr>
          <a:xfrm>
            <a:off x="1966676" y="1103451"/>
            <a:ext cx="5840974" cy="3839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4"/>
          <p:cNvSpPr/>
          <p:nvPr/>
        </p:nvSpPr>
        <p:spPr>
          <a:xfrm>
            <a:off x="611525" y="1864025"/>
            <a:ext cx="2185500" cy="27159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26" name="Google Shape;226;p14" title="GitHub"/>
          <p:cNvPicPr preferRelativeResize="0"/>
          <p:nvPr/>
        </p:nvPicPr>
        <p:blipFill rotWithShape="1">
          <a:blip r:embed="rId3">
            <a:alphaModFix/>
          </a:blip>
          <a:srcRect b="0" l="0" r="56952" t="0"/>
          <a:stretch/>
        </p:blipFill>
        <p:spPr>
          <a:xfrm>
            <a:off x="991825" y="2760250"/>
            <a:ext cx="256031" cy="256032"/>
          </a:xfrm>
          <a:prstGeom prst="rect">
            <a:avLst/>
          </a:prstGeom>
          <a:noFill/>
          <a:ln>
            <a:noFill/>
          </a:ln>
        </p:spPr>
      </p:pic>
      <p:sp>
        <p:nvSpPr>
          <p:cNvPr id="227" name="Google Shape;227;p14"/>
          <p:cNvSpPr txBox="1"/>
          <p:nvPr/>
        </p:nvSpPr>
        <p:spPr>
          <a:xfrm>
            <a:off x="1210425" y="2761825"/>
            <a:ext cx="1206300" cy="252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Lato"/>
                <a:ea typeface="Lato"/>
                <a:cs typeface="Lato"/>
                <a:sym typeface="Lato"/>
              </a:rPr>
              <a:t>Repository 1</a:t>
            </a:r>
            <a:endParaRPr b="0" i="0" sz="1400" u="none" cap="none" strike="noStrike">
              <a:solidFill>
                <a:schemeClr val="lt1"/>
              </a:solidFill>
              <a:latin typeface="Lato"/>
              <a:ea typeface="Lato"/>
              <a:cs typeface="Lato"/>
              <a:sym typeface="Lato"/>
            </a:endParaRPr>
          </a:p>
        </p:txBody>
      </p:sp>
      <p:pic>
        <p:nvPicPr>
          <p:cNvPr id="228" name="Google Shape;228;p14"/>
          <p:cNvPicPr preferRelativeResize="0"/>
          <p:nvPr/>
        </p:nvPicPr>
        <p:blipFill rotWithShape="1">
          <a:blip r:embed="rId4">
            <a:alphaModFix/>
          </a:blip>
          <a:srcRect b="3344" l="24877" r="25027" t="3975"/>
          <a:stretch/>
        </p:blipFill>
        <p:spPr>
          <a:xfrm>
            <a:off x="1276663" y="1549724"/>
            <a:ext cx="256032" cy="256032"/>
          </a:xfrm>
          <a:prstGeom prst="rect">
            <a:avLst/>
          </a:prstGeom>
          <a:noFill/>
          <a:ln>
            <a:noFill/>
          </a:ln>
        </p:spPr>
      </p:pic>
      <p:sp>
        <p:nvSpPr>
          <p:cNvPr id="229" name="Google Shape;229;p14"/>
          <p:cNvSpPr txBox="1"/>
          <p:nvPr/>
        </p:nvSpPr>
        <p:spPr>
          <a:xfrm>
            <a:off x="1001975" y="2036676"/>
            <a:ext cx="1404600" cy="38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00"/>
                </a:solidFill>
                <a:latin typeface="Lato"/>
                <a:ea typeface="Lato"/>
                <a:cs typeface="Lato"/>
                <a:sym typeface="Lato"/>
              </a:rPr>
              <a:t>User’s Account</a:t>
            </a:r>
            <a:endParaRPr b="0" i="0" sz="1400" u="none" cap="none" strike="noStrike">
              <a:solidFill>
                <a:srgbClr val="FFFF00"/>
              </a:solidFill>
              <a:latin typeface="Lato"/>
              <a:ea typeface="Lato"/>
              <a:cs typeface="Lato"/>
              <a:sym typeface="Lato"/>
            </a:endParaRPr>
          </a:p>
        </p:txBody>
      </p:sp>
      <p:sp>
        <p:nvSpPr>
          <p:cNvPr id="230" name="Google Shape;230;p14"/>
          <p:cNvSpPr/>
          <p:nvPr/>
        </p:nvSpPr>
        <p:spPr>
          <a:xfrm>
            <a:off x="3417825" y="1862425"/>
            <a:ext cx="2185500" cy="27198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231" name="Google Shape;231;p14"/>
          <p:cNvPicPr preferRelativeResize="0"/>
          <p:nvPr/>
        </p:nvPicPr>
        <p:blipFill rotWithShape="1">
          <a:blip r:embed="rId5">
            <a:alphaModFix/>
          </a:blip>
          <a:srcRect b="0" l="0" r="61301" t="0"/>
          <a:stretch/>
        </p:blipFill>
        <p:spPr>
          <a:xfrm>
            <a:off x="3667472" y="1451150"/>
            <a:ext cx="431232" cy="347450"/>
          </a:xfrm>
          <a:prstGeom prst="rect">
            <a:avLst/>
          </a:prstGeom>
          <a:noFill/>
          <a:ln>
            <a:noFill/>
          </a:ln>
        </p:spPr>
      </p:pic>
      <p:sp>
        <p:nvSpPr>
          <p:cNvPr id="232" name="Google Shape;232;p14"/>
          <p:cNvSpPr txBox="1"/>
          <p:nvPr/>
        </p:nvSpPr>
        <p:spPr>
          <a:xfrm>
            <a:off x="4069675" y="1434225"/>
            <a:ext cx="1353000" cy="381300"/>
          </a:xfrm>
          <a:prstGeom prst="rect">
            <a:avLst/>
          </a:prstGeom>
          <a:noFill/>
          <a:ln>
            <a:noFill/>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Lato"/>
                <a:ea typeface="Lato"/>
                <a:cs typeface="Lato"/>
                <a:sym typeface="Lato"/>
              </a:rPr>
              <a:t>Azure DevOps</a:t>
            </a:r>
            <a:endParaRPr b="0" i="0" sz="1400" u="none" cap="none" strike="noStrike">
              <a:solidFill>
                <a:schemeClr val="lt1"/>
              </a:solidFill>
              <a:latin typeface="Lato"/>
              <a:ea typeface="Lato"/>
              <a:cs typeface="Lato"/>
              <a:sym typeface="Lato"/>
            </a:endParaRPr>
          </a:p>
        </p:txBody>
      </p:sp>
      <p:sp>
        <p:nvSpPr>
          <p:cNvPr id="233" name="Google Shape;233;p14"/>
          <p:cNvSpPr/>
          <p:nvPr/>
        </p:nvSpPr>
        <p:spPr>
          <a:xfrm>
            <a:off x="3697125" y="2506825"/>
            <a:ext cx="1626900" cy="7629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14"/>
          <p:cNvSpPr txBox="1"/>
          <p:nvPr/>
        </p:nvSpPr>
        <p:spPr>
          <a:xfrm>
            <a:off x="3860475" y="2040400"/>
            <a:ext cx="1300200" cy="381300"/>
          </a:xfrm>
          <a:prstGeom prst="rect">
            <a:avLst/>
          </a:prstGeom>
          <a:noFill/>
          <a:ln>
            <a:noFill/>
          </a:ln>
        </p:spPr>
        <p:txBody>
          <a:bodyPr anchorCtr="0" anchor="b"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200"/>
              <a:buFont typeface="Arial"/>
              <a:buNone/>
            </a:pPr>
            <a:r>
              <a:rPr b="0" i="0" lang="en" sz="1200" u="none" cap="none" strike="noStrike">
                <a:solidFill>
                  <a:srgbClr val="FFFF00"/>
                </a:solidFill>
                <a:latin typeface="Lato"/>
                <a:ea typeface="Lato"/>
                <a:cs typeface="Lato"/>
                <a:sym typeface="Lato"/>
              </a:rPr>
              <a:t> </a:t>
            </a:r>
            <a:r>
              <a:rPr b="0" i="0" lang="en" sz="1400" u="none" cap="none" strike="noStrike">
                <a:solidFill>
                  <a:srgbClr val="FFFF00"/>
                </a:solidFill>
                <a:latin typeface="Lato"/>
                <a:ea typeface="Lato"/>
                <a:cs typeface="Lato"/>
                <a:sym typeface="Lato"/>
              </a:rPr>
              <a:t>Organization</a:t>
            </a:r>
            <a:endParaRPr b="0" i="0" sz="1400" u="none" cap="none" strike="noStrike">
              <a:solidFill>
                <a:srgbClr val="FFFF00"/>
              </a:solidFill>
              <a:latin typeface="Lato"/>
              <a:ea typeface="Lato"/>
              <a:cs typeface="Lato"/>
              <a:sym typeface="Lato"/>
            </a:endParaRPr>
          </a:p>
        </p:txBody>
      </p:sp>
      <p:pic>
        <p:nvPicPr>
          <p:cNvPr id="235" name="Google Shape;235;p14"/>
          <p:cNvPicPr preferRelativeResize="0"/>
          <p:nvPr/>
        </p:nvPicPr>
        <p:blipFill rotWithShape="1">
          <a:blip r:embed="rId6">
            <a:alphaModFix/>
          </a:blip>
          <a:srcRect b="18266" l="0" r="0" t="0"/>
          <a:stretch/>
        </p:blipFill>
        <p:spPr>
          <a:xfrm>
            <a:off x="3944438" y="3788263"/>
            <a:ext cx="347472" cy="347471"/>
          </a:xfrm>
          <a:prstGeom prst="rect">
            <a:avLst/>
          </a:prstGeom>
          <a:noFill/>
          <a:ln>
            <a:noFill/>
          </a:ln>
        </p:spPr>
      </p:pic>
      <p:pic>
        <p:nvPicPr>
          <p:cNvPr id="236" name="Google Shape;236;p14"/>
          <p:cNvPicPr preferRelativeResize="0"/>
          <p:nvPr/>
        </p:nvPicPr>
        <p:blipFill rotWithShape="1">
          <a:blip r:embed="rId7">
            <a:alphaModFix/>
          </a:blip>
          <a:srcRect b="0" l="0" r="0" t="0"/>
          <a:stretch/>
        </p:blipFill>
        <p:spPr>
          <a:xfrm>
            <a:off x="3898713" y="2769013"/>
            <a:ext cx="438912" cy="438912"/>
          </a:xfrm>
          <a:prstGeom prst="rect">
            <a:avLst/>
          </a:prstGeom>
          <a:noFill/>
          <a:ln>
            <a:noFill/>
          </a:ln>
        </p:spPr>
      </p:pic>
      <p:sp>
        <p:nvSpPr>
          <p:cNvPr id="237" name="Google Shape;237;p14"/>
          <p:cNvSpPr/>
          <p:nvPr/>
        </p:nvSpPr>
        <p:spPr>
          <a:xfrm>
            <a:off x="6370113" y="1739850"/>
            <a:ext cx="2189400" cy="28413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38" name="Google Shape;238;p14"/>
          <p:cNvPicPr preferRelativeResize="0"/>
          <p:nvPr/>
        </p:nvPicPr>
        <p:blipFill rotWithShape="1">
          <a:blip r:embed="rId8">
            <a:alphaModFix/>
          </a:blip>
          <a:srcRect b="0" l="0" r="0" t="0"/>
          <a:stretch/>
        </p:blipFill>
        <p:spPr>
          <a:xfrm>
            <a:off x="6531075" y="1434900"/>
            <a:ext cx="784950" cy="485674"/>
          </a:xfrm>
          <a:prstGeom prst="rect">
            <a:avLst/>
          </a:prstGeom>
          <a:noFill/>
          <a:ln>
            <a:noFill/>
          </a:ln>
        </p:spPr>
      </p:pic>
      <p:sp>
        <p:nvSpPr>
          <p:cNvPr id="239" name="Google Shape;239;p14"/>
          <p:cNvSpPr/>
          <p:nvPr/>
        </p:nvSpPr>
        <p:spPr>
          <a:xfrm>
            <a:off x="6564375" y="2195600"/>
            <a:ext cx="1800900" cy="21981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40" name="Google Shape;240;p14"/>
          <p:cNvPicPr preferRelativeResize="0"/>
          <p:nvPr/>
        </p:nvPicPr>
        <p:blipFill rotWithShape="1">
          <a:blip r:embed="rId9">
            <a:alphaModFix/>
          </a:blip>
          <a:srcRect b="0" l="0" r="0" t="0"/>
          <a:stretch/>
        </p:blipFill>
        <p:spPr>
          <a:xfrm>
            <a:off x="6801567" y="1971020"/>
            <a:ext cx="610064" cy="381300"/>
          </a:xfrm>
          <a:prstGeom prst="rect">
            <a:avLst/>
          </a:prstGeom>
          <a:noFill/>
          <a:ln>
            <a:noFill/>
          </a:ln>
        </p:spPr>
      </p:pic>
      <p:pic>
        <p:nvPicPr>
          <p:cNvPr id="241" name="Google Shape;241;p14"/>
          <p:cNvPicPr preferRelativeResize="0"/>
          <p:nvPr/>
        </p:nvPicPr>
        <p:blipFill rotWithShape="1">
          <a:blip r:embed="rId10">
            <a:alphaModFix/>
          </a:blip>
          <a:srcRect b="0" l="0" r="0" t="0"/>
          <a:stretch/>
        </p:blipFill>
        <p:spPr>
          <a:xfrm>
            <a:off x="6908625" y="2665775"/>
            <a:ext cx="1112400" cy="1112400"/>
          </a:xfrm>
          <a:prstGeom prst="rect">
            <a:avLst/>
          </a:prstGeom>
          <a:noFill/>
          <a:ln>
            <a:noFill/>
          </a:ln>
        </p:spPr>
      </p:pic>
      <p:sp>
        <p:nvSpPr>
          <p:cNvPr id="242" name="Google Shape;242;p14"/>
          <p:cNvSpPr txBox="1"/>
          <p:nvPr/>
        </p:nvSpPr>
        <p:spPr>
          <a:xfrm>
            <a:off x="6814725" y="3895150"/>
            <a:ext cx="1300200" cy="347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Lato"/>
                <a:ea typeface="Lato"/>
                <a:cs typeface="Lato"/>
                <a:sym typeface="Lato"/>
              </a:rPr>
              <a:t>EC2 Instances</a:t>
            </a:r>
            <a:endParaRPr b="0" i="0" sz="1400" u="none" cap="none" strike="noStrike">
              <a:solidFill>
                <a:schemeClr val="lt1"/>
              </a:solidFill>
              <a:latin typeface="Lato"/>
              <a:ea typeface="Lato"/>
              <a:cs typeface="Lato"/>
              <a:sym typeface="Lato"/>
            </a:endParaRPr>
          </a:p>
        </p:txBody>
      </p:sp>
      <p:sp>
        <p:nvSpPr>
          <p:cNvPr id="243" name="Google Shape;243;p14"/>
          <p:cNvSpPr/>
          <p:nvPr/>
        </p:nvSpPr>
        <p:spPr>
          <a:xfrm>
            <a:off x="3697125" y="3474675"/>
            <a:ext cx="1626900" cy="7629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14"/>
          <p:cNvSpPr txBox="1"/>
          <p:nvPr/>
        </p:nvSpPr>
        <p:spPr>
          <a:xfrm>
            <a:off x="4118175" y="3477775"/>
            <a:ext cx="853800" cy="310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lt2"/>
                </a:solidFill>
                <a:latin typeface="Lato"/>
                <a:ea typeface="Lato"/>
                <a:cs typeface="Lato"/>
                <a:sym typeface="Lato"/>
              </a:rPr>
              <a:t>Project 2</a:t>
            </a:r>
            <a:endParaRPr b="0" i="0" sz="1200" u="none" cap="none" strike="noStrike">
              <a:solidFill>
                <a:schemeClr val="lt2"/>
              </a:solidFill>
              <a:latin typeface="Lato"/>
              <a:ea typeface="Lato"/>
              <a:cs typeface="Lato"/>
              <a:sym typeface="Lato"/>
            </a:endParaRPr>
          </a:p>
        </p:txBody>
      </p:sp>
      <p:sp>
        <p:nvSpPr>
          <p:cNvPr id="245" name="Google Shape;245;p14"/>
          <p:cNvSpPr txBox="1"/>
          <p:nvPr/>
        </p:nvSpPr>
        <p:spPr>
          <a:xfrm>
            <a:off x="4118175" y="2489850"/>
            <a:ext cx="853800" cy="310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lt2"/>
                </a:solidFill>
                <a:latin typeface="Lato"/>
                <a:ea typeface="Lato"/>
                <a:cs typeface="Lato"/>
                <a:sym typeface="Lato"/>
              </a:rPr>
              <a:t>Project 1</a:t>
            </a:r>
            <a:endParaRPr b="0" i="0" sz="1200" u="none" cap="none" strike="noStrike">
              <a:solidFill>
                <a:schemeClr val="lt2"/>
              </a:solidFill>
              <a:latin typeface="Lato"/>
              <a:ea typeface="Lato"/>
              <a:cs typeface="Lato"/>
              <a:sym typeface="Lato"/>
            </a:endParaRPr>
          </a:p>
        </p:txBody>
      </p:sp>
      <p:sp>
        <p:nvSpPr>
          <p:cNvPr id="246" name="Google Shape;246;p14"/>
          <p:cNvSpPr txBox="1"/>
          <p:nvPr/>
        </p:nvSpPr>
        <p:spPr>
          <a:xfrm>
            <a:off x="4253800" y="2833225"/>
            <a:ext cx="853800" cy="310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lt1"/>
                </a:solidFill>
                <a:latin typeface="Lato"/>
                <a:ea typeface="Lato"/>
                <a:cs typeface="Lato"/>
                <a:sym typeface="Lato"/>
              </a:rPr>
              <a:t>Terraform</a:t>
            </a:r>
            <a:endParaRPr b="0" i="0" sz="110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lt1"/>
                </a:solidFill>
                <a:latin typeface="Lato"/>
                <a:ea typeface="Lato"/>
                <a:cs typeface="Lato"/>
                <a:sym typeface="Lato"/>
              </a:rPr>
              <a:t>Pipeline</a:t>
            </a:r>
            <a:endParaRPr b="0" i="0" sz="1100" u="none" cap="none" strike="noStrike">
              <a:solidFill>
                <a:schemeClr val="lt1"/>
              </a:solidFill>
              <a:latin typeface="Lato"/>
              <a:ea typeface="Lato"/>
              <a:cs typeface="Lato"/>
              <a:sym typeface="Lato"/>
            </a:endParaRPr>
          </a:p>
        </p:txBody>
      </p:sp>
      <p:sp>
        <p:nvSpPr>
          <p:cNvPr id="247" name="Google Shape;247;p14"/>
          <p:cNvSpPr txBox="1"/>
          <p:nvPr/>
        </p:nvSpPr>
        <p:spPr>
          <a:xfrm>
            <a:off x="4291900" y="3806750"/>
            <a:ext cx="784800" cy="310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lt1"/>
                </a:solidFill>
                <a:latin typeface="Lato"/>
                <a:ea typeface="Lato"/>
                <a:cs typeface="Lato"/>
                <a:sym typeface="Lato"/>
              </a:rPr>
              <a:t>Ansible</a:t>
            </a:r>
            <a:endParaRPr b="0" i="0" sz="110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lt1"/>
                </a:solidFill>
                <a:latin typeface="Lato"/>
                <a:ea typeface="Lato"/>
                <a:cs typeface="Lato"/>
                <a:sym typeface="Lato"/>
              </a:rPr>
              <a:t>Pipeline</a:t>
            </a:r>
            <a:endParaRPr b="0" i="0" sz="1100" u="none" cap="none" strike="noStrike">
              <a:solidFill>
                <a:schemeClr val="lt1"/>
              </a:solidFill>
              <a:latin typeface="Lato"/>
              <a:ea typeface="Lato"/>
              <a:cs typeface="Lato"/>
              <a:sym typeface="Lato"/>
            </a:endParaRPr>
          </a:p>
        </p:txBody>
      </p:sp>
      <p:sp>
        <p:nvSpPr>
          <p:cNvPr id="248" name="Google Shape;248;p14"/>
          <p:cNvSpPr txBox="1"/>
          <p:nvPr/>
        </p:nvSpPr>
        <p:spPr>
          <a:xfrm>
            <a:off x="1451100" y="1511100"/>
            <a:ext cx="853800" cy="381300"/>
          </a:xfrm>
          <a:prstGeom prst="rect">
            <a:avLst/>
          </a:prstGeom>
          <a:noFill/>
          <a:ln>
            <a:noFill/>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Lato"/>
                <a:ea typeface="Lato"/>
                <a:cs typeface="Lato"/>
                <a:sym typeface="Lato"/>
              </a:rPr>
              <a:t> GitHub</a:t>
            </a:r>
            <a:endParaRPr b="0" i="0" sz="1400" u="none" cap="none" strike="noStrike">
              <a:solidFill>
                <a:schemeClr val="lt1"/>
              </a:solidFill>
              <a:latin typeface="Lato"/>
              <a:ea typeface="Lato"/>
              <a:cs typeface="Lato"/>
              <a:sym typeface="Lato"/>
            </a:endParaRPr>
          </a:p>
        </p:txBody>
      </p:sp>
      <p:pic>
        <p:nvPicPr>
          <p:cNvPr id="249" name="Google Shape;249;p14" title="GitHub"/>
          <p:cNvPicPr preferRelativeResize="0"/>
          <p:nvPr/>
        </p:nvPicPr>
        <p:blipFill rotWithShape="1">
          <a:blip r:embed="rId3">
            <a:alphaModFix/>
          </a:blip>
          <a:srcRect b="0" l="0" r="56952" t="0"/>
          <a:stretch/>
        </p:blipFill>
        <p:spPr>
          <a:xfrm>
            <a:off x="991825" y="3728100"/>
            <a:ext cx="256031" cy="256032"/>
          </a:xfrm>
          <a:prstGeom prst="rect">
            <a:avLst/>
          </a:prstGeom>
          <a:noFill/>
          <a:ln>
            <a:noFill/>
          </a:ln>
        </p:spPr>
      </p:pic>
      <p:sp>
        <p:nvSpPr>
          <p:cNvPr id="250" name="Google Shape;250;p14"/>
          <p:cNvSpPr txBox="1"/>
          <p:nvPr/>
        </p:nvSpPr>
        <p:spPr>
          <a:xfrm>
            <a:off x="1210425" y="3729675"/>
            <a:ext cx="1206300" cy="252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Lato"/>
                <a:ea typeface="Lato"/>
                <a:cs typeface="Lato"/>
                <a:sym typeface="Lato"/>
              </a:rPr>
              <a:t>Repository 2</a:t>
            </a:r>
            <a:endParaRPr b="0" i="0" sz="1400" u="none" cap="none" strike="noStrike">
              <a:solidFill>
                <a:schemeClr val="lt1"/>
              </a:solidFill>
              <a:latin typeface="Lato"/>
              <a:ea typeface="Lato"/>
              <a:cs typeface="Lato"/>
              <a:sym typeface="Lato"/>
            </a:endParaRPr>
          </a:p>
        </p:txBody>
      </p:sp>
      <p:cxnSp>
        <p:nvCxnSpPr>
          <p:cNvPr id="251" name="Google Shape;251;p14"/>
          <p:cNvCxnSpPr/>
          <p:nvPr/>
        </p:nvCxnSpPr>
        <p:spPr>
          <a:xfrm>
            <a:off x="2340525" y="2888275"/>
            <a:ext cx="1280400" cy="0"/>
          </a:xfrm>
          <a:prstGeom prst="straightConnector1">
            <a:avLst/>
          </a:prstGeom>
          <a:noFill/>
          <a:ln cap="flat" cmpd="sng" w="9525">
            <a:solidFill>
              <a:schemeClr val="dk2"/>
            </a:solidFill>
            <a:prstDash val="solid"/>
            <a:round/>
            <a:headEnd len="sm" w="sm" type="none"/>
            <a:tailEnd len="med" w="med" type="triangle"/>
          </a:ln>
        </p:spPr>
      </p:cxnSp>
      <p:cxnSp>
        <p:nvCxnSpPr>
          <p:cNvPr id="252" name="Google Shape;252;p14"/>
          <p:cNvCxnSpPr>
            <a:stCxn id="229" idx="3"/>
            <a:endCxn id="234" idx="1"/>
          </p:cNvCxnSpPr>
          <p:nvPr/>
        </p:nvCxnSpPr>
        <p:spPr>
          <a:xfrm>
            <a:off x="2406575" y="2227326"/>
            <a:ext cx="1453800" cy="3600"/>
          </a:xfrm>
          <a:prstGeom prst="straightConnector1">
            <a:avLst/>
          </a:prstGeom>
          <a:noFill/>
          <a:ln cap="flat" cmpd="sng" w="9525">
            <a:solidFill>
              <a:schemeClr val="dk2"/>
            </a:solidFill>
            <a:prstDash val="solid"/>
            <a:round/>
            <a:headEnd len="sm" w="sm" type="none"/>
            <a:tailEnd len="med" w="med" type="triangle"/>
          </a:ln>
        </p:spPr>
      </p:cxnSp>
      <p:cxnSp>
        <p:nvCxnSpPr>
          <p:cNvPr id="253" name="Google Shape;253;p14"/>
          <p:cNvCxnSpPr/>
          <p:nvPr/>
        </p:nvCxnSpPr>
        <p:spPr>
          <a:xfrm>
            <a:off x="2340525" y="3856125"/>
            <a:ext cx="1280400" cy="0"/>
          </a:xfrm>
          <a:prstGeom prst="straightConnector1">
            <a:avLst/>
          </a:prstGeom>
          <a:noFill/>
          <a:ln cap="flat" cmpd="sng" w="9525">
            <a:solidFill>
              <a:schemeClr val="dk2"/>
            </a:solidFill>
            <a:prstDash val="solid"/>
            <a:round/>
            <a:headEnd len="sm" w="sm" type="none"/>
            <a:tailEnd len="med" w="med" type="triangle"/>
          </a:ln>
        </p:spPr>
      </p:cxnSp>
      <p:cxnSp>
        <p:nvCxnSpPr>
          <p:cNvPr id="254" name="Google Shape;254;p14"/>
          <p:cNvCxnSpPr>
            <a:stCxn id="233" idx="3"/>
          </p:cNvCxnSpPr>
          <p:nvPr/>
        </p:nvCxnSpPr>
        <p:spPr>
          <a:xfrm>
            <a:off x="5324025" y="2888275"/>
            <a:ext cx="1223100" cy="0"/>
          </a:xfrm>
          <a:prstGeom prst="straightConnector1">
            <a:avLst/>
          </a:prstGeom>
          <a:noFill/>
          <a:ln cap="flat" cmpd="sng" w="9525">
            <a:solidFill>
              <a:schemeClr val="dk2"/>
            </a:solidFill>
            <a:prstDash val="solid"/>
            <a:round/>
            <a:headEnd len="sm" w="sm" type="none"/>
            <a:tailEnd len="med" w="med" type="triangle"/>
          </a:ln>
        </p:spPr>
      </p:cxnSp>
      <p:cxnSp>
        <p:nvCxnSpPr>
          <p:cNvPr id="255" name="Google Shape;255;p14"/>
          <p:cNvCxnSpPr>
            <a:stCxn id="243" idx="3"/>
          </p:cNvCxnSpPr>
          <p:nvPr/>
        </p:nvCxnSpPr>
        <p:spPr>
          <a:xfrm>
            <a:off x="5324025" y="3856125"/>
            <a:ext cx="1201800" cy="0"/>
          </a:xfrm>
          <a:prstGeom prst="straightConnector1">
            <a:avLst/>
          </a:prstGeom>
          <a:noFill/>
          <a:ln cap="flat" cmpd="sng" w="9525">
            <a:solidFill>
              <a:schemeClr val="dk2"/>
            </a:solidFill>
            <a:prstDash val="solid"/>
            <a:round/>
            <a:headEnd len="sm" w="sm" type="none"/>
            <a:tailEnd len="med" w="med" type="triangle"/>
          </a:ln>
        </p:spPr>
      </p:cxnSp>
      <p:sp>
        <p:nvSpPr>
          <p:cNvPr id="256" name="Google Shape;256;p14"/>
          <p:cNvSpPr txBox="1"/>
          <p:nvPr/>
        </p:nvSpPr>
        <p:spPr>
          <a:xfrm>
            <a:off x="2539950" y="678125"/>
            <a:ext cx="4064100" cy="474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 sz="2400" u="none" cap="none" strike="noStrike">
                <a:solidFill>
                  <a:schemeClr val="lt1"/>
                </a:solidFill>
                <a:latin typeface="Lato"/>
                <a:ea typeface="Lato"/>
                <a:cs typeface="Lato"/>
                <a:sym typeface="Lato"/>
              </a:rPr>
              <a:t>WORKFLOW</a:t>
            </a:r>
            <a:endParaRPr b="0" i="0" sz="2400" u="none" cap="none" strike="noStrike">
              <a:solidFill>
                <a:schemeClr val="lt1"/>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pic>
        <p:nvPicPr>
          <p:cNvPr id="261" name="Google Shape;261;p15"/>
          <p:cNvPicPr preferRelativeResize="0"/>
          <p:nvPr/>
        </p:nvPicPr>
        <p:blipFill rotWithShape="1">
          <a:blip r:embed="rId3">
            <a:alphaModFix/>
          </a:blip>
          <a:srcRect b="0" l="0" r="0" t="0"/>
          <a:stretch/>
        </p:blipFill>
        <p:spPr>
          <a:xfrm>
            <a:off x="2089400" y="806963"/>
            <a:ext cx="4965193" cy="352958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16"/>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1" lang="en"/>
              <a:t>Configuration &amp; Management Tool</a:t>
            </a:r>
            <a:endParaRPr b="1"/>
          </a:p>
        </p:txBody>
      </p:sp>
      <p:sp>
        <p:nvSpPr>
          <p:cNvPr id="267" name="Google Shape;267;p16"/>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SzPts val="1300"/>
              <a:buNone/>
            </a:pPr>
            <a:r>
              <a:t/>
            </a:r>
            <a:endParaRPr sz="1600">
              <a:latin typeface="Montserrat"/>
              <a:ea typeface="Montserrat"/>
              <a:cs typeface="Montserrat"/>
              <a:sym typeface="Montserrat"/>
            </a:endParaRPr>
          </a:p>
          <a:p>
            <a:pPr indent="-330200" lvl="0" marL="457200" rtl="0" algn="l">
              <a:lnSpc>
                <a:spcPct val="115000"/>
              </a:lnSpc>
              <a:spcBef>
                <a:spcPts val="1600"/>
              </a:spcBef>
              <a:spcAft>
                <a:spcPts val="0"/>
              </a:spcAft>
              <a:buSzPts val="1600"/>
              <a:buFont typeface="Montserrat"/>
              <a:buChar char="●"/>
            </a:pPr>
            <a:r>
              <a:rPr lang="en" sz="1600">
                <a:latin typeface="Montserrat"/>
                <a:ea typeface="Montserrat"/>
                <a:cs typeface="Montserrat"/>
                <a:sym typeface="Montserrat"/>
              </a:rPr>
              <a:t>Some most popular and reliable automation tools are; Puppet, Chef, Salt, and Ansible.</a:t>
            </a:r>
            <a:endParaRPr sz="1600">
              <a:latin typeface="Montserrat"/>
              <a:ea typeface="Montserrat"/>
              <a:cs typeface="Montserrat"/>
              <a:sym typeface="Montserrat"/>
            </a:endParaRPr>
          </a:p>
          <a:p>
            <a:pPr indent="-330200" lvl="0" marL="457200" rtl="0" algn="l">
              <a:lnSpc>
                <a:spcPct val="115000"/>
              </a:lnSpc>
              <a:spcBef>
                <a:spcPts val="0"/>
              </a:spcBef>
              <a:spcAft>
                <a:spcPts val="0"/>
              </a:spcAft>
              <a:buSzPts val="1600"/>
              <a:buFont typeface="Montserrat"/>
              <a:buChar char="●"/>
            </a:pPr>
            <a:r>
              <a:rPr lang="en" sz="1600">
                <a:latin typeface="Montserrat"/>
                <a:ea typeface="Montserrat"/>
                <a:cs typeface="Montserrat"/>
                <a:sym typeface="Montserrat"/>
              </a:rPr>
              <a:t>These  tools use provisioning scripts to make the server reach a desirable state.</a:t>
            </a:r>
            <a:endParaRPr sz="1600">
              <a:latin typeface="Montserrat"/>
              <a:ea typeface="Montserrat"/>
              <a:cs typeface="Montserrat"/>
              <a:sym typeface="Montserrat"/>
            </a:endParaRPr>
          </a:p>
          <a:p>
            <a:pPr indent="-330200" lvl="0" marL="457200" rtl="0" algn="l">
              <a:lnSpc>
                <a:spcPct val="115000"/>
              </a:lnSpc>
              <a:spcBef>
                <a:spcPts val="0"/>
              </a:spcBef>
              <a:spcAft>
                <a:spcPts val="0"/>
              </a:spcAft>
              <a:buSzPts val="1600"/>
              <a:buFont typeface="Montserrat"/>
              <a:buChar char="●"/>
            </a:pPr>
            <a:r>
              <a:rPr lang="en" sz="1600">
                <a:latin typeface="Montserrat"/>
                <a:ea typeface="Montserrat"/>
                <a:cs typeface="Montserrat"/>
                <a:sym typeface="Montserrat"/>
              </a:rPr>
              <a:t>Each of these tools poses different characteristics and each works differently.</a:t>
            </a:r>
            <a:endParaRPr sz="1600">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17"/>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
              <a:t>Chef</a:t>
            </a:r>
            <a:endParaRPr/>
          </a:p>
        </p:txBody>
      </p:sp>
      <p:sp>
        <p:nvSpPr>
          <p:cNvPr id="273" name="Google Shape;273;p17"/>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rPr lang="en"/>
              <a:t> </a:t>
            </a:r>
            <a:endParaRPr/>
          </a:p>
        </p:txBody>
      </p:sp>
      <p:pic>
        <p:nvPicPr>
          <p:cNvPr id="274" name="Google Shape;274;p17"/>
          <p:cNvPicPr preferRelativeResize="0"/>
          <p:nvPr/>
        </p:nvPicPr>
        <p:blipFill rotWithShape="1">
          <a:blip r:embed="rId3">
            <a:alphaModFix/>
          </a:blip>
          <a:srcRect b="0" l="0" r="0" t="0"/>
          <a:stretch/>
        </p:blipFill>
        <p:spPr>
          <a:xfrm>
            <a:off x="2666738" y="1307850"/>
            <a:ext cx="4300425" cy="28765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18"/>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1" lang="en"/>
              <a:t>Why have we replaced Chef with Ansible?</a:t>
            </a:r>
            <a:endParaRPr b="1"/>
          </a:p>
        </p:txBody>
      </p:sp>
      <p:sp>
        <p:nvSpPr>
          <p:cNvPr id="280" name="Google Shape;280;p18"/>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SzPts val="1600"/>
              <a:buChar char="●"/>
            </a:pPr>
            <a:r>
              <a:rPr lang="en" sz="1600"/>
              <a:t>Setting up the environment for Ansible is easy.</a:t>
            </a:r>
            <a:endParaRPr sz="1600"/>
          </a:p>
          <a:p>
            <a:pPr indent="-330200" lvl="0" marL="457200" rtl="0" algn="l">
              <a:lnSpc>
                <a:spcPct val="115000"/>
              </a:lnSpc>
              <a:spcBef>
                <a:spcPts val="0"/>
              </a:spcBef>
              <a:spcAft>
                <a:spcPts val="0"/>
              </a:spcAft>
              <a:buSzPts val="1600"/>
              <a:buChar char="●"/>
            </a:pPr>
            <a:r>
              <a:rPr lang="en" sz="1600"/>
              <a:t>Ansible playbooks are much easier to create and understand.</a:t>
            </a:r>
            <a:endParaRPr sz="1600"/>
          </a:p>
          <a:p>
            <a:pPr indent="-330200" lvl="0" marL="457200" rtl="0" algn="l">
              <a:lnSpc>
                <a:spcPct val="115000"/>
              </a:lnSpc>
              <a:spcBef>
                <a:spcPts val="0"/>
              </a:spcBef>
              <a:spcAft>
                <a:spcPts val="0"/>
              </a:spcAft>
              <a:buSzPts val="1600"/>
              <a:buChar char="●"/>
            </a:pPr>
            <a:r>
              <a:rPr lang="en" sz="1600"/>
              <a:t>It does not require any agents on host machine.</a:t>
            </a:r>
            <a:endParaRPr sz="1600"/>
          </a:p>
          <a:p>
            <a:pPr indent="-330200" lvl="0" marL="457200" rtl="0" algn="l">
              <a:lnSpc>
                <a:spcPct val="115000"/>
              </a:lnSpc>
              <a:spcBef>
                <a:spcPts val="0"/>
              </a:spcBef>
              <a:spcAft>
                <a:spcPts val="0"/>
              </a:spcAft>
              <a:buSzPts val="1600"/>
              <a:buChar char="●"/>
            </a:pPr>
            <a:r>
              <a:rPr lang="en" sz="1600"/>
              <a:t>Ansible uses SSH by default instead of requiring agents everywhere, which avoids extra open ports and improving security.</a:t>
            </a:r>
            <a:endParaRPr sz="1600"/>
          </a:p>
          <a:p>
            <a:pPr indent="-330200" lvl="0" marL="457200" rtl="0" algn="l">
              <a:lnSpc>
                <a:spcPct val="115000"/>
              </a:lnSpc>
              <a:spcBef>
                <a:spcPts val="0"/>
              </a:spcBef>
              <a:spcAft>
                <a:spcPts val="0"/>
              </a:spcAft>
              <a:buSzPts val="1600"/>
              <a:buChar char="●"/>
            </a:pPr>
            <a:r>
              <a:rPr lang="en" sz="1600"/>
              <a:t>It automates the configuration management, workflow orchestration, and even cloud provisioning all from one system.</a:t>
            </a:r>
            <a:endParaRPr sz="16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19"/>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
              <a:t>Ansible</a:t>
            </a:r>
            <a:endParaRPr/>
          </a:p>
        </p:txBody>
      </p:sp>
      <p:sp>
        <p:nvSpPr>
          <p:cNvPr id="286" name="Google Shape;286;p19"/>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rPr lang="en"/>
              <a:t> </a:t>
            </a:r>
            <a:endParaRPr/>
          </a:p>
        </p:txBody>
      </p:sp>
      <p:pic>
        <p:nvPicPr>
          <p:cNvPr id="287" name="Google Shape;287;p19"/>
          <p:cNvPicPr preferRelativeResize="0"/>
          <p:nvPr/>
        </p:nvPicPr>
        <p:blipFill rotWithShape="1">
          <a:blip r:embed="rId3">
            <a:alphaModFix/>
          </a:blip>
          <a:srcRect b="0" l="0" r="0" t="0"/>
          <a:stretch/>
        </p:blipFill>
        <p:spPr>
          <a:xfrm>
            <a:off x="2659525" y="1609725"/>
            <a:ext cx="4314825" cy="1924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graphicFrame>
        <p:nvGraphicFramePr>
          <p:cNvPr id="141" name="Google Shape;141;p2"/>
          <p:cNvGraphicFramePr/>
          <p:nvPr/>
        </p:nvGraphicFramePr>
        <p:xfrm>
          <a:off x="1607775" y="1579438"/>
          <a:ext cx="3000000" cy="3000000"/>
        </p:xfrm>
        <a:graphic>
          <a:graphicData uri="http://schemas.openxmlformats.org/drawingml/2006/table">
            <a:tbl>
              <a:tblPr>
                <a:noFill/>
                <a:tableStyleId>{4A5CA35D-7F27-4862-933B-223F68FFF56D}</a:tableStyleId>
              </a:tblPr>
              <a:tblGrid>
                <a:gridCol w="1513125"/>
                <a:gridCol w="3532475"/>
                <a:gridCol w="882850"/>
              </a:tblGrid>
              <a:tr h="818700">
                <a:tc>
                  <a:txBody>
                    <a:bodyPr/>
                    <a:lstStyle/>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rgbClr val="FFFFFF"/>
                          </a:solidFill>
                          <a:latin typeface="Lato"/>
                          <a:ea typeface="Lato"/>
                          <a:cs typeface="Lato"/>
                          <a:sym typeface="Lato"/>
                        </a:rPr>
                        <a:t>CS-16133</a:t>
                      </a:r>
                      <a:endParaRPr sz="2000" u="none" cap="none" strike="noStrike">
                        <a:solidFill>
                          <a:srgbClr val="FFFFFF"/>
                        </a:solidFill>
                        <a:latin typeface="Lato"/>
                        <a:ea typeface="Lato"/>
                        <a:cs typeface="Lato"/>
                        <a:sym typeface="Lato"/>
                      </a:endParaRPr>
                    </a:p>
                  </a:txBody>
                  <a:tcPr marT="91425" marB="91425" marR="91425" marL="91425">
                    <a:lnL cap="flat" cmpd="sng" w="9525">
                      <a:solidFill>
                        <a:srgbClr val="9E9E9E"/>
                      </a:solidFill>
                      <a:prstDash val="dashDot"/>
                      <a:round/>
                      <a:headEnd len="sm" w="sm" type="none"/>
                      <a:tailEnd len="sm" w="sm" type="none"/>
                    </a:lnL>
                    <a:lnR cap="flat" cmpd="sng" w="9525">
                      <a:solidFill>
                        <a:srgbClr val="9E9E9E"/>
                      </a:solidFill>
                      <a:prstDash val="dashDot"/>
                      <a:round/>
                      <a:headEnd len="sm" w="sm" type="none"/>
                      <a:tailEnd len="sm" w="sm" type="none"/>
                    </a:lnR>
                    <a:lnT cap="flat" cmpd="sng" w="9525">
                      <a:solidFill>
                        <a:srgbClr val="9E9E9E"/>
                      </a:solidFill>
                      <a:prstDash val="dashDot"/>
                      <a:round/>
                      <a:headEnd len="sm" w="sm" type="none"/>
                      <a:tailEnd len="sm" w="sm" type="none"/>
                    </a:lnT>
                    <a:lnB cap="flat" cmpd="sng" w="9525">
                      <a:solidFill>
                        <a:srgbClr val="9E9E9E"/>
                      </a:solidFill>
                      <a:prstDash val="dashDot"/>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rgbClr val="FFFFFF"/>
                          </a:solidFill>
                          <a:latin typeface="Lato"/>
                          <a:ea typeface="Lato"/>
                          <a:cs typeface="Lato"/>
                          <a:sym typeface="Lato"/>
                        </a:rPr>
                        <a:t>Danyal Javed Mir</a:t>
                      </a:r>
                      <a:endParaRPr sz="2000" u="none" cap="none" strike="noStrike">
                        <a:solidFill>
                          <a:srgbClr val="FFFFFF"/>
                        </a:solidFill>
                        <a:latin typeface="Lato"/>
                        <a:ea typeface="Lato"/>
                        <a:cs typeface="Lato"/>
                        <a:sym typeface="Lato"/>
                      </a:endParaRPr>
                    </a:p>
                  </a:txBody>
                  <a:tcPr marT="91425" marB="91425" marR="91425" marL="91425">
                    <a:lnL cap="flat" cmpd="sng" w="9525">
                      <a:solidFill>
                        <a:srgbClr val="9E9E9E"/>
                      </a:solidFill>
                      <a:prstDash val="dashDot"/>
                      <a:round/>
                      <a:headEnd len="sm" w="sm" type="none"/>
                      <a:tailEnd len="sm" w="sm" type="none"/>
                    </a:lnL>
                    <a:lnR cap="flat" cmpd="sng" w="9525">
                      <a:solidFill>
                        <a:srgbClr val="9E9E9E"/>
                      </a:solidFill>
                      <a:prstDash val="dashDot"/>
                      <a:round/>
                      <a:headEnd len="sm" w="sm" type="none"/>
                      <a:tailEnd len="sm" w="sm" type="none"/>
                    </a:lnR>
                    <a:lnT cap="flat" cmpd="sng" w="9525">
                      <a:solidFill>
                        <a:srgbClr val="9E9E9E"/>
                      </a:solidFill>
                      <a:prstDash val="dashDot"/>
                      <a:round/>
                      <a:headEnd len="sm" w="sm" type="none"/>
                      <a:tailEnd len="sm" w="sm" type="none"/>
                    </a:lnT>
                    <a:lnB cap="flat" cmpd="sng" w="9525">
                      <a:solidFill>
                        <a:srgbClr val="9E9E9E"/>
                      </a:solidFill>
                      <a:prstDash val="dashDot"/>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rgbClr val="FFFFFF"/>
                          </a:solidFill>
                          <a:latin typeface="Lato"/>
                          <a:ea typeface="Lato"/>
                          <a:cs typeface="Lato"/>
                          <a:sym typeface="Lato"/>
                        </a:rPr>
                        <a:t>3.2</a:t>
                      </a:r>
                      <a:endParaRPr sz="2000" u="none" cap="none" strike="noStrike">
                        <a:solidFill>
                          <a:srgbClr val="FFFFFF"/>
                        </a:solidFill>
                        <a:latin typeface="Lato"/>
                        <a:ea typeface="Lato"/>
                        <a:cs typeface="Lato"/>
                        <a:sym typeface="Lato"/>
                      </a:endParaRPr>
                    </a:p>
                  </a:txBody>
                  <a:tcPr marT="91425" marB="91425" marR="91425" marL="91425">
                    <a:lnL cap="flat" cmpd="sng" w="9525">
                      <a:solidFill>
                        <a:srgbClr val="9E9E9E"/>
                      </a:solidFill>
                      <a:prstDash val="dashDot"/>
                      <a:round/>
                      <a:headEnd len="sm" w="sm" type="none"/>
                      <a:tailEnd len="sm" w="sm" type="none"/>
                    </a:lnL>
                    <a:lnR cap="flat" cmpd="sng" w="9525">
                      <a:solidFill>
                        <a:srgbClr val="9E9E9E"/>
                      </a:solidFill>
                      <a:prstDash val="dashDot"/>
                      <a:round/>
                      <a:headEnd len="sm" w="sm" type="none"/>
                      <a:tailEnd len="sm" w="sm" type="none"/>
                    </a:lnR>
                    <a:lnT cap="flat" cmpd="sng" w="9525">
                      <a:solidFill>
                        <a:srgbClr val="9E9E9E"/>
                      </a:solidFill>
                      <a:prstDash val="dashDot"/>
                      <a:round/>
                      <a:headEnd len="sm" w="sm" type="none"/>
                      <a:tailEnd len="sm" w="sm" type="none"/>
                    </a:lnT>
                    <a:lnB cap="flat" cmpd="sng" w="9525">
                      <a:solidFill>
                        <a:srgbClr val="9E9E9E"/>
                      </a:solidFill>
                      <a:prstDash val="dashDot"/>
                      <a:round/>
                      <a:headEnd len="sm" w="sm" type="none"/>
                      <a:tailEnd len="sm" w="sm" type="none"/>
                    </a:lnB>
                  </a:tcPr>
                </a:tc>
              </a:tr>
              <a:tr h="789925">
                <a:tc>
                  <a:txBody>
                    <a:bodyPr/>
                    <a:lstStyle/>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rgbClr val="FFFFFF"/>
                          </a:solidFill>
                          <a:latin typeface="Lato"/>
                          <a:ea typeface="Lato"/>
                          <a:cs typeface="Lato"/>
                          <a:sym typeface="Lato"/>
                        </a:rPr>
                        <a:t>CS-16129</a:t>
                      </a:r>
                      <a:endParaRPr sz="2000" u="none" cap="none" strike="noStrike">
                        <a:solidFill>
                          <a:srgbClr val="FFFFFF"/>
                        </a:solidFill>
                        <a:latin typeface="Lato"/>
                        <a:ea typeface="Lato"/>
                        <a:cs typeface="Lato"/>
                        <a:sym typeface="Lato"/>
                      </a:endParaRPr>
                    </a:p>
                  </a:txBody>
                  <a:tcPr marT="91425" marB="91425" marR="91425" marL="91425">
                    <a:lnL cap="flat" cmpd="sng" w="9525">
                      <a:solidFill>
                        <a:srgbClr val="9E9E9E"/>
                      </a:solidFill>
                      <a:prstDash val="dashDot"/>
                      <a:round/>
                      <a:headEnd len="sm" w="sm" type="none"/>
                      <a:tailEnd len="sm" w="sm" type="none"/>
                    </a:lnL>
                    <a:lnR cap="flat" cmpd="sng" w="9525">
                      <a:solidFill>
                        <a:srgbClr val="9E9E9E"/>
                      </a:solidFill>
                      <a:prstDash val="dashDot"/>
                      <a:round/>
                      <a:headEnd len="sm" w="sm" type="none"/>
                      <a:tailEnd len="sm" w="sm" type="none"/>
                    </a:lnR>
                    <a:lnT cap="flat" cmpd="sng" w="9525">
                      <a:solidFill>
                        <a:srgbClr val="9E9E9E"/>
                      </a:solidFill>
                      <a:prstDash val="dashDot"/>
                      <a:round/>
                      <a:headEnd len="sm" w="sm" type="none"/>
                      <a:tailEnd len="sm" w="sm" type="none"/>
                    </a:lnT>
                    <a:lnB cap="flat" cmpd="sng" w="9525">
                      <a:solidFill>
                        <a:srgbClr val="9E9E9E"/>
                      </a:solidFill>
                      <a:prstDash val="dashDot"/>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rgbClr val="FFFFFF"/>
                          </a:solidFill>
                          <a:latin typeface="Lato"/>
                          <a:ea typeface="Lato"/>
                          <a:cs typeface="Lato"/>
                          <a:sym typeface="Lato"/>
                        </a:rPr>
                        <a:t>Muhammad Usman Ghani</a:t>
                      </a:r>
                      <a:endParaRPr sz="2000" u="none" cap="none" strike="noStrike">
                        <a:solidFill>
                          <a:srgbClr val="FFFFFF"/>
                        </a:solidFill>
                        <a:latin typeface="Lato"/>
                        <a:ea typeface="Lato"/>
                        <a:cs typeface="Lato"/>
                        <a:sym typeface="Lato"/>
                      </a:endParaRPr>
                    </a:p>
                  </a:txBody>
                  <a:tcPr marT="91425" marB="91425" marR="91425" marL="91425">
                    <a:lnL cap="flat" cmpd="sng" w="9525">
                      <a:solidFill>
                        <a:srgbClr val="9E9E9E"/>
                      </a:solidFill>
                      <a:prstDash val="dashDot"/>
                      <a:round/>
                      <a:headEnd len="sm" w="sm" type="none"/>
                      <a:tailEnd len="sm" w="sm" type="none"/>
                    </a:lnL>
                    <a:lnR cap="flat" cmpd="sng" w="9525">
                      <a:solidFill>
                        <a:srgbClr val="9E9E9E"/>
                      </a:solidFill>
                      <a:prstDash val="dashDot"/>
                      <a:round/>
                      <a:headEnd len="sm" w="sm" type="none"/>
                      <a:tailEnd len="sm" w="sm" type="none"/>
                    </a:lnR>
                    <a:lnT cap="flat" cmpd="sng" w="9525">
                      <a:solidFill>
                        <a:srgbClr val="9E9E9E"/>
                      </a:solidFill>
                      <a:prstDash val="dashDot"/>
                      <a:round/>
                      <a:headEnd len="sm" w="sm" type="none"/>
                      <a:tailEnd len="sm" w="sm" type="none"/>
                    </a:lnT>
                    <a:lnB cap="flat" cmpd="sng" w="9525">
                      <a:solidFill>
                        <a:srgbClr val="9E9E9E"/>
                      </a:solidFill>
                      <a:prstDash val="dashDot"/>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rgbClr val="FFFFFF"/>
                          </a:solidFill>
                          <a:latin typeface="Lato"/>
                          <a:ea typeface="Lato"/>
                          <a:cs typeface="Lato"/>
                          <a:sym typeface="Lato"/>
                        </a:rPr>
                        <a:t>2.9</a:t>
                      </a:r>
                      <a:endParaRPr sz="2000" u="none" cap="none" strike="noStrike">
                        <a:solidFill>
                          <a:srgbClr val="FFFFFF"/>
                        </a:solidFill>
                        <a:latin typeface="Lato"/>
                        <a:ea typeface="Lato"/>
                        <a:cs typeface="Lato"/>
                        <a:sym typeface="Lato"/>
                      </a:endParaRPr>
                    </a:p>
                  </a:txBody>
                  <a:tcPr marT="91425" marB="91425" marR="91425" marL="91425">
                    <a:lnL cap="flat" cmpd="sng" w="9525">
                      <a:solidFill>
                        <a:srgbClr val="9E9E9E"/>
                      </a:solidFill>
                      <a:prstDash val="dashDot"/>
                      <a:round/>
                      <a:headEnd len="sm" w="sm" type="none"/>
                      <a:tailEnd len="sm" w="sm" type="none"/>
                    </a:lnL>
                    <a:lnR cap="flat" cmpd="sng" w="9525">
                      <a:solidFill>
                        <a:srgbClr val="9E9E9E"/>
                      </a:solidFill>
                      <a:prstDash val="dashDot"/>
                      <a:round/>
                      <a:headEnd len="sm" w="sm" type="none"/>
                      <a:tailEnd len="sm" w="sm" type="none"/>
                    </a:lnR>
                    <a:lnT cap="flat" cmpd="sng" w="9525">
                      <a:solidFill>
                        <a:srgbClr val="9E9E9E"/>
                      </a:solidFill>
                      <a:prstDash val="dashDot"/>
                      <a:round/>
                      <a:headEnd len="sm" w="sm" type="none"/>
                      <a:tailEnd len="sm" w="sm" type="none"/>
                    </a:lnT>
                    <a:lnB cap="flat" cmpd="sng" w="9525">
                      <a:solidFill>
                        <a:srgbClr val="9E9E9E"/>
                      </a:solidFill>
                      <a:prstDash val="dashDot"/>
                      <a:round/>
                      <a:headEnd len="sm" w="sm" type="none"/>
                      <a:tailEnd len="sm" w="sm" type="none"/>
                    </a:lnB>
                  </a:tcPr>
                </a:tc>
              </a:tr>
              <a:tr h="789925">
                <a:tc>
                  <a:txBody>
                    <a:bodyPr/>
                    <a:lstStyle/>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rgbClr val="FFFFFF"/>
                          </a:solidFill>
                          <a:latin typeface="Lato"/>
                          <a:ea typeface="Lato"/>
                          <a:cs typeface="Lato"/>
                          <a:sym typeface="Lato"/>
                        </a:rPr>
                        <a:t>CS-16126</a:t>
                      </a:r>
                      <a:endParaRPr sz="2000" u="none" cap="none" strike="noStrike">
                        <a:solidFill>
                          <a:srgbClr val="FFFFFF"/>
                        </a:solidFill>
                        <a:latin typeface="Lato"/>
                        <a:ea typeface="Lato"/>
                        <a:cs typeface="Lato"/>
                        <a:sym typeface="Lato"/>
                      </a:endParaRPr>
                    </a:p>
                  </a:txBody>
                  <a:tcPr marT="91425" marB="91425" marR="91425" marL="91425">
                    <a:lnL cap="flat" cmpd="sng" w="9525">
                      <a:solidFill>
                        <a:srgbClr val="9E9E9E"/>
                      </a:solidFill>
                      <a:prstDash val="dashDot"/>
                      <a:round/>
                      <a:headEnd len="sm" w="sm" type="none"/>
                      <a:tailEnd len="sm" w="sm" type="none"/>
                    </a:lnL>
                    <a:lnR cap="flat" cmpd="sng" w="9525">
                      <a:solidFill>
                        <a:srgbClr val="9E9E9E"/>
                      </a:solidFill>
                      <a:prstDash val="dashDot"/>
                      <a:round/>
                      <a:headEnd len="sm" w="sm" type="none"/>
                      <a:tailEnd len="sm" w="sm" type="none"/>
                    </a:lnR>
                    <a:lnT cap="flat" cmpd="sng" w="9525">
                      <a:solidFill>
                        <a:srgbClr val="9E9E9E"/>
                      </a:solidFill>
                      <a:prstDash val="dashDot"/>
                      <a:round/>
                      <a:headEnd len="sm" w="sm" type="none"/>
                      <a:tailEnd len="sm" w="sm" type="none"/>
                    </a:lnT>
                    <a:lnB cap="flat" cmpd="sng" w="9525">
                      <a:solidFill>
                        <a:srgbClr val="9E9E9E"/>
                      </a:solidFill>
                      <a:prstDash val="dashDot"/>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rgbClr val="FFFFFF"/>
                          </a:solidFill>
                          <a:latin typeface="Lato"/>
                          <a:ea typeface="Lato"/>
                          <a:cs typeface="Lato"/>
                          <a:sym typeface="Lato"/>
                        </a:rPr>
                        <a:t>Muhammad Ammar</a:t>
                      </a:r>
                      <a:endParaRPr sz="2000" u="none" cap="none" strike="noStrike">
                        <a:solidFill>
                          <a:srgbClr val="FFFFFF"/>
                        </a:solidFill>
                        <a:latin typeface="Lato"/>
                        <a:ea typeface="Lato"/>
                        <a:cs typeface="Lato"/>
                        <a:sym typeface="Lato"/>
                      </a:endParaRPr>
                    </a:p>
                  </a:txBody>
                  <a:tcPr marT="91425" marB="91425" marR="91425" marL="91425">
                    <a:lnL cap="flat" cmpd="sng" w="9525">
                      <a:solidFill>
                        <a:srgbClr val="9E9E9E"/>
                      </a:solidFill>
                      <a:prstDash val="dashDot"/>
                      <a:round/>
                      <a:headEnd len="sm" w="sm" type="none"/>
                      <a:tailEnd len="sm" w="sm" type="none"/>
                    </a:lnL>
                    <a:lnR cap="flat" cmpd="sng" w="9525">
                      <a:solidFill>
                        <a:srgbClr val="9E9E9E"/>
                      </a:solidFill>
                      <a:prstDash val="dashDot"/>
                      <a:round/>
                      <a:headEnd len="sm" w="sm" type="none"/>
                      <a:tailEnd len="sm" w="sm" type="none"/>
                    </a:lnR>
                    <a:lnT cap="flat" cmpd="sng" w="9525">
                      <a:solidFill>
                        <a:srgbClr val="9E9E9E"/>
                      </a:solidFill>
                      <a:prstDash val="dashDot"/>
                      <a:round/>
                      <a:headEnd len="sm" w="sm" type="none"/>
                      <a:tailEnd len="sm" w="sm" type="none"/>
                    </a:lnT>
                    <a:lnB cap="flat" cmpd="sng" w="9525">
                      <a:solidFill>
                        <a:srgbClr val="9E9E9E"/>
                      </a:solidFill>
                      <a:prstDash val="dashDot"/>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rgbClr val="FFFFFF"/>
                          </a:solidFill>
                          <a:latin typeface="Lato"/>
                          <a:ea typeface="Lato"/>
                          <a:cs typeface="Lato"/>
                          <a:sym typeface="Lato"/>
                        </a:rPr>
                        <a:t>3.2</a:t>
                      </a:r>
                      <a:endParaRPr sz="2000" u="none" cap="none" strike="noStrike">
                        <a:solidFill>
                          <a:srgbClr val="FFFFFF"/>
                        </a:solidFill>
                        <a:latin typeface="Lato"/>
                        <a:ea typeface="Lato"/>
                        <a:cs typeface="Lato"/>
                        <a:sym typeface="Lato"/>
                      </a:endParaRPr>
                    </a:p>
                  </a:txBody>
                  <a:tcPr marT="91425" marB="91425" marR="91425" marL="91425">
                    <a:lnL cap="flat" cmpd="sng" w="9525">
                      <a:solidFill>
                        <a:srgbClr val="9E9E9E"/>
                      </a:solidFill>
                      <a:prstDash val="dashDot"/>
                      <a:round/>
                      <a:headEnd len="sm" w="sm" type="none"/>
                      <a:tailEnd len="sm" w="sm" type="none"/>
                    </a:lnL>
                    <a:lnR cap="flat" cmpd="sng" w="9525">
                      <a:solidFill>
                        <a:srgbClr val="9E9E9E"/>
                      </a:solidFill>
                      <a:prstDash val="dashDot"/>
                      <a:round/>
                      <a:headEnd len="sm" w="sm" type="none"/>
                      <a:tailEnd len="sm" w="sm" type="none"/>
                    </a:lnR>
                    <a:lnT cap="flat" cmpd="sng" w="9525">
                      <a:solidFill>
                        <a:srgbClr val="9E9E9E"/>
                      </a:solidFill>
                      <a:prstDash val="dashDot"/>
                      <a:round/>
                      <a:headEnd len="sm" w="sm" type="none"/>
                      <a:tailEnd len="sm" w="sm" type="none"/>
                    </a:lnT>
                    <a:lnB cap="flat" cmpd="sng" w="9525">
                      <a:solidFill>
                        <a:srgbClr val="9E9E9E"/>
                      </a:solidFill>
                      <a:prstDash val="dashDot"/>
                      <a:round/>
                      <a:headEnd len="sm" w="sm" type="none"/>
                      <a:tailEnd len="sm" w="sm" type="none"/>
                    </a:lnB>
                  </a:tcPr>
                </a:tc>
              </a:tr>
            </a:tbl>
          </a:graphicData>
        </a:graphic>
      </p:graphicFrame>
      <p:sp>
        <p:nvSpPr>
          <p:cNvPr id="142" name="Google Shape;142;p2"/>
          <p:cNvSpPr txBox="1"/>
          <p:nvPr/>
        </p:nvSpPr>
        <p:spPr>
          <a:xfrm>
            <a:off x="1452275" y="526900"/>
            <a:ext cx="6837600" cy="843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Lato"/>
                <a:ea typeface="Lato"/>
                <a:cs typeface="Lato"/>
                <a:sym typeface="Lato"/>
              </a:rPr>
              <a:t>Group Members</a:t>
            </a:r>
            <a:endParaRPr b="1" i="0" sz="2400" u="none" cap="none" strike="noStrike">
              <a:solidFill>
                <a:schemeClr val="lt1"/>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20"/>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1" lang="en"/>
              <a:t>Ansible</a:t>
            </a:r>
            <a:endParaRPr b="1"/>
          </a:p>
        </p:txBody>
      </p:sp>
      <p:sp>
        <p:nvSpPr>
          <p:cNvPr id="293" name="Google Shape;293;p20"/>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SzPts val="1300"/>
              <a:buNone/>
            </a:pPr>
            <a:r>
              <a:t/>
            </a:r>
            <a:endParaRPr sz="1600"/>
          </a:p>
          <a:p>
            <a:pPr indent="-330200" lvl="0" marL="457200" rtl="0" algn="l">
              <a:lnSpc>
                <a:spcPct val="115000"/>
              </a:lnSpc>
              <a:spcBef>
                <a:spcPts val="1600"/>
              </a:spcBef>
              <a:spcAft>
                <a:spcPts val="0"/>
              </a:spcAft>
              <a:buSzPts val="1600"/>
              <a:buChar char="●"/>
            </a:pPr>
            <a:r>
              <a:rPr lang="en" sz="1600"/>
              <a:t>Open source</a:t>
            </a:r>
            <a:endParaRPr sz="1600"/>
          </a:p>
          <a:p>
            <a:pPr indent="-330200" lvl="0" marL="457200" rtl="0" algn="l">
              <a:lnSpc>
                <a:spcPct val="115000"/>
              </a:lnSpc>
              <a:spcBef>
                <a:spcPts val="0"/>
              </a:spcBef>
              <a:spcAft>
                <a:spcPts val="0"/>
              </a:spcAft>
              <a:buSzPts val="1600"/>
              <a:buChar char="●"/>
            </a:pPr>
            <a:r>
              <a:rPr lang="en" sz="1600"/>
              <a:t>Agentless architecture</a:t>
            </a:r>
            <a:endParaRPr sz="1600"/>
          </a:p>
          <a:p>
            <a:pPr indent="-330200" lvl="0" marL="457200" rtl="0" algn="l">
              <a:lnSpc>
                <a:spcPct val="115000"/>
              </a:lnSpc>
              <a:spcBef>
                <a:spcPts val="0"/>
              </a:spcBef>
              <a:spcAft>
                <a:spcPts val="0"/>
              </a:spcAft>
              <a:buSzPts val="1600"/>
              <a:buChar char="●"/>
            </a:pPr>
            <a:r>
              <a:rPr lang="en" sz="1600"/>
              <a:t>No agent required on client machine</a:t>
            </a:r>
            <a:endParaRPr sz="1600"/>
          </a:p>
          <a:p>
            <a:pPr indent="-330200" lvl="0" marL="457200" rtl="0" algn="l">
              <a:lnSpc>
                <a:spcPct val="115000"/>
              </a:lnSpc>
              <a:spcBef>
                <a:spcPts val="0"/>
              </a:spcBef>
              <a:spcAft>
                <a:spcPts val="0"/>
              </a:spcAft>
              <a:buSzPts val="1600"/>
              <a:buChar char="●"/>
            </a:pPr>
            <a:r>
              <a:rPr lang="en" sz="1600"/>
              <a:t>Use SSH to configure client machines</a:t>
            </a:r>
            <a:endParaRPr sz="1600"/>
          </a:p>
          <a:p>
            <a:pPr indent="-330200" lvl="0" marL="457200" rtl="0" algn="l">
              <a:lnSpc>
                <a:spcPct val="115000"/>
              </a:lnSpc>
              <a:spcBef>
                <a:spcPts val="0"/>
              </a:spcBef>
              <a:spcAft>
                <a:spcPts val="0"/>
              </a:spcAft>
              <a:buSzPts val="1600"/>
              <a:buChar char="●"/>
            </a:pPr>
            <a:r>
              <a:rPr lang="en" sz="1600"/>
              <a:t>Faster and easier to set up.</a:t>
            </a:r>
            <a:endParaRPr sz="1600"/>
          </a:p>
          <a:p>
            <a:pPr indent="-330200" lvl="0" marL="457200" rtl="0" algn="l">
              <a:lnSpc>
                <a:spcPct val="115000"/>
              </a:lnSpc>
              <a:spcBef>
                <a:spcPts val="0"/>
              </a:spcBef>
              <a:spcAft>
                <a:spcPts val="0"/>
              </a:spcAft>
              <a:buSzPts val="1600"/>
              <a:buChar char="●"/>
            </a:pPr>
            <a:r>
              <a:rPr lang="en" sz="1600"/>
              <a:t>It uses a push-based synchronization approach</a:t>
            </a:r>
            <a:endParaRPr sz="16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21"/>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1" lang="en"/>
              <a:t>Playbook</a:t>
            </a:r>
            <a:endParaRPr b="1"/>
          </a:p>
        </p:txBody>
      </p:sp>
      <p:sp>
        <p:nvSpPr>
          <p:cNvPr id="299" name="Google Shape;299;p21"/>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SzPts val="1300"/>
              <a:buNone/>
            </a:pPr>
            <a:r>
              <a:t/>
            </a:r>
            <a:endParaRPr sz="1600"/>
          </a:p>
          <a:p>
            <a:pPr indent="-330200" lvl="0" marL="457200" rtl="0" algn="l">
              <a:lnSpc>
                <a:spcPct val="115000"/>
              </a:lnSpc>
              <a:spcBef>
                <a:spcPts val="1600"/>
              </a:spcBef>
              <a:spcAft>
                <a:spcPts val="0"/>
              </a:spcAft>
              <a:buSzPts val="1600"/>
              <a:buChar char="●"/>
            </a:pPr>
            <a:r>
              <a:rPr lang="en" sz="1600"/>
              <a:t>Written in YAML</a:t>
            </a:r>
            <a:endParaRPr sz="1600"/>
          </a:p>
          <a:p>
            <a:pPr indent="-330200" lvl="0" marL="457200" rtl="0" algn="l">
              <a:lnSpc>
                <a:spcPct val="115000"/>
              </a:lnSpc>
              <a:spcBef>
                <a:spcPts val="0"/>
              </a:spcBef>
              <a:spcAft>
                <a:spcPts val="0"/>
              </a:spcAft>
              <a:buSzPts val="1600"/>
              <a:buChar char="●"/>
            </a:pPr>
            <a:r>
              <a:rPr lang="en" sz="1600"/>
              <a:t>Sequential execution</a:t>
            </a:r>
            <a:endParaRPr sz="1600"/>
          </a:p>
          <a:p>
            <a:pPr indent="-330200" lvl="0" marL="457200" rtl="0" algn="l">
              <a:lnSpc>
                <a:spcPct val="115000"/>
              </a:lnSpc>
              <a:spcBef>
                <a:spcPts val="0"/>
              </a:spcBef>
              <a:spcAft>
                <a:spcPts val="0"/>
              </a:spcAft>
              <a:buSzPts val="1600"/>
              <a:buChar char="●"/>
            </a:pPr>
            <a:r>
              <a:rPr lang="en" sz="1600"/>
              <a:t>Each playbook has one or more </a:t>
            </a:r>
            <a:r>
              <a:rPr i="1" lang="en" sz="1600"/>
              <a:t>plays</a:t>
            </a:r>
            <a:r>
              <a:rPr lang="en" sz="1600"/>
              <a:t> in it.</a:t>
            </a:r>
            <a:endParaRPr sz="1600"/>
          </a:p>
          <a:p>
            <a:pPr indent="-330200" lvl="0" marL="457200" rtl="0" algn="l">
              <a:lnSpc>
                <a:spcPct val="115000"/>
              </a:lnSpc>
              <a:spcBef>
                <a:spcPts val="0"/>
              </a:spcBef>
              <a:spcAft>
                <a:spcPts val="0"/>
              </a:spcAft>
              <a:buSzPts val="1600"/>
              <a:buChar char="●"/>
            </a:pPr>
            <a:r>
              <a:rPr lang="en" sz="1600"/>
              <a:t>Each play consists of one of more </a:t>
            </a:r>
            <a:r>
              <a:rPr i="1" lang="en" sz="1600"/>
              <a:t>roles</a:t>
            </a:r>
            <a:r>
              <a:rPr lang="en" sz="1600"/>
              <a:t>.</a:t>
            </a:r>
            <a:endParaRPr sz="1600"/>
          </a:p>
          <a:p>
            <a:pPr indent="-330200" lvl="0" marL="457200" rtl="0" algn="l">
              <a:lnSpc>
                <a:spcPct val="115000"/>
              </a:lnSpc>
              <a:spcBef>
                <a:spcPts val="0"/>
              </a:spcBef>
              <a:spcAft>
                <a:spcPts val="0"/>
              </a:spcAft>
              <a:buSzPts val="1600"/>
              <a:buChar char="●"/>
            </a:pPr>
            <a:r>
              <a:rPr lang="en" sz="1600"/>
              <a:t>These roles are nothing but another playbook.</a:t>
            </a:r>
            <a:endParaRPr sz="16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22"/>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1" lang="en"/>
              <a:t>ELK</a:t>
            </a:r>
            <a:endParaRPr b="1"/>
          </a:p>
        </p:txBody>
      </p:sp>
      <p:sp>
        <p:nvSpPr>
          <p:cNvPr id="305" name="Google Shape;305;p22"/>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SzPts val="1300"/>
              <a:buNone/>
            </a:pPr>
            <a:r>
              <a:t/>
            </a:r>
            <a:endParaRPr sz="1600"/>
          </a:p>
          <a:p>
            <a:pPr indent="-330200" lvl="0" marL="457200" rtl="0" algn="l">
              <a:lnSpc>
                <a:spcPct val="115000"/>
              </a:lnSpc>
              <a:spcBef>
                <a:spcPts val="1600"/>
              </a:spcBef>
              <a:spcAft>
                <a:spcPts val="0"/>
              </a:spcAft>
              <a:buSzPts val="1600"/>
              <a:buChar char="●"/>
            </a:pPr>
            <a:r>
              <a:rPr lang="en" sz="1600"/>
              <a:t>A log management system known as ELK.</a:t>
            </a:r>
            <a:endParaRPr sz="1600"/>
          </a:p>
          <a:p>
            <a:pPr indent="-330200" lvl="0" marL="457200" rtl="0" algn="l">
              <a:lnSpc>
                <a:spcPct val="115000"/>
              </a:lnSpc>
              <a:spcBef>
                <a:spcPts val="0"/>
              </a:spcBef>
              <a:spcAft>
                <a:spcPts val="0"/>
              </a:spcAft>
              <a:buSzPts val="1600"/>
              <a:buChar char="●"/>
            </a:pPr>
            <a:r>
              <a:rPr lang="en" sz="1600"/>
              <a:t>It is an open-source.</a:t>
            </a:r>
            <a:endParaRPr sz="1600"/>
          </a:p>
          <a:p>
            <a:pPr indent="-330200" lvl="0" marL="457200" rtl="0" algn="l">
              <a:lnSpc>
                <a:spcPct val="115000"/>
              </a:lnSpc>
              <a:spcBef>
                <a:spcPts val="0"/>
              </a:spcBef>
              <a:spcAft>
                <a:spcPts val="0"/>
              </a:spcAft>
              <a:buSzPts val="1600"/>
              <a:buChar char="●"/>
            </a:pPr>
            <a:r>
              <a:rPr lang="en" sz="1600"/>
              <a:t>Most popular log analysis software</a:t>
            </a:r>
            <a:endParaRPr sz="1600"/>
          </a:p>
          <a:p>
            <a:pPr indent="-330200" lvl="0" marL="457200" rtl="0" algn="l">
              <a:lnSpc>
                <a:spcPct val="115000"/>
              </a:lnSpc>
              <a:spcBef>
                <a:spcPts val="0"/>
              </a:spcBef>
              <a:spcAft>
                <a:spcPts val="0"/>
              </a:spcAft>
              <a:buSzPts val="1600"/>
              <a:buChar char="●"/>
            </a:pPr>
            <a:r>
              <a:rPr lang="en" sz="1600"/>
              <a:t>Elasticsearch - Used for storing logs</a:t>
            </a:r>
            <a:endParaRPr sz="1600"/>
          </a:p>
          <a:p>
            <a:pPr indent="-330200" lvl="0" marL="457200" rtl="0" algn="l">
              <a:lnSpc>
                <a:spcPct val="115000"/>
              </a:lnSpc>
              <a:spcBef>
                <a:spcPts val="0"/>
              </a:spcBef>
              <a:spcAft>
                <a:spcPts val="0"/>
              </a:spcAft>
              <a:buSzPts val="1600"/>
              <a:buChar char="●"/>
            </a:pPr>
            <a:r>
              <a:rPr lang="en" sz="1600"/>
              <a:t>Logstash - Used for both shipping as well as processing and storing logs.</a:t>
            </a:r>
            <a:endParaRPr sz="1600"/>
          </a:p>
          <a:p>
            <a:pPr indent="-330200" lvl="0" marL="457200" rtl="0" algn="l">
              <a:lnSpc>
                <a:spcPct val="115000"/>
              </a:lnSpc>
              <a:spcBef>
                <a:spcPts val="0"/>
              </a:spcBef>
              <a:spcAft>
                <a:spcPts val="0"/>
              </a:spcAft>
              <a:buSzPts val="1600"/>
              <a:buChar char="●"/>
            </a:pPr>
            <a:r>
              <a:rPr lang="en" sz="1600"/>
              <a:t>Kibana - A visualization tool, hosted through Nginx or Apache</a:t>
            </a:r>
            <a:endParaRPr sz="16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23"/>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
              <a:t>ELK</a:t>
            </a:r>
            <a:endParaRPr/>
          </a:p>
        </p:txBody>
      </p:sp>
      <p:sp>
        <p:nvSpPr>
          <p:cNvPr id="311" name="Google Shape;311;p23"/>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t/>
            </a:r>
            <a:endParaRPr/>
          </a:p>
        </p:txBody>
      </p:sp>
      <p:pic>
        <p:nvPicPr>
          <p:cNvPr id="312" name="Google Shape;312;p23"/>
          <p:cNvPicPr preferRelativeResize="0"/>
          <p:nvPr/>
        </p:nvPicPr>
        <p:blipFill rotWithShape="1">
          <a:blip r:embed="rId3">
            <a:alphaModFix/>
          </a:blip>
          <a:srcRect b="0" l="0" r="0" t="0"/>
          <a:stretch/>
        </p:blipFill>
        <p:spPr>
          <a:xfrm>
            <a:off x="950500" y="1537250"/>
            <a:ext cx="7732901" cy="29718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24"/>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1" lang="en"/>
              <a:t>Filebeat </a:t>
            </a:r>
            <a:endParaRPr b="1"/>
          </a:p>
        </p:txBody>
      </p:sp>
      <p:sp>
        <p:nvSpPr>
          <p:cNvPr id="318" name="Google Shape;318;p24"/>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SzPts val="1600"/>
              <a:buChar char="●"/>
            </a:pPr>
            <a:r>
              <a:rPr lang="en" sz="1600"/>
              <a:t>A lightweight shipper agent.</a:t>
            </a:r>
            <a:endParaRPr sz="1600"/>
          </a:p>
          <a:p>
            <a:pPr indent="-330200" lvl="0" marL="457200" rtl="0" algn="l">
              <a:lnSpc>
                <a:spcPct val="115000"/>
              </a:lnSpc>
              <a:spcBef>
                <a:spcPts val="0"/>
              </a:spcBef>
              <a:spcAft>
                <a:spcPts val="0"/>
              </a:spcAft>
              <a:buSzPts val="1600"/>
              <a:buChar char="●"/>
            </a:pPr>
            <a:r>
              <a:rPr lang="en" sz="1600"/>
              <a:t>Used to fetch logs and feed them into logstash.</a:t>
            </a:r>
            <a:endParaRPr sz="16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5"/>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1" lang="en"/>
              <a:t>Heat </a:t>
            </a:r>
            <a:endParaRPr b="1"/>
          </a:p>
        </p:txBody>
      </p:sp>
      <p:sp>
        <p:nvSpPr>
          <p:cNvPr id="324" name="Google Shape;324;p25"/>
          <p:cNvSpPr txBox="1"/>
          <p:nvPr>
            <p:ph idx="1" type="body"/>
          </p:nvPr>
        </p:nvSpPr>
        <p:spPr>
          <a:xfrm>
            <a:off x="1297500" y="1203750"/>
            <a:ext cx="7484100" cy="2446800"/>
          </a:xfrm>
          <a:prstGeom prst="rect">
            <a:avLst/>
          </a:prstGeom>
          <a:noFill/>
          <a:ln>
            <a:noFill/>
          </a:ln>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SzPts val="1600"/>
              <a:buChar char="●"/>
            </a:pPr>
            <a:r>
              <a:rPr lang="en" sz="1600"/>
              <a:t>Heat is a service to orchestrate composite cloud applications using a declarative template.</a:t>
            </a:r>
            <a:endParaRPr sz="1600"/>
          </a:p>
          <a:p>
            <a:pPr indent="-330200" lvl="0" marL="457200" rtl="0" algn="l">
              <a:lnSpc>
                <a:spcPct val="100000"/>
              </a:lnSpc>
              <a:spcBef>
                <a:spcPts val="0"/>
              </a:spcBef>
              <a:spcAft>
                <a:spcPts val="0"/>
              </a:spcAft>
              <a:buSzPts val="1600"/>
              <a:buChar char="●"/>
            </a:pPr>
            <a:r>
              <a:rPr lang="en" sz="1600"/>
              <a:t>The templates allow creation of most OpenStack resource types such as instances, floating ips, volumes, security groups, users, etc</a:t>
            </a:r>
            <a:endParaRPr sz="1600"/>
          </a:p>
        </p:txBody>
      </p:sp>
      <p:pic>
        <p:nvPicPr>
          <p:cNvPr id="325" name="Google Shape;325;p25"/>
          <p:cNvPicPr preferRelativeResize="0"/>
          <p:nvPr/>
        </p:nvPicPr>
        <p:blipFill rotWithShape="1">
          <a:blip r:embed="rId3">
            <a:alphaModFix/>
          </a:blip>
          <a:srcRect b="0" l="0" r="0" t="0"/>
          <a:stretch/>
        </p:blipFill>
        <p:spPr>
          <a:xfrm>
            <a:off x="2156750" y="2571752"/>
            <a:ext cx="4830499" cy="21987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6"/>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1" lang="en"/>
              <a:t>Heat</a:t>
            </a:r>
            <a:endParaRPr b="1"/>
          </a:p>
        </p:txBody>
      </p:sp>
      <p:sp>
        <p:nvSpPr>
          <p:cNvPr id="331" name="Google Shape;331;p26"/>
          <p:cNvSpPr txBox="1"/>
          <p:nvPr>
            <p:ph idx="1" type="body"/>
          </p:nvPr>
        </p:nvSpPr>
        <p:spPr>
          <a:xfrm>
            <a:off x="1422950" y="1198750"/>
            <a:ext cx="5664900" cy="3229800"/>
          </a:xfrm>
          <a:prstGeom prst="rect">
            <a:avLst/>
          </a:prstGeom>
          <a:noFill/>
          <a:ln>
            <a:noFill/>
          </a:ln>
        </p:spPr>
        <p:txBody>
          <a:bodyPr anchorCtr="0" anchor="ctr" bIns="91425" lIns="91425" spcFirstLastPara="1" rIns="91425" wrap="square" tIns="91425">
            <a:noAutofit/>
          </a:bodyPr>
          <a:lstStyle/>
          <a:p>
            <a:pPr indent="-330200" lvl="0" marL="457200" rtl="0" algn="l">
              <a:lnSpc>
                <a:spcPct val="100000"/>
              </a:lnSpc>
              <a:spcBef>
                <a:spcPts val="0"/>
              </a:spcBef>
              <a:spcAft>
                <a:spcPts val="0"/>
              </a:spcAft>
              <a:buSzPts val="1600"/>
              <a:buChar char="●"/>
            </a:pPr>
            <a:r>
              <a:rPr lang="en" sz="1600"/>
              <a:t>Resources</a:t>
            </a:r>
            <a:endParaRPr sz="1600"/>
          </a:p>
          <a:p>
            <a:pPr indent="-330200" lvl="1" marL="914400" rtl="0" algn="l">
              <a:lnSpc>
                <a:spcPct val="100000"/>
              </a:lnSpc>
              <a:spcBef>
                <a:spcPts val="0"/>
              </a:spcBef>
              <a:spcAft>
                <a:spcPts val="0"/>
              </a:spcAft>
              <a:buSzPts val="1600"/>
              <a:buChar char="○"/>
            </a:pPr>
            <a:r>
              <a:rPr lang="en" sz="1600"/>
              <a:t>Heat will create resources like VMs, router, network, subnet, keypair etc.</a:t>
            </a:r>
            <a:endParaRPr sz="1600"/>
          </a:p>
          <a:p>
            <a:pPr indent="-330200" lvl="0" marL="457200" rtl="0" algn="l">
              <a:lnSpc>
                <a:spcPct val="100000"/>
              </a:lnSpc>
              <a:spcBef>
                <a:spcPts val="0"/>
              </a:spcBef>
              <a:spcAft>
                <a:spcPts val="0"/>
              </a:spcAft>
              <a:buSzPts val="1600"/>
              <a:buChar char="●"/>
            </a:pPr>
            <a:r>
              <a:rPr lang="en" sz="1600"/>
              <a:t>Templates</a:t>
            </a:r>
            <a:endParaRPr sz="1600"/>
          </a:p>
          <a:p>
            <a:pPr indent="-330200" lvl="1" marL="914400" rtl="0" algn="l">
              <a:lnSpc>
                <a:spcPct val="100000"/>
              </a:lnSpc>
              <a:spcBef>
                <a:spcPts val="0"/>
              </a:spcBef>
              <a:spcAft>
                <a:spcPts val="0"/>
              </a:spcAft>
              <a:buSzPts val="1600"/>
              <a:buChar char="○"/>
            </a:pPr>
            <a:r>
              <a:rPr lang="en" sz="1600"/>
              <a:t>HOT templates describe infrastructure of cloud application</a:t>
            </a:r>
            <a:endParaRPr sz="1600"/>
          </a:p>
          <a:p>
            <a:pPr indent="-330200" lvl="1" marL="914400" rtl="0" algn="l">
              <a:lnSpc>
                <a:spcPct val="100000"/>
              </a:lnSpc>
              <a:spcBef>
                <a:spcPts val="0"/>
              </a:spcBef>
              <a:spcAft>
                <a:spcPts val="0"/>
              </a:spcAft>
              <a:buSzPts val="1600"/>
              <a:buChar char="○"/>
            </a:pPr>
            <a:r>
              <a:rPr lang="en" sz="1600"/>
              <a:t>Templates specify relation between resources</a:t>
            </a:r>
            <a:endParaRPr sz="1600"/>
          </a:p>
          <a:p>
            <a:pPr indent="-330200" lvl="0" marL="457200" rtl="0" algn="l">
              <a:lnSpc>
                <a:spcPct val="100000"/>
              </a:lnSpc>
              <a:spcBef>
                <a:spcPts val="0"/>
              </a:spcBef>
              <a:spcAft>
                <a:spcPts val="0"/>
              </a:spcAft>
              <a:buSzPts val="1600"/>
              <a:buChar char="●"/>
            </a:pPr>
            <a:r>
              <a:rPr lang="en" sz="1600"/>
              <a:t>Stacks</a:t>
            </a:r>
            <a:endParaRPr sz="1600"/>
          </a:p>
          <a:p>
            <a:pPr indent="-330200" lvl="1" marL="914400" rtl="0" algn="l">
              <a:lnSpc>
                <a:spcPct val="100000"/>
              </a:lnSpc>
              <a:spcBef>
                <a:spcPts val="0"/>
              </a:spcBef>
              <a:spcAft>
                <a:spcPts val="0"/>
              </a:spcAft>
              <a:buSzPts val="1600"/>
              <a:buChar char="○"/>
            </a:pPr>
            <a:r>
              <a:rPr lang="en" sz="1600"/>
              <a:t>Group of connected resources </a:t>
            </a:r>
            <a:endParaRPr sz="1600"/>
          </a:p>
          <a:p>
            <a:pPr indent="-330200" lvl="1" marL="914400" rtl="0" algn="l">
              <a:lnSpc>
                <a:spcPct val="100000"/>
              </a:lnSpc>
              <a:spcBef>
                <a:spcPts val="0"/>
              </a:spcBef>
              <a:spcAft>
                <a:spcPts val="0"/>
              </a:spcAft>
              <a:buSzPts val="1600"/>
              <a:buChar char="○"/>
            </a:pPr>
            <a:r>
              <a:rPr lang="en" sz="1600"/>
              <a:t>Stacks created from templates.</a:t>
            </a:r>
            <a:endParaRPr sz="1600"/>
          </a:p>
          <a:p>
            <a:pPr indent="0" lvl="0" marL="0" rtl="0" algn="l">
              <a:lnSpc>
                <a:spcPct val="115000"/>
              </a:lnSpc>
              <a:spcBef>
                <a:spcPts val="1600"/>
              </a:spcBef>
              <a:spcAft>
                <a:spcPts val="1600"/>
              </a:spcAft>
              <a:buSzPts val="1300"/>
              <a:buNone/>
            </a:pPr>
            <a:r>
              <a:t/>
            </a:r>
            <a:endParaRPr sz="1600"/>
          </a:p>
        </p:txBody>
      </p:sp>
      <p:pic>
        <p:nvPicPr>
          <p:cNvPr id="332" name="Google Shape;332;p26"/>
          <p:cNvPicPr preferRelativeResize="0"/>
          <p:nvPr/>
        </p:nvPicPr>
        <p:blipFill rotWithShape="1">
          <a:blip r:embed="rId3">
            <a:alphaModFix/>
          </a:blip>
          <a:srcRect b="0" l="0" r="0" t="0"/>
          <a:stretch/>
        </p:blipFill>
        <p:spPr>
          <a:xfrm>
            <a:off x="7190350" y="1173650"/>
            <a:ext cx="1679050" cy="32800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7"/>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1" lang="en"/>
              <a:t>Stack Example</a:t>
            </a:r>
            <a:endParaRPr b="1"/>
          </a:p>
        </p:txBody>
      </p:sp>
      <p:sp>
        <p:nvSpPr>
          <p:cNvPr id="338" name="Google Shape;338;p27"/>
          <p:cNvSpPr txBox="1"/>
          <p:nvPr>
            <p:ph idx="1" type="body"/>
          </p:nvPr>
        </p:nvSpPr>
        <p:spPr>
          <a:xfrm>
            <a:off x="1297500" y="1567550"/>
            <a:ext cx="3582600" cy="291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sz="1600"/>
              <a:t>This stack replicates a hosting environment. It contains </a:t>
            </a:r>
            <a:endParaRPr sz="1600"/>
          </a:p>
          <a:p>
            <a:pPr indent="-330200" lvl="0" marL="457200" rtl="0" algn="l">
              <a:lnSpc>
                <a:spcPct val="115000"/>
              </a:lnSpc>
              <a:spcBef>
                <a:spcPts val="1600"/>
              </a:spcBef>
              <a:spcAft>
                <a:spcPts val="0"/>
              </a:spcAft>
              <a:buSzPts val="1600"/>
              <a:buChar char="●"/>
            </a:pPr>
            <a:r>
              <a:rPr lang="en" sz="1600"/>
              <a:t>3 Virtual Machines</a:t>
            </a:r>
            <a:endParaRPr sz="1600"/>
          </a:p>
          <a:p>
            <a:pPr indent="-330200" lvl="1" marL="914400" rtl="0" algn="l">
              <a:lnSpc>
                <a:spcPct val="115000"/>
              </a:lnSpc>
              <a:spcBef>
                <a:spcPts val="0"/>
              </a:spcBef>
              <a:spcAft>
                <a:spcPts val="0"/>
              </a:spcAft>
              <a:buSzPts val="1600"/>
              <a:buChar char="○"/>
            </a:pPr>
            <a:r>
              <a:rPr lang="en" sz="1600"/>
              <a:t>1 Load balancer</a:t>
            </a:r>
            <a:endParaRPr sz="1600"/>
          </a:p>
          <a:p>
            <a:pPr indent="-330200" lvl="1" marL="914400" rtl="0" algn="l">
              <a:lnSpc>
                <a:spcPct val="115000"/>
              </a:lnSpc>
              <a:spcBef>
                <a:spcPts val="0"/>
              </a:spcBef>
              <a:spcAft>
                <a:spcPts val="0"/>
              </a:spcAft>
              <a:buSzPts val="1600"/>
              <a:buChar char="○"/>
            </a:pPr>
            <a:r>
              <a:rPr lang="en" sz="1600"/>
              <a:t>2 server</a:t>
            </a:r>
            <a:endParaRPr sz="1600"/>
          </a:p>
          <a:p>
            <a:pPr indent="-330200" lvl="0" marL="457200" rtl="0" algn="l">
              <a:lnSpc>
                <a:spcPct val="115000"/>
              </a:lnSpc>
              <a:spcBef>
                <a:spcPts val="0"/>
              </a:spcBef>
              <a:spcAft>
                <a:spcPts val="0"/>
              </a:spcAft>
              <a:buSzPts val="1600"/>
              <a:buChar char="●"/>
            </a:pPr>
            <a:r>
              <a:rPr lang="en" sz="1600"/>
              <a:t>1 Router</a:t>
            </a:r>
            <a:endParaRPr sz="1600"/>
          </a:p>
          <a:p>
            <a:pPr indent="-330200" lvl="0" marL="457200" rtl="0" algn="l">
              <a:lnSpc>
                <a:spcPct val="115000"/>
              </a:lnSpc>
              <a:spcBef>
                <a:spcPts val="0"/>
              </a:spcBef>
              <a:spcAft>
                <a:spcPts val="0"/>
              </a:spcAft>
              <a:buSzPts val="1600"/>
              <a:buChar char="●"/>
            </a:pPr>
            <a:r>
              <a:rPr lang="en" sz="1600"/>
              <a:t>IP Pool</a:t>
            </a:r>
            <a:endParaRPr sz="1600"/>
          </a:p>
        </p:txBody>
      </p:sp>
      <p:pic>
        <p:nvPicPr>
          <p:cNvPr id="339" name="Google Shape;339;p27"/>
          <p:cNvPicPr preferRelativeResize="0"/>
          <p:nvPr/>
        </p:nvPicPr>
        <p:blipFill rotWithShape="1">
          <a:blip r:embed="rId3">
            <a:alphaModFix/>
          </a:blip>
          <a:srcRect b="49" l="0" r="0" t="49"/>
          <a:stretch/>
        </p:blipFill>
        <p:spPr>
          <a:xfrm>
            <a:off x="5189900" y="756150"/>
            <a:ext cx="3679500" cy="39554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28"/>
          <p:cNvSpPr txBox="1"/>
          <p:nvPr>
            <p:ph type="title"/>
          </p:nvPr>
        </p:nvSpPr>
        <p:spPr>
          <a:xfrm>
            <a:off x="1297500" y="6223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CLI Utility (mycloud)</a:t>
            </a:r>
            <a:endParaRPr/>
          </a:p>
        </p:txBody>
      </p:sp>
      <p:sp>
        <p:nvSpPr>
          <p:cNvPr id="345" name="Google Shape;345;p28"/>
          <p:cNvSpPr txBox="1"/>
          <p:nvPr>
            <p:ph idx="1" type="body"/>
          </p:nvPr>
        </p:nvSpPr>
        <p:spPr>
          <a:xfrm>
            <a:off x="1297500" y="1415150"/>
            <a:ext cx="7038900" cy="29112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SzPts val="1300"/>
              <a:buNone/>
            </a:pPr>
            <a:r>
              <a:rPr lang="en" sz="1600">
                <a:solidFill>
                  <a:srgbClr val="448C27"/>
                </a:solidFill>
                <a:highlight>
                  <a:srgbClr val="F5F5F5"/>
                </a:highlight>
                <a:latin typeface="Courier New"/>
                <a:ea typeface="Courier New"/>
                <a:cs typeface="Courier New"/>
                <a:sym typeface="Courier New"/>
              </a:rPr>
              <a:t>$ mycloud node list</a:t>
            </a:r>
            <a:endParaRPr sz="1600">
              <a:solidFill>
                <a:srgbClr val="448C27"/>
              </a:solidFill>
              <a:highlight>
                <a:srgbClr val="F5F5F5"/>
              </a:highlight>
              <a:latin typeface="Courier New"/>
              <a:ea typeface="Courier New"/>
              <a:cs typeface="Courier New"/>
              <a:sym typeface="Courier New"/>
            </a:endParaRPr>
          </a:p>
          <a:p>
            <a:pPr indent="0" lvl="0" marL="0" rtl="0" algn="l">
              <a:lnSpc>
                <a:spcPct val="135714"/>
              </a:lnSpc>
              <a:spcBef>
                <a:spcPts val="0"/>
              </a:spcBef>
              <a:spcAft>
                <a:spcPts val="0"/>
              </a:spcAft>
              <a:buSzPts val="1300"/>
              <a:buNone/>
            </a:pPr>
            <a:r>
              <a:t/>
            </a:r>
            <a:endParaRPr sz="1600">
              <a:solidFill>
                <a:srgbClr val="448C27"/>
              </a:solidFill>
              <a:highlight>
                <a:srgbClr val="F5F5F5"/>
              </a:highlight>
              <a:latin typeface="Courier New"/>
              <a:ea typeface="Courier New"/>
              <a:cs typeface="Courier New"/>
              <a:sym typeface="Courier New"/>
            </a:endParaRPr>
          </a:p>
          <a:p>
            <a:pPr indent="0" lvl="0" marL="0" rtl="0" algn="l">
              <a:lnSpc>
                <a:spcPct val="135714"/>
              </a:lnSpc>
              <a:spcBef>
                <a:spcPts val="0"/>
              </a:spcBef>
              <a:spcAft>
                <a:spcPts val="0"/>
              </a:spcAft>
              <a:buSzPts val="1300"/>
              <a:buNone/>
            </a:pPr>
            <a:r>
              <a:t/>
            </a:r>
            <a:endParaRPr sz="1050">
              <a:solidFill>
                <a:srgbClr val="448C27"/>
              </a:solidFill>
              <a:highlight>
                <a:srgbClr val="F5F5F5"/>
              </a:highlight>
              <a:latin typeface="Courier New"/>
              <a:ea typeface="Courier New"/>
              <a:cs typeface="Courier New"/>
              <a:sym typeface="Courier New"/>
            </a:endParaRPr>
          </a:p>
        </p:txBody>
      </p:sp>
      <p:pic>
        <p:nvPicPr>
          <p:cNvPr id="346" name="Google Shape;346;p28"/>
          <p:cNvPicPr preferRelativeResize="0"/>
          <p:nvPr/>
        </p:nvPicPr>
        <p:blipFill rotWithShape="1">
          <a:blip r:embed="rId4">
            <a:alphaModFix/>
          </a:blip>
          <a:srcRect b="0" l="0" r="0" t="0"/>
          <a:stretch/>
        </p:blipFill>
        <p:spPr>
          <a:xfrm>
            <a:off x="1387050" y="1871325"/>
            <a:ext cx="4570400" cy="721000"/>
          </a:xfrm>
          <a:prstGeom prst="rect">
            <a:avLst/>
          </a:prstGeom>
          <a:noFill/>
          <a:ln>
            <a:noFill/>
          </a:ln>
        </p:spPr>
      </p:pic>
      <p:pic>
        <p:nvPicPr>
          <p:cNvPr id="347" name="Google Shape;347;p28"/>
          <p:cNvPicPr preferRelativeResize="0"/>
          <p:nvPr/>
        </p:nvPicPr>
        <p:blipFill rotWithShape="1">
          <a:blip r:embed="rId5">
            <a:alphaModFix/>
          </a:blip>
          <a:srcRect b="0" l="0" r="0" t="0"/>
          <a:stretch/>
        </p:blipFill>
        <p:spPr>
          <a:xfrm>
            <a:off x="1387050" y="2668925"/>
            <a:ext cx="4570405" cy="13577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9"/>
          <p:cNvSpPr txBox="1"/>
          <p:nvPr>
            <p:ph idx="1" type="body"/>
          </p:nvPr>
        </p:nvSpPr>
        <p:spPr>
          <a:xfrm>
            <a:off x="1273575" y="491000"/>
            <a:ext cx="7038900" cy="40947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SzPts val="1300"/>
              <a:buNone/>
            </a:pPr>
            <a:r>
              <a:rPr lang="en" sz="1600">
                <a:solidFill>
                  <a:srgbClr val="448C27"/>
                </a:solidFill>
                <a:highlight>
                  <a:srgbClr val="F5F5F5"/>
                </a:highlight>
                <a:latin typeface="Courier New"/>
                <a:ea typeface="Courier New"/>
                <a:cs typeface="Courier New"/>
                <a:sym typeface="Courier New"/>
              </a:rPr>
              <a:t>$ mycloud node add [node-name] [ip]</a:t>
            </a:r>
            <a:endParaRPr sz="1600">
              <a:solidFill>
                <a:srgbClr val="448C27"/>
              </a:solidFill>
              <a:highlight>
                <a:srgbClr val="F5F5F5"/>
              </a:highlight>
              <a:latin typeface="Courier New"/>
              <a:ea typeface="Courier New"/>
              <a:cs typeface="Courier New"/>
              <a:sym typeface="Courier New"/>
            </a:endParaRPr>
          </a:p>
          <a:p>
            <a:pPr indent="0" lvl="0" marL="0" rtl="0" algn="l">
              <a:lnSpc>
                <a:spcPct val="135714"/>
              </a:lnSpc>
              <a:spcBef>
                <a:spcPts val="0"/>
              </a:spcBef>
              <a:spcAft>
                <a:spcPts val="0"/>
              </a:spcAft>
              <a:buSzPts val="1300"/>
              <a:buNone/>
            </a:pPr>
            <a:r>
              <a:t/>
            </a:r>
            <a:endParaRPr sz="1600">
              <a:solidFill>
                <a:srgbClr val="448C27"/>
              </a:solidFill>
              <a:highlight>
                <a:srgbClr val="F5F5F5"/>
              </a:highlight>
              <a:latin typeface="Courier New"/>
              <a:ea typeface="Courier New"/>
              <a:cs typeface="Courier New"/>
              <a:sym typeface="Courier New"/>
            </a:endParaRPr>
          </a:p>
          <a:p>
            <a:pPr indent="0" lvl="0" marL="0" rtl="0" algn="l">
              <a:lnSpc>
                <a:spcPct val="135714"/>
              </a:lnSpc>
              <a:spcBef>
                <a:spcPts val="0"/>
              </a:spcBef>
              <a:spcAft>
                <a:spcPts val="0"/>
              </a:spcAft>
              <a:buSzPts val="1300"/>
              <a:buNone/>
            </a:pPr>
            <a:r>
              <a:t/>
            </a:r>
            <a:endParaRPr sz="1050">
              <a:solidFill>
                <a:srgbClr val="448C27"/>
              </a:solidFill>
              <a:highlight>
                <a:srgbClr val="F5F5F5"/>
              </a:highlight>
              <a:latin typeface="Courier New"/>
              <a:ea typeface="Courier New"/>
              <a:cs typeface="Courier New"/>
              <a:sym typeface="Courier New"/>
            </a:endParaRPr>
          </a:p>
          <a:p>
            <a:pPr indent="0" lvl="0" marL="0" rtl="0" algn="l">
              <a:lnSpc>
                <a:spcPct val="115000"/>
              </a:lnSpc>
              <a:spcBef>
                <a:spcPts val="0"/>
              </a:spcBef>
              <a:spcAft>
                <a:spcPts val="0"/>
              </a:spcAft>
              <a:buSzPts val="1300"/>
              <a:buNone/>
            </a:pPr>
            <a:r>
              <a:t/>
            </a:r>
            <a:endParaRPr/>
          </a:p>
          <a:p>
            <a:pPr indent="0" lvl="0" marL="0" rtl="0" algn="l">
              <a:lnSpc>
                <a:spcPct val="115000"/>
              </a:lnSpc>
              <a:spcBef>
                <a:spcPts val="1600"/>
              </a:spcBef>
              <a:spcAft>
                <a:spcPts val="0"/>
              </a:spcAft>
              <a:buSzPts val="1300"/>
              <a:buNone/>
            </a:pPr>
            <a:r>
              <a:t/>
            </a:r>
            <a:endParaRPr/>
          </a:p>
          <a:p>
            <a:pPr indent="0" lvl="0" marL="0" rtl="0" algn="l">
              <a:lnSpc>
                <a:spcPct val="115000"/>
              </a:lnSpc>
              <a:spcBef>
                <a:spcPts val="1600"/>
              </a:spcBef>
              <a:spcAft>
                <a:spcPts val="0"/>
              </a:spcAft>
              <a:buSzPts val="1300"/>
              <a:buNone/>
            </a:pPr>
            <a:r>
              <a:t/>
            </a:r>
            <a:endParaRPr/>
          </a:p>
          <a:p>
            <a:pPr indent="0" lvl="0" marL="0" rtl="0" algn="l">
              <a:lnSpc>
                <a:spcPct val="135714"/>
              </a:lnSpc>
              <a:spcBef>
                <a:spcPts val="1600"/>
              </a:spcBef>
              <a:spcAft>
                <a:spcPts val="0"/>
              </a:spcAft>
              <a:buSzPts val="1300"/>
              <a:buNone/>
            </a:pPr>
            <a:r>
              <a:rPr lang="en" sz="1600">
                <a:solidFill>
                  <a:srgbClr val="448C27"/>
                </a:solidFill>
                <a:highlight>
                  <a:srgbClr val="F5F5F5"/>
                </a:highlight>
                <a:latin typeface="Courier New"/>
                <a:ea typeface="Courier New"/>
                <a:cs typeface="Courier New"/>
                <a:sym typeface="Courier New"/>
              </a:rPr>
              <a:t>$ mycloud node delete [ip]</a:t>
            </a:r>
            <a:endParaRPr sz="1600">
              <a:solidFill>
                <a:srgbClr val="448C27"/>
              </a:solidFill>
              <a:highlight>
                <a:srgbClr val="F5F5F5"/>
              </a:highlight>
              <a:latin typeface="Courier New"/>
              <a:ea typeface="Courier New"/>
              <a:cs typeface="Courier New"/>
              <a:sym typeface="Courier New"/>
            </a:endParaRPr>
          </a:p>
          <a:p>
            <a:pPr indent="0" lvl="0" marL="0" rtl="0" algn="l">
              <a:lnSpc>
                <a:spcPct val="115000"/>
              </a:lnSpc>
              <a:spcBef>
                <a:spcPts val="0"/>
              </a:spcBef>
              <a:spcAft>
                <a:spcPts val="1600"/>
              </a:spcAft>
              <a:buSzPts val="1300"/>
              <a:buNone/>
            </a:pPr>
            <a:r>
              <a:t/>
            </a:r>
            <a:endParaRPr/>
          </a:p>
        </p:txBody>
      </p:sp>
      <p:pic>
        <p:nvPicPr>
          <p:cNvPr id="353" name="Google Shape;353;p29"/>
          <p:cNvPicPr preferRelativeResize="0"/>
          <p:nvPr/>
        </p:nvPicPr>
        <p:blipFill rotWithShape="1">
          <a:blip r:embed="rId3">
            <a:alphaModFix/>
          </a:blip>
          <a:srcRect b="0" l="0" r="0" t="0"/>
          <a:stretch/>
        </p:blipFill>
        <p:spPr>
          <a:xfrm>
            <a:off x="1355775" y="1480699"/>
            <a:ext cx="6469774" cy="728950"/>
          </a:xfrm>
          <a:prstGeom prst="rect">
            <a:avLst/>
          </a:prstGeom>
          <a:noFill/>
          <a:ln>
            <a:noFill/>
          </a:ln>
        </p:spPr>
      </p:pic>
      <p:pic>
        <p:nvPicPr>
          <p:cNvPr id="354" name="Google Shape;354;p29"/>
          <p:cNvPicPr preferRelativeResize="0"/>
          <p:nvPr/>
        </p:nvPicPr>
        <p:blipFill rotWithShape="1">
          <a:blip r:embed="rId4">
            <a:alphaModFix/>
          </a:blip>
          <a:srcRect b="0" l="0" r="0" t="0"/>
          <a:stretch/>
        </p:blipFill>
        <p:spPr>
          <a:xfrm>
            <a:off x="1355775" y="1043447"/>
            <a:ext cx="6469774" cy="388053"/>
          </a:xfrm>
          <a:prstGeom prst="rect">
            <a:avLst/>
          </a:prstGeom>
          <a:noFill/>
          <a:ln>
            <a:noFill/>
          </a:ln>
        </p:spPr>
      </p:pic>
      <p:pic>
        <p:nvPicPr>
          <p:cNvPr id="355" name="Google Shape;355;p29"/>
          <p:cNvPicPr preferRelativeResize="0"/>
          <p:nvPr/>
        </p:nvPicPr>
        <p:blipFill rotWithShape="1">
          <a:blip r:embed="rId5">
            <a:alphaModFix/>
          </a:blip>
          <a:srcRect b="0" l="0" r="0" t="0"/>
          <a:stretch/>
        </p:blipFill>
        <p:spPr>
          <a:xfrm>
            <a:off x="1355775" y="3639765"/>
            <a:ext cx="6469776" cy="589910"/>
          </a:xfrm>
          <a:prstGeom prst="rect">
            <a:avLst/>
          </a:prstGeom>
          <a:noFill/>
          <a:ln>
            <a:noFill/>
          </a:ln>
        </p:spPr>
      </p:pic>
      <p:pic>
        <p:nvPicPr>
          <p:cNvPr id="356" name="Google Shape;356;p29"/>
          <p:cNvPicPr preferRelativeResize="0"/>
          <p:nvPr/>
        </p:nvPicPr>
        <p:blipFill rotWithShape="1">
          <a:blip r:embed="rId6">
            <a:alphaModFix/>
          </a:blip>
          <a:srcRect b="0" l="0" r="0" t="0"/>
          <a:stretch/>
        </p:blipFill>
        <p:spPr>
          <a:xfrm>
            <a:off x="1355775" y="3170675"/>
            <a:ext cx="6469776" cy="391229"/>
          </a:xfrm>
          <a:prstGeom prst="rect">
            <a:avLst/>
          </a:prstGeom>
          <a:noFill/>
          <a:ln>
            <a:noFill/>
          </a:ln>
        </p:spPr>
      </p:pic>
      <p:pic>
        <p:nvPicPr>
          <p:cNvPr id="357" name="Google Shape;357;p29"/>
          <p:cNvPicPr preferRelativeResize="0"/>
          <p:nvPr/>
        </p:nvPicPr>
        <p:blipFill rotWithShape="1">
          <a:blip r:embed="rId7">
            <a:alphaModFix/>
          </a:blip>
          <a:srcRect b="0" l="0" r="0" t="0"/>
          <a:stretch/>
        </p:blipFill>
        <p:spPr>
          <a:xfrm>
            <a:off x="1355775" y="4310150"/>
            <a:ext cx="6469775" cy="421626"/>
          </a:xfrm>
          <a:prstGeom prst="rect">
            <a:avLst/>
          </a:prstGeom>
          <a:noFill/>
          <a:ln>
            <a:noFill/>
          </a:ln>
        </p:spPr>
      </p:pic>
      <p:pic>
        <p:nvPicPr>
          <p:cNvPr id="358" name="Google Shape;358;p29"/>
          <p:cNvPicPr preferRelativeResize="0"/>
          <p:nvPr/>
        </p:nvPicPr>
        <p:blipFill rotWithShape="1">
          <a:blip r:embed="rId8">
            <a:alphaModFix/>
          </a:blip>
          <a:srcRect b="0" l="0" r="0" t="0"/>
          <a:stretch/>
        </p:blipFill>
        <p:spPr>
          <a:xfrm>
            <a:off x="1355772" y="2241675"/>
            <a:ext cx="6469776" cy="3923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3"/>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1" lang="en"/>
              <a:t>Project Introduction</a:t>
            </a:r>
            <a:endParaRPr b="1"/>
          </a:p>
        </p:txBody>
      </p:sp>
      <p:sp>
        <p:nvSpPr>
          <p:cNvPr id="148" name="Google Shape;148;p3"/>
          <p:cNvSpPr txBox="1"/>
          <p:nvPr>
            <p:ph idx="1" type="body"/>
          </p:nvPr>
        </p:nvSpPr>
        <p:spPr>
          <a:xfrm>
            <a:off x="1297500" y="1069550"/>
            <a:ext cx="4222500" cy="366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1300"/>
              <a:buNone/>
            </a:pPr>
            <a:r>
              <a:rPr b="1" lang="en" sz="1500"/>
              <a:t>O</a:t>
            </a:r>
            <a:r>
              <a:rPr lang="en" sz="1500"/>
              <a:t>ur Project is based on Openstack. It is a open source software used for developing private and public clouds. our project enables users to create their own private or public cloud, without the hassle of installing and configuring the individual technologies and services needed to build a complete running cloud environment. This solution eliminates the time of deployment and the substantial cost of hiring cloud architect professionals to build the cloud environment for you. It automates the procedure of installing Openstack.</a:t>
            </a:r>
            <a:endParaRPr sz="1500"/>
          </a:p>
          <a:p>
            <a:pPr indent="0" lvl="0" marL="0" rtl="0" algn="l">
              <a:lnSpc>
                <a:spcPct val="115000"/>
              </a:lnSpc>
              <a:spcBef>
                <a:spcPts val="1200"/>
              </a:spcBef>
              <a:spcAft>
                <a:spcPts val="1600"/>
              </a:spcAft>
              <a:buSzPts val="1300"/>
              <a:buNone/>
            </a:pPr>
            <a:r>
              <a:t/>
            </a:r>
            <a:endParaRPr sz="1500"/>
          </a:p>
        </p:txBody>
      </p:sp>
      <p:pic>
        <p:nvPicPr>
          <p:cNvPr id="149" name="Google Shape;149;p3"/>
          <p:cNvPicPr preferRelativeResize="0"/>
          <p:nvPr/>
        </p:nvPicPr>
        <p:blipFill rotWithShape="1">
          <a:blip r:embed="rId3">
            <a:alphaModFix/>
          </a:blip>
          <a:srcRect b="0" l="0" r="0" t="0"/>
          <a:stretch/>
        </p:blipFill>
        <p:spPr>
          <a:xfrm>
            <a:off x="6365050" y="393750"/>
            <a:ext cx="2005301" cy="1974275"/>
          </a:xfrm>
          <a:prstGeom prst="rect">
            <a:avLst/>
          </a:prstGeom>
          <a:noFill/>
          <a:ln>
            <a:noFill/>
          </a:ln>
        </p:spPr>
      </p:pic>
      <p:pic>
        <p:nvPicPr>
          <p:cNvPr id="150" name="Google Shape;150;p3"/>
          <p:cNvPicPr preferRelativeResize="0"/>
          <p:nvPr/>
        </p:nvPicPr>
        <p:blipFill rotWithShape="1">
          <a:blip r:embed="rId4">
            <a:alphaModFix/>
          </a:blip>
          <a:srcRect b="0" l="0" r="0" t="0"/>
          <a:stretch/>
        </p:blipFill>
        <p:spPr>
          <a:xfrm>
            <a:off x="5767025" y="2571750"/>
            <a:ext cx="3201360" cy="23460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30"/>
          <p:cNvSpPr txBox="1"/>
          <p:nvPr>
            <p:ph idx="1" type="body"/>
          </p:nvPr>
        </p:nvSpPr>
        <p:spPr>
          <a:xfrm>
            <a:off x="1297500" y="576950"/>
            <a:ext cx="7038900" cy="29112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SzPts val="1300"/>
              <a:buNone/>
            </a:pPr>
            <a:r>
              <a:rPr lang="en" sz="1600">
                <a:solidFill>
                  <a:srgbClr val="448C27"/>
                </a:solidFill>
                <a:highlight>
                  <a:srgbClr val="F5F5F5"/>
                </a:highlight>
                <a:latin typeface="Courier New"/>
                <a:ea typeface="Courier New"/>
                <a:cs typeface="Courier New"/>
                <a:sym typeface="Courier New"/>
              </a:rPr>
              <a:t>$ mycloud node introspect [username]</a:t>
            </a:r>
            <a:endParaRPr sz="1600">
              <a:solidFill>
                <a:srgbClr val="448C27"/>
              </a:solidFill>
              <a:highlight>
                <a:srgbClr val="F5F5F5"/>
              </a:highlight>
              <a:latin typeface="Courier New"/>
              <a:ea typeface="Courier New"/>
              <a:cs typeface="Courier New"/>
              <a:sym typeface="Courier New"/>
            </a:endParaRPr>
          </a:p>
          <a:p>
            <a:pPr indent="0" lvl="0" marL="0" rtl="0" algn="l">
              <a:lnSpc>
                <a:spcPct val="135714"/>
              </a:lnSpc>
              <a:spcBef>
                <a:spcPts val="0"/>
              </a:spcBef>
              <a:spcAft>
                <a:spcPts val="0"/>
              </a:spcAft>
              <a:buSzPts val="1300"/>
              <a:buNone/>
            </a:pPr>
            <a:r>
              <a:t/>
            </a:r>
            <a:endParaRPr sz="1600">
              <a:solidFill>
                <a:srgbClr val="448C27"/>
              </a:solidFill>
              <a:highlight>
                <a:srgbClr val="F5F5F5"/>
              </a:highlight>
              <a:latin typeface="Courier New"/>
              <a:ea typeface="Courier New"/>
              <a:cs typeface="Courier New"/>
              <a:sym typeface="Courier New"/>
            </a:endParaRPr>
          </a:p>
          <a:p>
            <a:pPr indent="0" lvl="0" marL="0" rtl="0" algn="l">
              <a:lnSpc>
                <a:spcPct val="135714"/>
              </a:lnSpc>
              <a:spcBef>
                <a:spcPts val="0"/>
              </a:spcBef>
              <a:spcAft>
                <a:spcPts val="0"/>
              </a:spcAft>
              <a:buSzPts val="1300"/>
              <a:buNone/>
            </a:pPr>
            <a:r>
              <a:t/>
            </a:r>
            <a:endParaRPr sz="1050">
              <a:solidFill>
                <a:srgbClr val="448C27"/>
              </a:solidFill>
              <a:highlight>
                <a:srgbClr val="F5F5F5"/>
              </a:highlight>
              <a:latin typeface="Courier New"/>
              <a:ea typeface="Courier New"/>
              <a:cs typeface="Courier New"/>
              <a:sym typeface="Courier New"/>
            </a:endParaRPr>
          </a:p>
          <a:p>
            <a:pPr indent="0" lvl="0" marL="0" rtl="0" algn="l">
              <a:lnSpc>
                <a:spcPct val="115000"/>
              </a:lnSpc>
              <a:spcBef>
                <a:spcPts val="0"/>
              </a:spcBef>
              <a:spcAft>
                <a:spcPts val="1600"/>
              </a:spcAft>
              <a:buSzPts val="1300"/>
              <a:buNone/>
            </a:pPr>
            <a:r>
              <a:t/>
            </a:r>
            <a:endParaRPr/>
          </a:p>
        </p:txBody>
      </p:sp>
      <p:pic>
        <p:nvPicPr>
          <p:cNvPr id="364" name="Google Shape;364;p30"/>
          <p:cNvPicPr preferRelativeResize="0"/>
          <p:nvPr/>
        </p:nvPicPr>
        <p:blipFill rotWithShape="1">
          <a:blip r:embed="rId3">
            <a:alphaModFix/>
          </a:blip>
          <a:srcRect b="0" l="0" r="0" t="0"/>
          <a:stretch/>
        </p:blipFill>
        <p:spPr>
          <a:xfrm>
            <a:off x="1379725" y="1013975"/>
            <a:ext cx="6253574" cy="1557775"/>
          </a:xfrm>
          <a:prstGeom prst="rect">
            <a:avLst/>
          </a:prstGeom>
          <a:noFill/>
          <a:ln>
            <a:noFill/>
          </a:ln>
        </p:spPr>
      </p:pic>
      <p:pic>
        <p:nvPicPr>
          <p:cNvPr id="365" name="Google Shape;365;p30"/>
          <p:cNvPicPr preferRelativeResize="0"/>
          <p:nvPr/>
        </p:nvPicPr>
        <p:blipFill rotWithShape="1">
          <a:blip r:embed="rId4">
            <a:alphaModFix/>
          </a:blip>
          <a:srcRect b="0" l="0" r="0" t="0"/>
          <a:stretch/>
        </p:blipFill>
        <p:spPr>
          <a:xfrm>
            <a:off x="1379725" y="2671975"/>
            <a:ext cx="6253576" cy="207337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31"/>
          <p:cNvSpPr txBox="1"/>
          <p:nvPr>
            <p:ph idx="1" type="body"/>
          </p:nvPr>
        </p:nvSpPr>
        <p:spPr>
          <a:xfrm>
            <a:off x="1297500" y="451125"/>
            <a:ext cx="7038900" cy="29112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SzPts val="1300"/>
              <a:buNone/>
            </a:pPr>
            <a:r>
              <a:rPr lang="en" sz="1600">
                <a:solidFill>
                  <a:srgbClr val="448C27"/>
                </a:solidFill>
                <a:highlight>
                  <a:srgbClr val="F5F5F5"/>
                </a:highlight>
                <a:latin typeface="Courier New"/>
                <a:ea typeface="Courier New"/>
                <a:cs typeface="Courier New"/>
                <a:sym typeface="Courier New"/>
              </a:rPr>
              <a:t>$ mycloud node deploy</a:t>
            </a:r>
            <a:endParaRPr sz="1600">
              <a:solidFill>
                <a:srgbClr val="448C27"/>
              </a:solidFill>
              <a:highlight>
                <a:srgbClr val="F5F5F5"/>
              </a:highlight>
              <a:latin typeface="Courier New"/>
              <a:ea typeface="Courier New"/>
              <a:cs typeface="Courier New"/>
              <a:sym typeface="Courier New"/>
            </a:endParaRPr>
          </a:p>
          <a:p>
            <a:pPr indent="0" lvl="0" marL="0" rtl="0" algn="l">
              <a:lnSpc>
                <a:spcPct val="135714"/>
              </a:lnSpc>
              <a:spcBef>
                <a:spcPts val="0"/>
              </a:spcBef>
              <a:spcAft>
                <a:spcPts val="0"/>
              </a:spcAft>
              <a:buSzPts val="1300"/>
              <a:buNone/>
            </a:pPr>
            <a:r>
              <a:t/>
            </a:r>
            <a:endParaRPr sz="1050">
              <a:solidFill>
                <a:srgbClr val="448C27"/>
              </a:solidFill>
              <a:highlight>
                <a:srgbClr val="F5F5F5"/>
              </a:highlight>
              <a:latin typeface="Courier New"/>
              <a:ea typeface="Courier New"/>
              <a:cs typeface="Courier New"/>
              <a:sym typeface="Courier New"/>
            </a:endParaRPr>
          </a:p>
          <a:p>
            <a:pPr indent="0" lvl="0" marL="0" rtl="0" algn="l">
              <a:lnSpc>
                <a:spcPct val="115000"/>
              </a:lnSpc>
              <a:spcBef>
                <a:spcPts val="0"/>
              </a:spcBef>
              <a:spcAft>
                <a:spcPts val="1600"/>
              </a:spcAft>
              <a:buSzPts val="1300"/>
              <a:buNone/>
            </a:pPr>
            <a:r>
              <a:t/>
            </a:r>
            <a:endParaRPr/>
          </a:p>
        </p:txBody>
      </p:sp>
      <p:pic>
        <p:nvPicPr>
          <p:cNvPr id="371" name="Google Shape;371;p31"/>
          <p:cNvPicPr preferRelativeResize="0"/>
          <p:nvPr/>
        </p:nvPicPr>
        <p:blipFill rotWithShape="1">
          <a:blip r:embed="rId3">
            <a:alphaModFix/>
          </a:blip>
          <a:srcRect b="0" l="0" r="0" t="0"/>
          <a:stretch/>
        </p:blipFill>
        <p:spPr>
          <a:xfrm>
            <a:off x="1387674" y="869125"/>
            <a:ext cx="7556948" cy="38259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32"/>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Problems Faced</a:t>
            </a:r>
            <a:endParaRPr/>
          </a:p>
        </p:txBody>
      </p:sp>
      <p:sp>
        <p:nvSpPr>
          <p:cNvPr id="377" name="Google Shape;377;p32"/>
          <p:cNvSpPr txBox="1"/>
          <p:nvPr>
            <p:ph idx="1" type="body"/>
          </p:nvPr>
        </p:nvSpPr>
        <p:spPr>
          <a:xfrm>
            <a:off x="1297500" y="1408050"/>
            <a:ext cx="7038900" cy="29112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SzPts val="1600"/>
              <a:buChar char="●"/>
            </a:pPr>
            <a:r>
              <a:rPr lang="en" sz="1600"/>
              <a:t>Lack of Resources</a:t>
            </a:r>
            <a:br>
              <a:rPr lang="en" sz="1600"/>
            </a:br>
            <a:endParaRPr sz="1600"/>
          </a:p>
          <a:p>
            <a:pPr indent="-330200" lvl="0" marL="457200" rtl="0" algn="l">
              <a:lnSpc>
                <a:spcPct val="115000"/>
              </a:lnSpc>
              <a:spcBef>
                <a:spcPts val="0"/>
              </a:spcBef>
              <a:spcAft>
                <a:spcPts val="0"/>
              </a:spcAft>
              <a:buSzPts val="1600"/>
              <a:buChar char="●"/>
            </a:pPr>
            <a:r>
              <a:rPr lang="en" sz="1600"/>
              <a:t>Dynamic Configuration</a:t>
            </a:r>
            <a:br>
              <a:rPr lang="en" sz="1600"/>
            </a:br>
            <a:endParaRPr sz="1600"/>
          </a:p>
          <a:p>
            <a:pPr indent="-330200" lvl="0" marL="457200" rtl="0" algn="l">
              <a:lnSpc>
                <a:spcPct val="115000"/>
              </a:lnSpc>
              <a:spcBef>
                <a:spcPts val="0"/>
              </a:spcBef>
              <a:spcAft>
                <a:spcPts val="0"/>
              </a:spcAft>
              <a:buSzPts val="1600"/>
              <a:buChar char="●"/>
            </a:pPr>
            <a:r>
              <a:rPr lang="en" sz="1600"/>
              <a:t>Logs Routing </a:t>
            </a:r>
            <a:br>
              <a:rPr lang="en" sz="1600"/>
            </a:br>
            <a:endParaRPr sz="1600"/>
          </a:p>
          <a:p>
            <a:pPr indent="-330200" lvl="0" marL="457200" rtl="0" algn="l">
              <a:lnSpc>
                <a:spcPct val="115000"/>
              </a:lnSpc>
              <a:spcBef>
                <a:spcPts val="0"/>
              </a:spcBef>
              <a:spcAft>
                <a:spcPts val="0"/>
              </a:spcAft>
              <a:buSzPts val="1600"/>
              <a:buChar char="●"/>
            </a:pPr>
            <a:r>
              <a:rPr lang="en" sz="1600"/>
              <a:t>Neutron Networking</a:t>
            </a:r>
            <a:endParaRPr sz="16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33"/>
          <p:cNvSpPr txBox="1"/>
          <p:nvPr>
            <p:ph idx="1" type="body"/>
          </p:nvPr>
        </p:nvSpPr>
        <p:spPr>
          <a:xfrm>
            <a:off x="1090175" y="243800"/>
            <a:ext cx="7713600" cy="4708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rPr lang="en" sz="1800"/>
              <a:t>Where Packets Go ???</a:t>
            </a:r>
            <a:endParaRPr sz="1800"/>
          </a:p>
        </p:txBody>
      </p:sp>
      <p:pic>
        <p:nvPicPr>
          <p:cNvPr id="383" name="Google Shape;383;p33"/>
          <p:cNvPicPr preferRelativeResize="0"/>
          <p:nvPr/>
        </p:nvPicPr>
        <p:blipFill rotWithShape="1">
          <a:blip r:embed="rId3">
            <a:alphaModFix/>
          </a:blip>
          <a:srcRect b="0" l="0" r="0" t="0"/>
          <a:stretch/>
        </p:blipFill>
        <p:spPr>
          <a:xfrm>
            <a:off x="4317488" y="750175"/>
            <a:ext cx="4486275" cy="4010025"/>
          </a:xfrm>
          <a:prstGeom prst="rect">
            <a:avLst/>
          </a:prstGeom>
          <a:noFill/>
          <a:ln>
            <a:noFill/>
          </a:ln>
        </p:spPr>
      </p:pic>
      <p:pic>
        <p:nvPicPr>
          <p:cNvPr id="384" name="Google Shape;384;p33"/>
          <p:cNvPicPr preferRelativeResize="0"/>
          <p:nvPr/>
        </p:nvPicPr>
        <p:blipFill rotWithShape="1">
          <a:blip r:embed="rId4">
            <a:alphaModFix/>
          </a:blip>
          <a:srcRect b="0" l="0" r="0" t="0"/>
          <a:stretch/>
        </p:blipFill>
        <p:spPr>
          <a:xfrm>
            <a:off x="1224863" y="750163"/>
            <a:ext cx="2962275" cy="40100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34"/>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Steps to Reproduce</a:t>
            </a:r>
            <a:endParaRPr/>
          </a:p>
        </p:txBody>
      </p:sp>
      <p:sp>
        <p:nvSpPr>
          <p:cNvPr id="390" name="Google Shape;390;p34"/>
          <p:cNvSpPr txBox="1"/>
          <p:nvPr>
            <p:ph idx="1" type="body"/>
          </p:nvPr>
        </p:nvSpPr>
        <p:spPr>
          <a:xfrm>
            <a:off x="1297500" y="1307850"/>
            <a:ext cx="7038900" cy="291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sz="1500"/>
              <a:t>$  git clone https://github.com/M-Ghani97/mycloud.git</a:t>
            </a:r>
            <a:endParaRPr sz="1500"/>
          </a:p>
          <a:p>
            <a:pPr indent="0" lvl="0" marL="0" rtl="0" algn="l">
              <a:lnSpc>
                <a:spcPct val="115000"/>
              </a:lnSpc>
              <a:spcBef>
                <a:spcPts val="1600"/>
              </a:spcBef>
              <a:spcAft>
                <a:spcPts val="0"/>
              </a:spcAft>
              <a:buSzPts val="1300"/>
              <a:buNone/>
            </a:pPr>
            <a:r>
              <a:rPr lang="en" sz="1500"/>
              <a:t>$  cd mycloud</a:t>
            </a:r>
            <a:endParaRPr sz="1500"/>
          </a:p>
          <a:p>
            <a:pPr indent="0" lvl="0" marL="0" rtl="0" algn="l">
              <a:lnSpc>
                <a:spcPct val="115000"/>
              </a:lnSpc>
              <a:spcBef>
                <a:spcPts val="1600"/>
              </a:spcBef>
              <a:spcAft>
                <a:spcPts val="0"/>
              </a:spcAft>
              <a:buSzPts val="1300"/>
              <a:buNone/>
            </a:pPr>
            <a:r>
              <a:rPr lang="en" sz="1500"/>
              <a:t>$  ./prep.sh</a:t>
            </a:r>
            <a:endParaRPr sz="1500"/>
          </a:p>
          <a:p>
            <a:pPr indent="0" lvl="0" marL="0" rtl="0" algn="l">
              <a:lnSpc>
                <a:spcPct val="115000"/>
              </a:lnSpc>
              <a:spcBef>
                <a:spcPts val="1600"/>
              </a:spcBef>
              <a:spcAft>
                <a:spcPts val="0"/>
              </a:spcAft>
              <a:buSzPts val="1300"/>
              <a:buNone/>
            </a:pPr>
            <a:r>
              <a:rPr lang="en" sz="1500"/>
              <a:t>$  mycloud node add &lt;node-name&gt; &lt;ip-address&gt;</a:t>
            </a:r>
            <a:endParaRPr sz="1500"/>
          </a:p>
          <a:p>
            <a:pPr indent="0" lvl="0" marL="0" rtl="0" algn="l">
              <a:lnSpc>
                <a:spcPct val="115000"/>
              </a:lnSpc>
              <a:spcBef>
                <a:spcPts val="1600"/>
              </a:spcBef>
              <a:spcAft>
                <a:spcPts val="0"/>
              </a:spcAft>
              <a:buSzPts val="1300"/>
              <a:buNone/>
            </a:pPr>
            <a:r>
              <a:rPr lang="en" sz="1500"/>
              <a:t>$  mycloud node introspect &lt;username&gt;</a:t>
            </a:r>
            <a:endParaRPr sz="1500"/>
          </a:p>
          <a:p>
            <a:pPr indent="0" lvl="0" marL="0" rtl="0" algn="l">
              <a:lnSpc>
                <a:spcPct val="115000"/>
              </a:lnSpc>
              <a:spcBef>
                <a:spcPts val="1600"/>
              </a:spcBef>
              <a:spcAft>
                <a:spcPts val="0"/>
              </a:spcAft>
              <a:buSzPts val="1300"/>
              <a:buNone/>
            </a:pPr>
            <a:r>
              <a:rPr lang="en" sz="1500"/>
              <a:t>$  mycloud deploy  -y</a:t>
            </a:r>
            <a:endParaRPr sz="1500"/>
          </a:p>
          <a:p>
            <a:pPr indent="0" lvl="0" marL="0" rtl="0" algn="l">
              <a:lnSpc>
                <a:spcPct val="115000"/>
              </a:lnSpc>
              <a:spcBef>
                <a:spcPts val="1600"/>
              </a:spcBef>
              <a:spcAft>
                <a:spcPts val="1600"/>
              </a:spcAft>
              <a:buSzPts val="1300"/>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35"/>
          <p:cNvSpPr txBox="1"/>
          <p:nvPr>
            <p:ph type="title"/>
          </p:nvPr>
        </p:nvSpPr>
        <p:spPr>
          <a:xfrm>
            <a:off x="1297500" y="393750"/>
            <a:ext cx="7038900" cy="914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b="1" lang="en"/>
              <a:t>Future Development</a:t>
            </a:r>
            <a:endParaRPr b="1"/>
          </a:p>
        </p:txBody>
      </p:sp>
      <p:sp>
        <p:nvSpPr>
          <p:cNvPr id="396" name="Google Shape;396;p35"/>
          <p:cNvSpPr txBox="1"/>
          <p:nvPr>
            <p:ph idx="1" type="body"/>
          </p:nvPr>
        </p:nvSpPr>
        <p:spPr>
          <a:xfrm>
            <a:off x="1052550" y="1307850"/>
            <a:ext cx="7038900" cy="2911200"/>
          </a:xfrm>
          <a:prstGeom prst="rect">
            <a:avLst/>
          </a:prstGeom>
          <a:noFill/>
          <a:ln>
            <a:noFill/>
          </a:ln>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SzPts val="1600"/>
              <a:buChar char="●"/>
            </a:pPr>
            <a:r>
              <a:rPr lang="en" sz="1600"/>
              <a:t>GUI utility for installation</a:t>
            </a:r>
            <a:endParaRPr sz="1600"/>
          </a:p>
          <a:p>
            <a:pPr indent="-330200" lvl="0" marL="457200" rtl="0" algn="l">
              <a:lnSpc>
                <a:spcPct val="100000"/>
              </a:lnSpc>
              <a:spcBef>
                <a:spcPts val="0"/>
              </a:spcBef>
              <a:spcAft>
                <a:spcPts val="0"/>
              </a:spcAft>
              <a:buSzPts val="1600"/>
              <a:buChar char="●"/>
            </a:pPr>
            <a:r>
              <a:rPr lang="en" sz="1600"/>
              <a:t>Increase scalability</a:t>
            </a:r>
            <a:endParaRPr sz="1600"/>
          </a:p>
          <a:p>
            <a:pPr indent="-330200" lvl="1" marL="914400" rtl="0" algn="l">
              <a:lnSpc>
                <a:spcPct val="100000"/>
              </a:lnSpc>
              <a:spcBef>
                <a:spcPts val="0"/>
              </a:spcBef>
              <a:spcAft>
                <a:spcPts val="0"/>
              </a:spcAft>
              <a:buSzPts val="1600"/>
              <a:buChar char="○"/>
            </a:pPr>
            <a:r>
              <a:rPr lang="en" sz="1600"/>
              <a:t>Integrate Ceph with Cinder</a:t>
            </a:r>
            <a:endParaRPr sz="1600"/>
          </a:p>
          <a:p>
            <a:pPr indent="-330200" lvl="1" marL="914400" rtl="0" algn="l">
              <a:lnSpc>
                <a:spcPct val="100000"/>
              </a:lnSpc>
              <a:spcBef>
                <a:spcPts val="0"/>
              </a:spcBef>
              <a:spcAft>
                <a:spcPts val="0"/>
              </a:spcAft>
              <a:buSzPts val="1600"/>
              <a:buChar char="○"/>
            </a:pPr>
            <a:r>
              <a:rPr lang="en" sz="1600"/>
              <a:t>Integrate more services</a:t>
            </a:r>
            <a:endParaRPr sz="1600"/>
          </a:p>
          <a:p>
            <a:pPr indent="-330200" lvl="0" marL="457200" rtl="0" algn="l">
              <a:lnSpc>
                <a:spcPct val="100000"/>
              </a:lnSpc>
              <a:spcBef>
                <a:spcPts val="0"/>
              </a:spcBef>
              <a:spcAft>
                <a:spcPts val="0"/>
              </a:spcAft>
              <a:buSzPts val="1600"/>
              <a:buChar char="●"/>
            </a:pPr>
            <a:r>
              <a:rPr lang="en" sz="1600"/>
              <a:t>Licenced distribution and pricing structure</a:t>
            </a:r>
            <a:endParaRPr sz="1600"/>
          </a:p>
          <a:p>
            <a:pPr indent="-330200" lvl="0" marL="457200" rtl="0" algn="l">
              <a:lnSpc>
                <a:spcPct val="100000"/>
              </a:lnSpc>
              <a:spcBef>
                <a:spcPts val="0"/>
              </a:spcBef>
              <a:spcAft>
                <a:spcPts val="0"/>
              </a:spcAft>
              <a:buSzPts val="1600"/>
              <a:buChar char="●"/>
            </a:pPr>
            <a:r>
              <a:rPr lang="en" sz="1600"/>
              <a:t>Auto-Remediation, or Self-Healing</a:t>
            </a:r>
            <a:endParaRPr sz="1600"/>
          </a:p>
          <a:p>
            <a:pPr indent="-330200" lvl="1" marL="914400" rtl="0" algn="l">
              <a:lnSpc>
                <a:spcPct val="115000"/>
              </a:lnSpc>
              <a:spcBef>
                <a:spcPts val="0"/>
              </a:spcBef>
              <a:spcAft>
                <a:spcPts val="0"/>
              </a:spcAft>
              <a:buSzPts val="1600"/>
              <a:buChar char="○"/>
            </a:pPr>
            <a:r>
              <a:rPr lang="en" sz="1600"/>
              <a:t>Dead process</a:t>
            </a:r>
            <a:endParaRPr sz="1600"/>
          </a:p>
          <a:p>
            <a:pPr indent="-330200" lvl="1" marL="914400" rtl="0" algn="l">
              <a:lnSpc>
                <a:spcPct val="115000"/>
              </a:lnSpc>
              <a:spcBef>
                <a:spcPts val="0"/>
              </a:spcBef>
              <a:spcAft>
                <a:spcPts val="0"/>
              </a:spcAft>
              <a:buSzPts val="1600"/>
              <a:buChar char="○"/>
            </a:pPr>
            <a:r>
              <a:rPr lang="en" sz="1600"/>
              <a:t>Lack of free disk space</a:t>
            </a:r>
            <a:endParaRPr sz="1600"/>
          </a:p>
          <a:p>
            <a:pPr indent="-330200" lvl="1" marL="914400" rtl="0" algn="l">
              <a:lnSpc>
                <a:spcPct val="115000"/>
              </a:lnSpc>
              <a:spcBef>
                <a:spcPts val="0"/>
              </a:spcBef>
              <a:spcAft>
                <a:spcPts val="0"/>
              </a:spcAft>
              <a:buSzPts val="1600"/>
              <a:buChar char="○"/>
            </a:pPr>
            <a:r>
              <a:rPr lang="en" sz="1600"/>
              <a:t>Overflowed rabbitmq queues</a:t>
            </a:r>
            <a:endParaRPr sz="1600"/>
          </a:p>
          <a:p>
            <a:pPr indent="-330200" lvl="1" marL="914400" rtl="0" algn="l">
              <a:lnSpc>
                <a:spcPct val="115000"/>
              </a:lnSpc>
              <a:spcBef>
                <a:spcPts val="0"/>
              </a:spcBef>
              <a:spcAft>
                <a:spcPts val="0"/>
              </a:spcAft>
              <a:buSzPts val="1600"/>
              <a:buChar char="○"/>
            </a:pPr>
            <a:r>
              <a:rPr lang="en" sz="1600"/>
              <a:t>Capacity issue (by adding more hypervisors)</a:t>
            </a:r>
            <a:endParaRPr sz="1600"/>
          </a:p>
          <a:p>
            <a:pPr indent="0" lvl="0" marL="914400" rtl="0" algn="l">
              <a:lnSpc>
                <a:spcPct val="115000"/>
              </a:lnSpc>
              <a:spcBef>
                <a:spcPts val="1200"/>
              </a:spcBef>
              <a:spcAft>
                <a:spcPts val="0"/>
              </a:spcAft>
              <a:buSzPts val="1300"/>
              <a:buNone/>
            </a:pPr>
            <a:r>
              <a:t/>
            </a:r>
            <a:endParaRPr sz="1600"/>
          </a:p>
          <a:p>
            <a:pPr indent="0" lvl="0" marL="914400" rtl="0" algn="l">
              <a:lnSpc>
                <a:spcPct val="115000"/>
              </a:lnSpc>
              <a:spcBef>
                <a:spcPts val="1200"/>
              </a:spcBef>
              <a:spcAft>
                <a:spcPts val="1200"/>
              </a:spcAft>
              <a:buSzPts val="1300"/>
              <a:buNone/>
            </a:pPr>
            <a:r>
              <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4"/>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1" lang="en"/>
              <a:t>Background</a:t>
            </a:r>
            <a:endParaRPr b="1" sz="2300"/>
          </a:p>
        </p:txBody>
      </p:sp>
      <p:sp>
        <p:nvSpPr>
          <p:cNvPr id="156" name="Google Shape;156;p4"/>
          <p:cNvSpPr txBox="1"/>
          <p:nvPr>
            <p:ph idx="1" type="body"/>
          </p:nvPr>
        </p:nvSpPr>
        <p:spPr>
          <a:xfrm>
            <a:off x="1297500" y="1069550"/>
            <a:ext cx="4222500" cy="3660000"/>
          </a:xfrm>
          <a:prstGeom prst="rect">
            <a:avLst/>
          </a:prstGeom>
          <a:noFill/>
          <a:ln>
            <a:noFill/>
          </a:ln>
        </p:spPr>
        <p:txBody>
          <a:bodyPr anchorCtr="0" anchor="ctr" bIns="91425" lIns="91425" spcFirstLastPara="1" rIns="91425" wrap="square" tIns="91425">
            <a:noAutofit/>
          </a:bodyPr>
          <a:lstStyle/>
          <a:p>
            <a:pPr indent="-330200" lvl="0" marL="457200" rtl="0" algn="l">
              <a:lnSpc>
                <a:spcPct val="115000"/>
              </a:lnSpc>
              <a:spcBef>
                <a:spcPts val="1200"/>
              </a:spcBef>
              <a:spcAft>
                <a:spcPts val="0"/>
              </a:spcAft>
              <a:buSzPts val="1600"/>
              <a:buChar char="●"/>
            </a:pPr>
            <a:r>
              <a:rPr lang="en" sz="1600"/>
              <a:t>Cloud Computing</a:t>
            </a:r>
            <a:endParaRPr sz="1600"/>
          </a:p>
          <a:p>
            <a:pPr indent="-330200" lvl="0" marL="457200" rtl="0" algn="l">
              <a:lnSpc>
                <a:spcPct val="115000"/>
              </a:lnSpc>
              <a:spcBef>
                <a:spcPts val="0"/>
              </a:spcBef>
              <a:spcAft>
                <a:spcPts val="0"/>
              </a:spcAft>
              <a:buSzPts val="1600"/>
              <a:buChar char="●"/>
            </a:pPr>
            <a:r>
              <a:rPr lang="en" sz="1600"/>
              <a:t>Why OpenStack?</a:t>
            </a:r>
            <a:endParaRPr sz="1600"/>
          </a:p>
          <a:p>
            <a:pPr indent="-330200" lvl="1" marL="914400" rtl="0" algn="l">
              <a:lnSpc>
                <a:spcPct val="115000"/>
              </a:lnSpc>
              <a:spcBef>
                <a:spcPts val="0"/>
              </a:spcBef>
              <a:spcAft>
                <a:spcPts val="0"/>
              </a:spcAft>
              <a:buSzPts val="1600"/>
              <a:buChar char="○"/>
            </a:pPr>
            <a:r>
              <a:rPr lang="en" sz="1600"/>
              <a:t>Scalable and Flexible</a:t>
            </a:r>
            <a:endParaRPr sz="1600"/>
          </a:p>
          <a:p>
            <a:pPr indent="-330200" lvl="1" marL="914400" rtl="0" algn="l">
              <a:lnSpc>
                <a:spcPct val="115000"/>
              </a:lnSpc>
              <a:spcBef>
                <a:spcPts val="0"/>
              </a:spcBef>
              <a:spcAft>
                <a:spcPts val="0"/>
              </a:spcAft>
              <a:buSzPts val="1600"/>
              <a:buChar char="○"/>
            </a:pPr>
            <a:r>
              <a:rPr lang="en" sz="1600"/>
              <a:t>Used by Industry Giants</a:t>
            </a:r>
            <a:endParaRPr sz="1600"/>
          </a:p>
          <a:p>
            <a:pPr indent="-330200" lvl="0" marL="457200" rtl="0" algn="l">
              <a:lnSpc>
                <a:spcPct val="115000"/>
              </a:lnSpc>
              <a:spcBef>
                <a:spcPts val="0"/>
              </a:spcBef>
              <a:spcAft>
                <a:spcPts val="0"/>
              </a:spcAft>
              <a:buSzPts val="1600"/>
              <a:buChar char="●"/>
            </a:pPr>
            <a:r>
              <a:rPr lang="en" sz="1600"/>
              <a:t>OpenStack Installation</a:t>
            </a:r>
            <a:endParaRPr sz="1600"/>
          </a:p>
          <a:p>
            <a:pPr indent="-330200" lvl="1" marL="914400" rtl="0" algn="l">
              <a:lnSpc>
                <a:spcPct val="115000"/>
              </a:lnSpc>
              <a:spcBef>
                <a:spcPts val="0"/>
              </a:spcBef>
              <a:spcAft>
                <a:spcPts val="0"/>
              </a:spcAft>
              <a:buSzPts val="1600"/>
              <a:buChar char="○"/>
            </a:pPr>
            <a:r>
              <a:rPr lang="en" sz="1600"/>
              <a:t>Difficult Deciding Architecture</a:t>
            </a:r>
            <a:endParaRPr sz="1600"/>
          </a:p>
          <a:p>
            <a:pPr indent="-330200" lvl="1" marL="914400" rtl="0" algn="l">
              <a:lnSpc>
                <a:spcPct val="115000"/>
              </a:lnSpc>
              <a:spcBef>
                <a:spcPts val="0"/>
              </a:spcBef>
              <a:spcAft>
                <a:spcPts val="0"/>
              </a:spcAft>
              <a:buSzPts val="1600"/>
              <a:buChar char="○"/>
            </a:pPr>
            <a:r>
              <a:rPr lang="en" sz="1600"/>
              <a:t>Installation procedures can be confusing and cumbersome</a:t>
            </a:r>
            <a:endParaRPr sz="1600"/>
          </a:p>
          <a:p>
            <a:pPr indent="-330200" lvl="0" marL="457200" rtl="0" algn="l">
              <a:lnSpc>
                <a:spcPct val="115000"/>
              </a:lnSpc>
              <a:spcBef>
                <a:spcPts val="0"/>
              </a:spcBef>
              <a:spcAft>
                <a:spcPts val="0"/>
              </a:spcAft>
              <a:buSzPts val="1600"/>
              <a:buChar char="●"/>
            </a:pPr>
            <a:r>
              <a:rPr lang="en" sz="1600"/>
              <a:t>Similar Solution </a:t>
            </a:r>
            <a:endParaRPr sz="1600"/>
          </a:p>
          <a:p>
            <a:pPr indent="-330200" lvl="1" marL="914400" rtl="0" algn="l">
              <a:lnSpc>
                <a:spcPct val="115000"/>
              </a:lnSpc>
              <a:spcBef>
                <a:spcPts val="0"/>
              </a:spcBef>
              <a:spcAft>
                <a:spcPts val="0"/>
              </a:spcAft>
              <a:buSzPts val="1600"/>
              <a:buChar char="○"/>
            </a:pPr>
            <a:r>
              <a:rPr lang="en" sz="1600"/>
              <a:t>DevStack</a:t>
            </a:r>
            <a:endParaRPr sz="1600"/>
          </a:p>
          <a:p>
            <a:pPr indent="-330200" lvl="1" marL="914400" rtl="0" algn="l">
              <a:lnSpc>
                <a:spcPct val="115000"/>
              </a:lnSpc>
              <a:spcBef>
                <a:spcPts val="0"/>
              </a:spcBef>
              <a:spcAft>
                <a:spcPts val="0"/>
              </a:spcAft>
              <a:buSzPts val="1600"/>
              <a:buChar char="○"/>
            </a:pPr>
            <a:r>
              <a:rPr lang="en" sz="1600"/>
              <a:t>PackStack</a:t>
            </a:r>
            <a:endParaRPr sz="1600"/>
          </a:p>
        </p:txBody>
      </p:sp>
      <p:pic>
        <p:nvPicPr>
          <p:cNvPr id="157" name="Google Shape;157;p4"/>
          <p:cNvPicPr preferRelativeResize="0"/>
          <p:nvPr/>
        </p:nvPicPr>
        <p:blipFill rotWithShape="1">
          <a:blip r:embed="rId3">
            <a:alphaModFix/>
          </a:blip>
          <a:srcRect b="0" l="0" r="0" t="0"/>
          <a:stretch/>
        </p:blipFill>
        <p:spPr>
          <a:xfrm>
            <a:off x="5308600" y="556850"/>
            <a:ext cx="3699350" cy="2253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p5"/>
          <p:cNvPicPr preferRelativeResize="0"/>
          <p:nvPr/>
        </p:nvPicPr>
        <p:blipFill rotWithShape="1">
          <a:blip r:embed="rId3">
            <a:alphaModFix/>
          </a:blip>
          <a:srcRect b="0" l="0" r="0" t="0"/>
          <a:stretch/>
        </p:blipFill>
        <p:spPr>
          <a:xfrm>
            <a:off x="278388" y="152400"/>
            <a:ext cx="8587226" cy="4838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6"/>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1" lang="en"/>
              <a:t>Objective</a:t>
            </a:r>
            <a:endParaRPr b="1"/>
          </a:p>
        </p:txBody>
      </p:sp>
      <p:sp>
        <p:nvSpPr>
          <p:cNvPr id="168" name="Google Shape;168;p6"/>
          <p:cNvSpPr txBox="1"/>
          <p:nvPr>
            <p:ph idx="1" type="body"/>
          </p:nvPr>
        </p:nvSpPr>
        <p:spPr>
          <a:xfrm>
            <a:off x="1297500" y="1555000"/>
            <a:ext cx="7038900" cy="2911200"/>
          </a:xfrm>
          <a:prstGeom prst="rect">
            <a:avLst/>
          </a:prstGeom>
          <a:noFill/>
          <a:ln>
            <a:noFill/>
          </a:ln>
        </p:spPr>
        <p:txBody>
          <a:bodyPr anchorCtr="0" anchor="ctr" bIns="91425" lIns="91425" spcFirstLastPara="1" rIns="91425" wrap="square" tIns="91425">
            <a:noAutofit/>
          </a:bodyPr>
          <a:lstStyle/>
          <a:p>
            <a:pPr indent="-330200" lvl="0" marL="457200" rtl="0" algn="l">
              <a:lnSpc>
                <a:spcPct val="100000"/>
              </a:lnSpc>
              <a:spcBef>
                <a:spcPts val="0"/>
              </a:spcBef>
              <a:spcAft>
                <a:spcPts val="0"/>
              </a:spcAft>
              <a:buSzPts val="1600"/>
              <a:buChar char="●"/>
            </a:pPr>
            <a:r>
              <a:rPr lang="en" sz="1600"/>
              <a:t>To develop an automated cloud installation setup through an easy cli/gui utility that can generate a cloud environment consisting of provided requirements.</a:t>
            </a:r>
            <a:endParaRPr sz="1600"/>
          </a:p>
          <a:p>
            <a:pPr indent="-330200" lvl="0" marL="457200" rtl="0" algn="l">
              <a:lnSpc>
                <a:spcPct val="100000"/>
              </a:lnSpc>
              <a:spcBef>
                <a:spcPts val="0"/>
              </a:spcBef>
              <a:spcAft>
                <a:spcPts val="0"/>
              </a:spcAft>
              <a:buSzPts val="1600"/>
              <a:buChar char="●"/>
            </a:pPr>
            <a:r>
              <a:rPr lang="en" sz="1600"/>
              <a:t>Enable new users to get hands-on interaction with openstack cloud Without worrying about configuration stuff.</a:t>
            </a:r>
            <a:endParaRPr sz="1600"/>
          </a:p>
          <a:p>
            <a:pPr indent="-330200" lvl="0" marL="457200" rtl="0" algn="l">
              <a:lnSpc>
                <a:spcPct val="100000"/>
              </a:lnSpc>
              <a:spcBef>
                <a:spcPts val="0"/>
              </a:spcBef>
              <a:spcAft>
                <a:spcPts val="0"/>
              </a:spcAft>
              <a:buSzPts val="1600"/>
              <a:buChar char="●"/>
            </a:pPr>
            <a:r>
              <a:rPr lang="en" sz="1600"/>
              <a:t>Provide solution to education institutes or small companies as their cloud solution.</a:t>
            </a:r>
            <a:endParaRPr sz="1600"/>
          </a:p>
          <a:p>
            <a:pPr indent="0" lvl="0" marL="0" rtl="0" algn="l">
              <a:lnSpc>
                <a:spcPct val="100000"/>
              </a:lnSpc>
              <a:spcBef>
                <a:spcPts val="0"/>
              </a:spcBef>
              <a:spcAft>
                <a:spcPts val="0"/>
              </a:spcAft>
              <a:buSzPts val="1300"/>
              <a:buNone/>
            </a:pPr>
            <a:r>
              <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7"/>
          <p:cNvSpPr txBox="1"/>
          <p:nvPr>
            <p:ph type="title"/>
          </p:nvPr>
        </p:nvSpPr>
        <p:spPr>
          <a:xfrm>
            <a:off x="1297500" y="393750"/>
            <a:ext cx="7038900" cy="914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b="1" lang="en" sz="2500"/>
              <a:t>Task Division</a:t>
            </a:r>
            <a:endParaRPr b="1" sz="2500"/>
          </a:p>
        </p:txBody>
      </p:sp>
      <p:sp>
        <p:nvSpPr>
          <p:cNvPr id="174" name="Google Shape;174;p7"/>
          <p:cNvSpPr txBox="1"/>
          <p:nvPr>
            <p:ph idx="1" type="body"/>
          </p:nvPr>
        </p:nvSpPr>
        <p:spPr>
          <a:xfrm>
            <a:off x="1297500" y="1307850"/>
            <a:ext cx="7038900" cy="29112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SzPts val="1700"/>
              <a:buChar char="★"/>
            </a:pPr>
            <a:r>
              <a:rPr lang="en" sz="1700"/>
              <a:t>Ammar (CS-126)</a:t>
            </a:r>
            <a:endParaRPr sz="1700"/>
          </a:p>
          <a:p>
            <a:pPr indent="-336550" lvl="1" marL="914400" rtl="0" algn="l">
              <a:lnSpc>
                <a:spcPct val="115000"/>
              </a:lnSpc>
              <a:spcBef>
                <a:spcPts val="0"/>
              </a:spcBef>
              <a:spcAft>
                <a:spcPts val="0"/>
              </a:spcAft>
              <a:buSzPts val="1700"/>
              <a:buChar char="○"/>
            </a:pPr>
            <a:r>
              <a:rPr lang="en" sz="1700"/>
              <a:t>Automate services installation and configurations</a:t>
            </a:r>
            <a:endParaRPr sz="1700"/>
          </a:p>
          <a:p>
            <a:pPr indent="-336550" lvl="1" marL="914400" rtl="0" algn="l">
              <a:lnSpc>
                <a:spcPct val="115000"/>
              </a:lnSpc>
              <a:spcBef>
                <a:spcPts val="0"/>
              </a:spcBef>
              <a:spcAft>
                <a:spcPts val="0"/>
              </a:spcAft>
              <a:buSzPts val="1700"/>
              <a:buChar char="○"/>
            </a:pPr>
            <a:r>
              <a:rPr lang="en" sz="1700"/>
              <a:t>Centralized logging system</a:t>
            </a:r>
            <a:endParaRPr sz="1700"/>
          </a:p>
          <a:p>
            <a:pPr indent="-336550" lvl="0" marL="457200" rtl="0" algn="l">
              <a:lnSpc>
                <a:spcPct val="115000"/>
              </a:lnSpc>
              <a:spcBef>
                <a:spcPts val="0"/>
              </a:spcBef>
              <a:spcAft>
                <a:spcPts val="0"/>
              </a:spcAft>
              <a:buSzPts val="1700"/>
              <a:buChar char="★"/>
            </a:pPr>
            <a:r>
              <a:rPr lang="en" sz="1700"/>
              <a:t>Danyal (CS-133)</a:t>
            </a:r>
            <a:endParaRPr sz="1700"/>
          </a:p>
          <a:p>
            <a:pPr indent="-336550" lvl="1" marL="914400" rtl="0" algn="l">
              <a:lnSpc>
                <a:spcPct val="115000"/>
              </a:lnSpc>
              <a:spcBef>
                <a:spcPts val="0"/>
              </a:spcBef>
              <a:spcAft>
                <a:spcPts val="0"/>
              </a:spcAft>
              <a:buSzPts val="1700"/>
              <a:buChar char="○"/>
            </a:pPr>
            <a:r>
              <a:rPr lang="en" sz="1700"/>
              <a:t>Automate services installation and Stack Templates</a:t>
            </a:r>
            <a:endParaRPr sz="1700"/>
          </a:p>
          <a:p>
            <a:pPr indent="-336550" lvl="1" marL="914400" rtl="0" algn="l">
              <a:lnSpc>
                <a:spcPct val="115000"/>
              </a:lnSpc>
              <a:spcBef>
                <a:spcPts val="0"/>
              </a:spcBef>
              <a:spcAft>
                <a:spcPts val="0"/>
              </a:spcAft>
              <a:buSzPts val="1700"/>
              <a:buChar char="○"/>
            </a:pPr>
            <a:r>
              <a:rPr lang="en" sz="1700"/>
              <a:t>Centralized logging system</a:t>
            </a:r>
            <a:endParaRPr sz="1700"/>
          </a:p>
          <a:p>
            <a:pPr indent="-336550" lvl="0" marL="457200" rtl="0" algn="l">
              <a:lnSpc>
                <a:spcPct val="115000"/>
              </a:lnSpc>
              <a:spcBef>
                <a:spcPts val="0"/>
              </a:spcBef>
              <a:spcAft>
                <a:spcPts val="0"/>
              </a:spcAft>
              <a:buSzPts val="1700"/>
              <a:buChar char="★"/>
            </a:pPr>
            <a:r>
              <a:rPr lang="en" sz="1700"/>
              <a:t>Usman (CS-129)</a:t>
            </a:r>
            <a:endParaRPr sz="1700"/>
          </a:p>
          <a:p>
            <a:pPr indent="-336550" lvl="1" marL="914400" rtl="0" algn="l">
              <a:lnSpc>
                <a:spcPct val="115000"/>
              </a:lnSpc>
              <a:spcBef>
                <a:spcPts val="0"/>
              </a:spcBef>
              <a:spcAft>
                <a:spcPts val="0"/>
              </a:spcAft>
              <a:buSzPts val="1700"/>
              <a:buChar char="○"/>
            </a:pPr>
            <a:r>
              <a:rPr lang="en" sz="1700"/>
              <a:t>Automate services installation and configurations</a:t>
            </a:r>
            <a:endParaRPr sz="1700"/>
          </a:p>
          <a:p>
            <a:pPr indent="-336550" lvl="1" marL="914400" rtl="0" algn="l">
              <a:lnSpc>
                <a:spcPct val="115000"/>
              </a:lnSpc>
              <a:spcBef>
                <a:spcPts val="0"/>
              </a:spcBef>
              <a:spcAft>
                <a:spcPts val="0"/>
              </a:spcAft>
              <a:buSzPts val="1700"/>
              <a:buChar char="○"/>
            </a:pPr>
            <a:r>
              <a:rPr lang="en" sz="1700"/>
              <a:t>Develop command-line utility.</a:t>
            </a:r>
            <a:endParaRPr sz="1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78" name="Shape 178"/>
        <p:cNvGrpSpPr/>
        <p:nvPr/>
      </p:nvGrpSpPr>
      <p:grpSpPr>
        <a:xfrm>
          <a:off x="0" y="0"/>
          <a:ext cx="0" cy="0"/>
          <a:chOff x="0" y="0"/>
          <a:chExt cx="0" cy="0"/>
        </a:xfrm>
      </p:grpSpPr>
      <p:sp>
        <p:nvSpPr>
          <p:cNvPr id="179" name="Google Shape;179;p8"/>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1" lang="en" sz="2600"/>
              <a:t>Problems faced due to COVID-19 and Lockdowns</a:t>
            </a:r>
            <a:endParaRPr b="1" sz="2600"/>
          </a:p>
        </p:txBody>
      </p:sp>
      <p:sp>
        <p:nvSpPr>
          <p:cNvPr id="180" name="Google Shape;180;p8"/>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SzPts val="1700"/>
              <a:buChar char="●"/>
            </a:pPr>
            <a:r>
              <a:rPr b="1" lang="en" sz="1700"/>
              <a:t>Limited Resources</a:t>
            </a:r>
            <a:br>
              <a:rPr b="1" lang="en" sz="1700"/>
            </a:br>
            <a:endParaRPr sz="1700"/>
          </a:p>
          <a:p>
            <a:pPr indent="-336550" lvl="1" marL="1371600" rtl="0" algn="l">
              <a:lnSpc>
                <a:spcPct val="115000"/>
              </a:lnSpc>
              <a:spcBef>
                <a:spcPts val="0"/>
              </a:spcBef>
              <a:spcAft>
                <a:spcPts val="0"/>
              </a:spcAft>
              <a:buSzPts val="1700"/>
              <a:buChar char="○"/>
            </a:pPr>
            <a:r>
              <a:rPr lang="en" sz="1700"/>
              <a:t>underpowered Hardware</a:t>
            </a:r>
            <a:endParaRPr sz="1700"/>
          </a:p>
          <a:p>
            <a:pPr indent="-336550" lvl="1" marL="1371600" rtl="0" algn="l">
              <a:lnSpc>
                <a:spcPct val="115000"/>
              </a:lnSpc>
              <a:spcBef>
                <a:spcPts val="0"/>
              </a:spcBef>
              <a:spcAft>
                <a:spcPts val="0"/>
              </a:spcAft>
              <a:buSzPts val="1700"/>
              <a:buChar char="○"/>
            </a:pPr>
            <a:r>
              <a:rPr lang="en" sz="1700"/>
              <a:t>Accessing Remote Machines</a:t>
            </a:r>
            <a:endParaRPr sz="1700"/>
          </a:p>
          <a:p>
            <a:pPr indent="0" lvl="0" marL="1371600" rtl="0" algn="l">
              <a:lnSpc>
                <a:spcPct val="115000"/>
              </a:lnSpc>
              <a:spcBef>
                <a:spcPts val="1600"/>
              </a:spcBef>
              <a:spcAft>
                <a:spcPts val="0"/>
              </a:spcAft>
              <a:buSzPts val="1300"/>
              <a:buNone/>
            </a:pPr>
            <a:r>
              <a:t/>
            </a:r>
            <a:endParaRPr sz="1700"/>
          </a:p>
          <a:p>
            <a:pPr indent="-336550" lvl="0" marL="457200" rtl="0" algn="l">
              <a:lnSpc>
                <a:spcPct val="115000"/>
              </a:lnSpc>
              <a:spcBef>
                <a:spcPts val="1600"/>
              </a:spcBef>
              <a:spcAft>
                <a:spcPts val="0"/>
              </a:spcAft>
              <a:buSzPts val="1700"/>
              <a:buChar char="●"/>
            </a:pPr>
            <a:r>
              <a:rPr b="1" lang="en" sz="1700"/>
              <a:t>Lack of communication / coordination</a:t>
            </a:r>
            <a:endParaRPr sz="1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9"/>
          <p:cNvSpPr txBox="1"/>
          <p:nvPr>
            <p:ph type="title"/>
          </p:nvPr>
        </p:nvSpPr>
        <p:spPr>
          <a:xfrm>
            <a:off x="1297500" y="393750"/>
            <a:ext cx="7038900" cy="914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b="1" lang="en" sz="2600"/>
              <a:t>Past vs Current ( Tools )</a:t>
            </a:r>
            <a:endParaRPr b="1" sz="2600"/>
          </a:p>
        </p:txBody>
      </p:sp>
      <p:sp>
        <p:nvSpPr>
          <p:cNvPr id="186" name="Google Shape;186;p9"/>
          <p:cNvSpPr txBox="1"/>
          <p:nvPr>
            <p:ph idx="1" type="body"/>
          </p:nvPr>
        </p:nvSpPr>
        <p:spPr>
          <a:xfrm>
            <a:off x="1297500" y="1567550"/>
            <a:ext cx="2880000" cy="2911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300"/>
              <a:buNone/>
            </a:pPr>
            <a:r>
              <a:rPr lang="en" sz="1700" u="sng"/>
              <a:t>Chef </a:t>
            </a:r>
            <a:endParaRPr sz="1700" u="sng"/>
          </a:p>
          <a:p>
            <a:pPr indent="0" lvl="0" marL="457200" rtl="0" algn="ctr">
              <a:lnSpc>
                <a:spcPct val="100000"/>
              </a:lnSpc>
              <a:spcBef>
                <a:spcPts val="0"/>
              </a:spcBef>
              <a:spcAft>
                <a:spcPts val="0"/>
              </a:spcAft>
              <a:buSzPts val="1300"/>
              <a:buNone/>
            </a:pPr>
            <a:r>
              <a:t/>
            </a:r>
            <a:endParaRPr sz="1700"/>
          </a:p>
          <a:p>
            <a:pPr indent="0" lvl="0" marL="0" rtl="0" algn="ctr">
              <a:lnSpc>
                <a:spcPct val="100000"/>
              </a:lnSpc>
              <a:spcBef>
                <a:spcPts val="0"/>
              </a:spcBef>
              <a:spcAft>
                <a:spcPts val="0"/>
              </a:spcAft>
              <a:buSzPts val="1300"/>
              <a:buNone/>
            </a:pPr>
            <a:r>
              <a:rPr lang="en" sz="1700" u="sng"/>
              <a:t>VirtualBox</a:t>
            </a:r>
            <a:endParaRPr sz="1700" u="sng"/>
          </a:p>
          <a:p>
            <a:pPr indent="0" lvl="0" marL="457200" rtl="0" algn="ctr">
              <a:lnSpc>
                <a:spcPct val="100000"/>
              </a:lnSpc>
              <a:spcBef>
                <a:spcPts val="0"/>
              </a:spcBef>
              <a:spcAft>
                <a:spcPts val="0"/>
              </a:spcAft>
              <a:buSzPts val="1300"/>
              <a:buNone/>
            </a:pPr>
            <a:r>
              <a:t/>
            </a:r>
            <a:endParaRPr sz="1700"/>
          </a:p>
          <a:p>
            <a:pPr indent="0" lvl="0" marL="0" rtl="0" algn="ctr">
              <a:lnSpc>
                <a:spcPct val="100000"/>
              </a:lnSpc>
              <a:spcBef>
                <a:spcPts val="0"/>
              </a:spcBef>
              <a:spcAft>
                <a:spcPts val="0"/>
              </a:spcAft>
              <a:buSzPts val="1300"/>
              <a:buNone/>
            </a:pPr>
            <a:r>
              <a:rPr lang="en" sz="1700" u="sng"/>
              <a:t>Docker </a:t>
            </a:r>
            <a:endParaRPr sz="1700" u="sng"/>
          </a:p>
          <a:p>
            <a:pPr indent="0" lvl="0" marL="457200" rtl="0" algn="ctr">
              <a:lnSpc>
                <a:spcPct val="100000"/>
              </a:lnSpc>
              <a:spcBef>
                <a:spcPts val="0"/>
              </a:spcBef>
              <a:spcAft>
                <a:spcPts val="0"/>
              </a:spcAft>
              <a:buSzPts val="1300"/>
              <a:buNone/>
            </a:pPr>
            <a:r>
              <a:t/>
            </a:r>
            <a:endParaRPr sz="1700"/>
          </a:p>
          <a:p>
            <a:pPr indent="0" lvl="0" marL="0" rtl="0" algn="ctr">
              <a:lnSpc>
                <a:spcPct val="100000"/>
              </a:lnSpc>
              <a:spcBef>
                <a:spcPts val="0"/>
              </a:spcBef>
              <a:spcAft>
                <a:spcPts val="0"/>
              </a:spcAft>
              <a:buSzPts val="1300"/>
              <a:buNone/>
            </a:pPr>
            <a:r>
              <a:t/>
            </a:r>
            <a:endParaRPr sz="1700"/>
          </a:p>
        </p:txBody>
      </p:sp>
      <p:sp>
        <p:nvSpPr>
          <p:cNvPr id="187" name="Google Shape;187;p9"/>
          <p:cNvSpPr txBox="1"/>
          <p:nvPr/>
        </p:nvSpPr>
        <p:spPr>
          <a:xfrm>
            <a:off x="5218050" y="1567550"/>
            <a:ext cx="2880000" cy="2911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0" i="0" lang="en" sz="1700" u="sng" cap="none" strike="noStrike">
                <a:solidFill>
                  <a:schemeClr val="lt1"/>
                </a:solidFill>
                <a:latin typeface="Lato"/>
                <a:ea typeface="Lato"/>
                <a:cs typeface="Lato"/>
                <a:sym typeface="Lato"/>
              </a:rPr>
              <a:t>Ansible</a:t>
            </a:r>
            <a:endParaRPr b="0" i="0" sz="1700" u="sng" cap="none" strike="noStrike">
              <a:solidFill>
                <a:schemeClr val="lt1"/>
              </a:solidFill>
              <a:latin typeface="Lato"/>
              <a:ea typeface="Lato"/>
              <a:cs typeface="Lato"/>
              <a:sym typeface="Lato"/>
            </a:endParaRPr>
          </a:p>
          <a:p>
            <a:pPr indent="0" lvl="0" marL="0" marR="0" rtl="0" algn="ctr">
              <a:lnSpc>
                <a:spcPct val="100000"/>
              </a:lnSpc>
              <a:spcBef>
                <a:spcPts val="0"/>
              </a:spcBef>
              <a:spcAft>
                <a:spcPts val="0"/>
              </a:spcAft>
              <a:buClr>
                <a:srgbClr val="000000"/>
              </a:buClr>
              <a:buSzPts val="1700"/>
              <a:buFont typeface="Arial"/>
              <a:buNone/>
            </a:pPr>
            <a:r>
              <a:t/>
            </a:r>
            <a:endParaRPr b="0" i="0" sz="1700" u="sng" cap="none" strike="noStrike">
              <a:solidFill>
                <a:schemeClr val="lt1"/>
              </a:solidFill>
              <a:latin typeface="Lato"/>
              <a:ea typeface="Lato"/>
              <a:cs typeface="Lato"/>
              <a:sym typeface="Lato"/>
            </a:endParaRPr>
          </a:p>
          <a:p>
            <a:pPr indent="0" lvl="0" marL="0" marR="0" rtl="0" algn="ctr">
              <a:lnSpc>
                <a:spcPct val="100000"/>
              </a:lnSpc>
              <a:spcBef>
                <a:spcPts val="0"/>
              </a:spcBef>
              <a:spcAft>
                <a:spcPts val="0"/>
              </a:spcAft>
              <a:buClr>
                <a:srgbClr val="000000"/>
              </a:buClr>
              <a:buSzPts val="1700"/>
              <a:buFont typeface="Arial"/>
              <a:buNone/>
            </a:pPr>
            <a:r>
              <a:rPr b="0" i="0" lang="en" sz="1700" u="sng" cap="none" strike="noStrike">
                <a:solidFill>
                  <a:schemeClr val="lt1"/>
                </a:solidFill>
                <a:latin typeface="Lato"/>
                <a:ea typeface="Lato"/>
                <a:cs typeface="Lato"/>
                <a:sym typeface="Lato"/>
              </a:rPr>
              <a:t>Terraform</a:t>
            </a:r>
            <a:endParaRPr b="0" i="0" sz="1700" u="sng" cap="none" strike="noStrike">
              <a:solidFill>
                <a:schemeClr val="lt1"/>
              </a:solidFill>
              <a:latin typeface="Lato"/>
              <a:ea typeface="Lato"/>
              <a:cs typeface="Lato"/>
              <a:sym typeface="Lato"/>
            </a:endParaRPr>
          </a:p>
          <a:p>
            <a:pPr indent="0" lvl="0" marL="457200" marR="0" rtl="0" algn="ctr">
              <a:lnSpc>
                <a:spcPct val="100000"/>
              </a:lnSpc>
              <a:spcBef>
                <a:spcPts val="0"/>
              </a:spcBef>
              <a:spcAft>
                <a:spcPts val="0"/>
              </a:spcAft>
              <a:buClr>
                <a:srgbClr val="000000"/>
              </a:buClr>
              <a:buSzPts val="1700"/>
              <a:buFont typeface="Arial"/>
              <a:buNone/>
            </a:pPr>
            <a:r>
              <a:t/>
            </a:r>
            <a:endParaRPr b="0" i="0" sz="1700" u="sng" cap="none" strike="noStrike">
              <a:solidFill>
                <a:schemeClr val="lt1"/>
              </a:solidFill>
              <a:latin typeface="Lato"/>
              <a:ea typeface="Lato"/>
              <a:cs typeface="Lato"/>
              <a:sym typeface="Lato"/>
            </a:endParaRPr>
          </a:p>
          <a:p>
            <a:pPr indent="0" lvl="0" marL="0" marR="0" rtl="0" algn="ctr">
              <a:lnSpc>
                <a:spcPct val="100000"/>
              </a:lnSpc>
              <a:spcBef>
                <a:spcPts val="0"/>
              </a:spcBef>
              <a:spcAft>
                <a:spcPts val="0"/>
              </a:spcAft>
              <a:buClr>
                <a:srgbClr val="000000"/>
              </a:buClr>
              <a:buSzPts val="1700"/>
              <a:buFont typeface="Arial"/>
              <a:buNone/>
            </a:pPr>
            <a:r>
              <a:rPr b="0" i="0" lang="en" sz="1700" u="sng" cap="none" strike="noStrike">
                <a:solidFill>
                  <a:schemeClr val="lt1"/>
                </a:solidFill>
                <a:latin typeface="Lato"/>
                <a:ea typeface="Lato"/>
                <a:cs typeface="Lato"/>
                <a:sym typeface="Lato"/>
              </a:rPr>
              <a:t>AWS</a:t>
            </a:r>
            <a:endParaRPr b="0" i="0" sz="1700" u="sng" cap="none" strike="noStrike">
              <a:solidFill>
                <a:schemeClr val="lt1"/>
              </a:solidFill>
              <a:latin typeface="Lato"/>
              <a:ea typeface="Lato"/>
              <a:cs typeface="Lato"/>
              <a:sym typeface="Lato"/>
            </a:endParaRPr>
          </a:p>
          <a:p>
            <a:pPr indent="0" lvl="0" marL="457200" marR="0" rtl="0" algn="ctr">
              <a:lnSpc>
                <a:spcPct val="100000"/>
              </a:lnSpc>
              <a:spcBef>
                <a:spcPts val="0"/>
              </a:spcBef>
              <a:spcAft>
                <a:spcPts val="0"/>
              </a:spcAft>
              <a:buClr>
                <a:srgbClr val="000000"/>
              </a:buClr>
              <a:buSzPts val="1700"/>
              <a:buFont typeface="Arial"/>
              <a:buNone/>
            </a:pPr>
            <a:r>
              <a:t/>
            </a:r>
            <a:endParaRPr b="0" i="0" sz="1700" u="sng" cap="none" strike="noStrike">
              <a:solidFill>
                <a:schemeClr val="lt1"/>
              </a:solidFill>
              <a:latin typeface="Lato"/>
              <a:ea typeface="Lato"/>
              <a:cs typeface="Lato"/>
              <a:sym typeface="Lato"/>
            </a:endParaRPr>
          </a:p>
          <a:p>
            <a:pPr indent="0" lvl="0" marL="0" marR="0" rtl="0" algn="ctr">
              <a:lnSpc>
                <a:spcPct val="100000"/>
              </a:lnSpc>
              <a:spcBef>
                <a:spcPts val="0"/>
              </a:spcBef>
              <a:spcAft>
                <a:spcPts val="0"/>
              </a:spcAft>
              <a:buClr>
                <a:srgbClr val="000000"/>
              </a:buClr>
              <a:buSzPts val="1700"/>
              <a:buFont typeface="Arial"/>
              <a:buNone/>
            </a:pPr>
            <a:r>
              <a:rPr b="0" i="0" lang="en" sz="1700" u="sng" cap="none" strike="noStrike">
                <a:solidFill>
                  <a:schemeClr val="lt1"/>
                </a:solidFill>
                <a:latin typeface="Lato"/>
                <a:ea typeface="Lato"/>
                <a:cs typeface="Lato"/>
                <a:sym typeface="Lato"/>
              </a:rPr>
              <a:t>Azure devops </a:t>
            </a:r>
            <a:endParaRPr b="0" i="0" sz="1700" u="sng" cap="none" strike="noStrike">
              <a:solidFill>
                <a:schemeClr val="lt1"/>
              </a:solidFill>
              <a:latin typeface="Lato"/>
              <a:ea typeface="Lato"/>
              <a:cs typeface="Lato"/>
              <a:sym typeface="Lato"/>
            </a:endParaRPr>
          </a:p>
          <a:p>
            <a:pPr indent="0" lvl="0" marL="457200" marR="0" rtl="0" algn="ctr">
              <a:lnSpc>
                <a:spcPct val="100000"/>
              </a:lnSpc>
              <a:spcBef>
                <a:spcPts val="0"/>
              </a:spcBef>
              <a:spcAft>
                <a:spcPts val="0"/>
              </a:spcAft>
              <a:buClr>
                <a:srgbClr val="000000"/>
              </a:buClr>
              <a:buSzPts val="1700"/>
              <a:buFont typeface="Arial"/>
              <a:buNone/>
            </a:pPr>
            <a:r>
              <a:t/>
            </a:r>
            <a:endParaRPr b="0" i="0" sz="1700" u="none" cap="none" strike="noStrike">
              <a:solidFill>
                <a:schemeClr val="lt1"/>
              </a:solidFill>
              <a:latin typeface="Lato"/>
              <a:ea typeface="Lato"/>
              <a:cs typeface="Lato"/>
              <a:sym typeface="Lato"/>
            </a:endParaRPr>
          </a:p>
        </p:txBody>
      </p:sp>
      <p:sp>
        <p:nvSpPr>
          <p:cNvPr id="188" name="Google Shape;188;p9"/>
          <p:cNvSpPr/>
          <p:nvPr/>
        </p:nvSpPr>
        <p:spPr>
          <a:xfrm>
            <a:off x="4183050" y="2571750"/>
            <a:ext cx="777900" cy="489300"/>
          </a:xfrm>
          <a:prstGeom prst="rightArrow">
            <a:avLst>
              <a:gd fmla="val 50000" name="adj1"/>
              <a:gd fmla="val 50000" name="adj2"/>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89" name="Google Shape;189;p9"/>
          <p:cNvPicPr preferRelativeResize="0"/>
          <p:nvPr/>
        </p:nvPicPr>
        <p:blipFill rotWithShape="1">
          <a:blip r:embed="rId3">
            <a:alphaModFix/>
          </a:blip>
          <a:srcRect b="0" l="0" r="0" t="0"/>
          <a:stretch/>
        </p:blipFill>
        <p:spPr>
          <a:xfrm>
            <a:off x="97125" y="1671200"/>
            <a:ext cx="2024756" cy="1138925"/>
          </a:xfrm>
          <a:prstGeom prst="rect">
            <a:avLst/>
          </a:prstGeom>
          <a:noFill/>
          <a:ln>
            <a:noFill/>
          </a:ln>
        </p:spPr>
      </p:pic>
      <p:pic>
        <p:nvPicPr>
          <p:cNvPr id="190" name="Google Shape;190;p9"/>
          <p:cNvPicPr preferRelativeResize="0"/>
          <p:nvPr/>
        </p:nvPicPr>
        <p:blipFill rotWithShape="1">
          <a:blip r:embed="rId4">
            <a:alphaModFix/>
          </a:blip>
          <a:srcRect b="0" l="0" r="0" t="0"/>
          <a:stretch/>
        </p:blipFill>
        <p:spPr>
          <a:xfrm>
            <a:off x="424175" y="3061050"/>
            <a:ext cx="1370650" cy="1370650"/>
          </a:xfrm>
          <a:prstGeom prst="rect">
            <a:avLst/>
          </a:prstGeom>
          <a:noFill/>
          <a:ln>
            <a:noFill/>
          </a:ln>
        </p:spPr>
      </p:pic>
      <p:pic>
        <p:nvPicPr>
          <p:cNvPr id="191" name="Google Shape;191;p9"/>
          <p:cNvPicPr preferRelativeResize="0"/>
          <p:nvPr/>
        </p:nvPicPr>
        <p:blipFill rotWithShape="1">
          <a:blip r:embed="rId5">
            <a:alphaModFix/>
          </a:blip>
          <a:srcRect b="0" l="0" r="0" t="0"/>
          <a:stretch/>
        </p:blipFill>
        <p:spPr>
          <a:xfrm>
            <a:off x="6409174" y="393750"/>
            <a:ext cx="2427369" cy="1520625"/>
          </a:xfrm>
          <a:prstGeom prst="rect">
            <a:avLst/>
          </a:prstGeom>
          <a:noFill/>
          <a:ln>
            <a:noFill/>
          </a:ln>
        </p:spPr>
      </p:pic>
      <p:pic>
        <p:nvPicPr>
          <p:cNvPr id="192" name="Google Shape;192;p9"/>
          <p:cNvPicPr preferRelativeResize="0"/>
          <p:nvPr/>
        </p:nvPicPr>
        <p:blipFill rotWithShape="1">
          <a:blip r:embed="rId6">
            <a:alphaModFix/>
          </a:blip>
          <a:srcRect b="0" l="0" r="0" t="0"/>
          <a:stretch/>
        </p:blipFill>
        <p:spPr>
          <a:xfrm>
            <a:off x="7576981" y="2910450"/>
            <a:ext cx="1370649" cy="140164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