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3" r:id="rId6"/>
    <p:sldId id="264" r:id="rId7"/>
    <p:sldId id="274" r:id="rId8"/>
    <p:sldId id="265" r:id="rId9"/>
    <p:sldId id="266" r:id="rId10"/>
    <p:sldId id="267" r:id="rId11"/>
    <p:sldId id="268" r:id="rId12"/>
    <p:sldId id="275" r:id="rId13"/>
    <p:sldId id="269" r:id="rId14"/>
    <p:sldId id="270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Sang" initials="NS" lastIdx="1" clrIdx="0">
    <p:extLst>
      <p:ext uri="{19B8F6BF-5375-455C-9EA6-DF929625EA0E}">
        <p15:presenceInfo xmlns:p15="http://schemas.microsoft.com/office/powerpoint/2012/main" userId="6a9d027567fba0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8670D-73C5-D131-FBB9-8F2D1612A7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BFD7F-87FF-DE5C-D2C7-B271A5754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07782-8CD8-441A-A52A-86E5AC16199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39EA-9713-EDF4-F484-F521DB87C0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744D-1AD2-180A-93F4-8E80AA3016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2408-C41E-4B4A-98FF-F06260C6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2EA2-D666-45CB-AB48-9B758A73F6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249BF-33DC-45ED-9202-2996AABE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3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D795-5145-5EB4-016B-0F384456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DEB3-E9B0-CAE7-D71B-4B8A174B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8106-25AF-8CEC-3380-C0FFABF2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3BB-C8CC-4494-AF60-5D7D080FDB6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C318-927A-9784-284D-8061C9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6900-6A25-5FF8-B13C-640B4EC4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902A-C654-2C00-105A-4C1A352B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F445E-6F94-28B7-20BD-4AD97E12D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2133-697A-A813-503D-4FD11BBF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C6C7-D220-4070-95D5-2D8A481BC42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A13F-A5C3-D230-8E86-55D0B7D6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B90A-3310-8B7D-3E90-60D0BFFD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FBA23-0D07-0BA9-06B5-F1F94887F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2F86-7F73-81EA-619B-3EFE02FB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343D-FE9D-1A3C-0A7C-4727A154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63AD-EE6D-419B-AFFE-BA9DEEB2E6C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1B03-B5D6-0D7F-EB0B-2EF482E0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6052-6FDC-44A1-F7C1-F422153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BDA1-C2C4-4184-61EF-2AABE3C8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84AA-37AC-058A-4A3C-7D08E84E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D21A-62E5-E8EC-59F8-A66F100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EBC7-642A-4137-8169-580DD5CE1D1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3127-07D6-F5B5-BFD0-4F487375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EB8A-2B8B-05B2-B4F1-7CBC0B0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13B-6927-E5B9-588B-5251EF53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7023-B3DF-7FDA-9FC2-8E2225D0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5709-8952-33ED-F3F8-8B14039B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6847-F0FF-489E-BB7F-329BA3A7AA5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A291-2D00-1733-993C-D2814F6F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1414-4845-6E96-4E4D-C139FAE9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60C-4511-7CA8-25D9-DDADCF78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F035-EEAB-C494-861D-F36401C5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19415-72C4-4420-0D58-C6DE01F2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D300D-F9B4-D8AE-9994-F9E2204F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3E3D-79E8-46DF-9E0F-84AF144F2A0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F67D0-C596-8CC3-E1CE-25BD2B0D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1E3F-175E-FB6F-C22A-91AA06B3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D203-5FD1-6DAB-B3D1-8FE8D6DE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58E2-4D68-7AD6-C58F-9C7A86F4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EAC2-0B93-806E-D80F-A5802E54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C4D6-71C4-805D-4C74-6F85C020E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45BAD-C238-8BFE-30F7-E04CD32B5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B74DC-D5B5-6F84-684B-EA71EC7D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13-A9E9-415B-9943-60748C5573E8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8991E-1E0A-DAC5-602F-DB0C5052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32E5-604B-DCAF-2CB0-3F100F5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ACC0-40E2-5AF0-9DE3-3E5C3D5F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77B1-9243-F798-24D9-11548EF8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6733-7B2F-4928-A927-BCD714F3FC42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E48B-BF6F-0E27-49CF-34C543C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49C1-4D34-532E-0F17-19D3F047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8790C-4DFA-02FA-A020-844B954A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BA3B-44F9-4269-83F8-F2B9522A9B60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6FF2-E2C4-D4B1-911A-90A4DDEF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00FC-4C37-F92C-A9ED-5E46DE2A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19C6-200D-51EB-4944-F5CC38D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33D-3D98-785D-EAAB-2BADA569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5CD7-CF6B-2DD0-81CD-8DEDAD66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F89E-FC89-A636-E384-73E977D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356A-4A1C-4450-8C76-2197972F369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3F64-42FA-DD2D-17DD-F9586C15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2854-43B6-C437-D6C8-8F32E1C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6E7-F7DC-B83C-C1BF-7708E87F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4D7F-616E-90AC-EA78-15A9CA06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85306-83B2-09D9-F7EA-FECAB37A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3F3-0EE1-3C1E-8562-2613833E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8968-17B0-41D3-85E0-35544E390CD7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ED1A-B1A5-8B05-7610-B189DDF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81EE-4560-8CD5-F116-C237DC00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4F8F-392A-D292-74C2-89E887A4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BE8A-F679-7E6E-EF47-4E01DA9D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2E39-2AD4-C1C0-0F48-C6580347D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7A86-70EE-428B-A78C-71E50EEE0DF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0EAE-061C-2AF1-282F-3BEE92725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429D-7181-75C4-54CE-7A716090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53E3-0082-48AF-8411-3C70715C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0A51-3706-DAF0-25E9-C162D2CAD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87795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программного обеспечения управления умного дома на основе сетей Петри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D65C-8231-0A06-F66F-378C80808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8788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Нгуен Фыок Санг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Рудаков Игорь Владимирович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6B6E0-7B5A-B9CE-35B2-421DD030F8AE}"/>
              </a:ext>
            </a:extLst>
          </p:cNvPr>
          <p:cNvSpPr txBox="1"/>
          <p:nvPr/>
        </p:nvSpPr>
        <p:spPr>
          <a:xfrm>
            <a:off x="5871286" y="5924550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Москва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BE163-2BD1-4001-A92A-F8B924E7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496" y="1017430"/>
            <a:ext cx="8456693" cy="57145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3559-2B4A-7824-234C-B82663F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73068-4C1E-6D6B-99A0-30C461C6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системы умного дома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5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9514D-3EEA-A3BD-69F3-0D346ED7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080792"/>
            <a:ext cx="8770513" cy="60218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BF08-CF54-73FB-56A6-92F6225B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735-660D-FFEE-B5D1-A95E94C5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разработанного ПО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D2DDF4-0B73-4D15-5175-9E5BDE407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7859" y="1970468"/>
            <a:ext cx="9623136" cy="3932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D284-7821-62A9-0C83-014597B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4DB4B-A546-BE16-99A7-8DB8AF5504FA}"/>
              </a:ext>
            </a:extLst>
          </p:cNvPr>
          <p:cNvSpPr txBox="1"/>
          <p:nvPr/>
        </p:nvSpPr>
        <p:spPr>
          <a:xfrm>
            <a:off x="739730" y="1064842"/>
            <a:ext cx="878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внутри комнатыи вне комнаты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78C36-441D-889F-3BCE-E28B1DF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22996-4ACC-6B98-F039-6457BECE6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t="10779" r="9472" b="1719"/>
          <a:stretch/>
        </p:blipFill>
        <p:spPr>
          <a:xfrm>
            <a:off x="1263203" y="1719665"/>
            <a:ext cx="8988380" cy="49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61" y="5807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67DB5-3E7A-FA7A-066E-B1EE6D456B23}"/>
              </a:ext>
            </a:extLst>
          </p:cNvPr>
          <p:cNvSpPr txBox="1"/>
          <p:nvPr/>
        </p:nvSpPr>
        <p:spPr>
          <a:xfrm>
            <a:off x="828461" y="906587"/>
            <a:ext cx="10912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уровни работы с использованием двух регуляторов (ПИД и вкл./выкл.)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7C2340-7046-406F-B567-B0BA6D2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861" y="5921755"/>
            <a:ext cx="2743200" cy="365125"/>
          </a:xfrm>
        </p:spPr>
        <p:txBody>
          <a:bodyPr/>
          <a:lstStyle/>
          <a:p>
            <a:fld id="{26CF53E3-0082-48AF-8411-3C70715C2646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109DD-1C98-34DA-3CC2-CF2CB46F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10251" r="9584" b="3170"/>
          <a:stretch/>
        </p:blipFill>
        <p:spPr>
          <a:xfrm>
            <a:off x="1469799" y="1810249"/>
            <a:ext cx="9232923" cy="49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12EC-B619-D240-549A-E97654E2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E0F10D-2F6A-F20C-3359-0B14105E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6C92C-F69C-BC8D-D8C1-87ADB9402B8D}"/>
              </a:ext>
            </a:extLst>
          </p:cNvPr>
          <p:cNvSpPr txBox="1"/>
          <p:nvPr/>
        </p:nvSpPr>
        <p:spPr>
          <a:xfrm>
            <a:off x="838200" y="1285575"/>
            <a:ext cx="699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мощность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376A14-26B9-EED8-5397-DA073BFDD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0775" r="9270" b="3870"/>
          <a:stretch/>
        </p:blipFill>
        <p:spPr>
          <a:xfrm>
            <a:off x="1473200" y="1870350"/>
            <a:ext cx="8825295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0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ED805-8D22-28A4-E4D2-AAEECE95E5AE}"/>
              </a:ext>
            </a:extLst>
          </p:cNvPr>
          <p:cNvSpPr txBox="1"/>
          <p:nvPr/>
        </p:nvSpPr>
        <p:spPr>
          <a:xfrm>
            <a:off x="838200" y="1285575"/>
            <a:ext cx="699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мощность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4F1591-A7CF-A6C5-6E1E-39C6F70F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3AAC6-85BB-B4CB-7FFB-BB565E5D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1375" r="9270" b="4357"/>
          <a:stretch/>
        </p:blipFill>
        <p:spPr>
          <a:xfrm>
            <a:off x="1257300" y="2012158"/>
            <a:ext cx="9080500" cy="47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07F2D425-6287-F532-F5EA-4B3F1ED5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1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анализ характеристик сети Петри, характеристик компонентов системы умного дома;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Формулированы модели ПО на основе сетей Петри;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управления умного дома;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метода;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исследование метода.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4666-7172-9D43-84DA-7BE5D55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46FE-EA0C-1BD0-70B4-F8B02B29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моделирования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управления умного дома на основе сетей Петри</a:t>
            </a:r>
            <a:r>
              <a:rPr lang="en-US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характеристик сети Петри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 компонентов системы умного дома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Формулировать модели ПО на основе сетей Петри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управления умного дома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ПО метода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метода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55EB-6C2F-F452-A691-BE9B7104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Петри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C0AF446-5C38-8079-AC11-2CBB410A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06" y="3429000"/>
            <a:ext cx="8112617" cy="2842324"/>
          </a:xfrm>
          <a:prstGeom prst="rect">
            <a:avLst/>
          </a:prstGeom>
        </p:spPr>
      </p:pic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07F2D425-6287-F532-F5EA-4B3F1ED5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919"/>
            <a:ext cx="10515600" cy="4351338"/>
          </a:xfrm>
        </p:spPr>
        <p:txBody>
          <a:bodyPr/>
          <a:lstStyle/>
          <a:p>
            <a:pPr marL="77724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  =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&lt;P, T, I, 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{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 …,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— конечные множества позиций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 …,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— конечные множества переходов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916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и O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множества входных и выходных функций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 →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P)</a:t>
            </a:r>
          </a:p>
          <a:p>
            <a:pPr marL="89916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разметка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4F50BE64-2175-3FAD-942E-891BAF24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BE4-86F3-5732-ADD0-3D95ACF2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7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Расширения сетей Петри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F090-5215-5725-D9BB-EE3053B5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D938-15FA-31C4-0ACC-8BA94DC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7542F2-9C66-D196-BD90-0038BF9A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39189"/>
              </p:ext>
            </p:extLst>
          </p:nvPr>
        </p:nvGraphicFramePr>
        <p:xfrm>
          <a:off x="937296" y="1682026"/>
          <a:ext cx="10434749" cy="320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608">
                  <a:extLst>
                    <a:ext uri="{9D8B030D-6E8A-4147-A177-3AD203B41FA5}">
                      <a16:colId xmlns:a16="http://schemas.microsoft.com/office/drawing/2014/main" val="3062365209"/>
                    </a:ext>
                  </a:extLst>
                </a:gridCol>
                <a:gridCol w="7534141">
                  <a:extLst>
                    <a:ext uri="{9D8B030D-6E8A-4147-A177-3AD203B41FA5}">
                      <a16:colId xmlns:a16="http://schemas.microsoft.com/office/drawing/2014/main" val="3410940984"/>
                    </a:ext>
                  </a:extLst>
                </a:gridCol>
              </a:tblGrid>
              <a:tr h="40046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80650"/>
                  </a:ext>
                </a:extLst>
              </a:tr>
              <a:tr h="1001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Сети с приоритетом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каждому переходу t  поставлено в соответствие некоторое число Prt, называемое приоритетом этого перехода. 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разрешена конфликтная ситуация.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7275"/>
                  </a:ext>
                </a:extLst>
              </a:tr>
              <a:tr h="700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Ингибиторные сети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добавляются ингибиторные  дуги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выполнять проверку на отсутствие меток в заданной позиции.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4353"/>
                  </a:ext>
                </a:extLst>
              </a:tr>
              <a:tr h="700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Цветные сети Петри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 токен имеет свое значение (цвет),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дает возможность отличать одни метки от других.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97428"/>
                  </a:ext>
                </a:extLst>
              </a:tr>
              <a:tr h="40602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Вложенные сети Петри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токены в позициях сети сами могут быть сетями Петри.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2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систем умного дома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90F2D-54A9-3C40-E517-31CCBE98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440" y="1690688"/>
            <a:ext cx="9307786" cy="4310867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65A0E9-65B4-7256-E975-60A26453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274AEC-6BAB-20E0-A4BB-4058A6F7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4" y="4141671"/>
            <a:ext cx="2640370" cy="256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5" y="9366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подсистемы климат-контроля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сетями Петри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BEFE6-73BA-8B6B-9AE1-6EA06A5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291" y="1307911"/>
            <a:ext cx="4287592" cy="284633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C9BF4-354B-27E9-607E-E74ACC5E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A13F3E6-0925-79CB-0FB9-4822437A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35766"/>
              </p:ext>
            </p:extLst>
          </p:nvPr>
        </p:nvGraphicFramePr>
        <p:xfrm>
          <a:off x="5484074" y="1545791"/>
          <a:ext cx="530842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7949">
                  <a:extLst>
                    <a:ext uri="{9D8B030D-6E8A-4147-A177-3AD203B41FA5}">
                      <a16:colId xmlns:a16="http://schemas.microsoft.com/office/drawing/2014/main" val="1775327034"/>
                    </a:ext>
                  </a:extLst>
                </a:gridCol>
                <a:gridCol w="2820473">
                  <a:extLst>
                    <a:ext uri="{9D8B030D-6E8A-4147-A177-3AD203B41FA5}">
                      <a16:colId xmlns:a16="http://schemas.microsoft.com/office/drawing/2014/main" val="265729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Переходы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60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выключен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включить кондиционер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7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выключить кондиционер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3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приращений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повысить уровень работы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4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декрементов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снизить уровень работы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ожидания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перейти в режим ожидания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T6 -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перейти в режим включен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537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548A552-F704-1CEF-7FA2-498B8D49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03422"/>
              </p:ext>
            </p:extLst>
          </p:nvPr>
        </p:nvGraphicFramePr>
        <p:xfrm>
          <a:off x="5499279" y="4540771"/>
          <a:ext cx="5280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259">
                  <a:extLst>
                    <a:ext uri="{9D8B030D-6E8A-4147-A177-3AD203B41FA5}">
                      <a16:colId xmlns:a16="http://schemas.microsoft.com/office/drawing/2014/main" val="526654586"/>
                    </a:ext>
                  </a:extLst>
                </a:gridCol>
                <a:gridCol w="2756079">
                  <a:extLst>
                    <a:ext uri="{9D8B030D-6E8A-4147-A177-3AD203B41FA5}">
                      <a16:colId xmlns:a16="http://schemas.microsoft.com/office/drawing/2014/main" val="281569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выключен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ключить очиститель воздуха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S2 -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включить очиститель воздуха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314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6CF0D5-4B95-128A-D849-9FBBAA924BBA}"/>
              </a:ext>
            </a:extLst>
          </p:cNvPr>
          <p:cNvSpPr txBox="1"/>
          <p:nvPr/>
        </p:nvSpPr>
        <p:spPr>
          <a:xfrm>
            <a:off x="3252010" y="3815691"/>
            <a:ext cx="1329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кондиционер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3BB22-23B7-1F88-EDAD-CA05BEBCE5B1}"/>
              </a:ext>
            </a:extLst>
          </p:cNvPr>
          <p:cNvSpPr txBox="1"/>
          <p:nvPr/>
        </p:nvSpPr>
        <p:spPr>
          <a:xfrm>
            <a:off x="2982625" y="6382921"/>
            <a:ext cx="188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очиститель воздуха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1A8785A-8D6D-5F54-93A3-4D4E9E85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97" y="3107503"/>
            <a:ext cx="6779372" cy="2662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BF4B9-21FB-340B-0C0E-6BAC763B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подсистемы климат-контроля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95B5-ED57-A23C-F4F5-0E9EFD2D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22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Вкл/выкл-регулятор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большая ошибка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энергии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9E8A-3F1D-A967-34B9-B2C29914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358540-5FEE-02E3-FC56-A95729033032}"/>
              </a:ext>
            </a:extLst>
          </p:cNvPr>
          <p:cNvSpPr txBox="1">
            <a:spLocks/>
          </p:cNvSpPr>
          <p:nvPr/>
        </p:nvSpPr>
        <p:spPr>
          <a:xfrm>
            <a:off x="5963692" y="1195712"/>
            <a:ext cx="4622442" cy="169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небольшая ошибка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энергии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On-off control system – x-engineer.org">
            <a:extLst>
              <a:ext uri="{FF2B5EF4-FFF2-40B4-BE49-F238E27FC236}">
                <a16:creationId xmlns:a16="http://schemas.microsoft.com/office/drawing/2014/main" id="{0162C273-BAF8-DF00-7F48-0FA06D912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5204" r="9012" b="44331"/>
          <a:stretch/>
        </p:blipFill>
        <p:spPr bwMode="auto">
          <a:xfrm>
            <a:off x="838200" y="3623263"/>
            <a:ext cx="4463897" cy="287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подсистемы освещения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сетью Петри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941AA-56AB-7918-AFD5-431D47811464}"/>
              </a:ext>
            </a:extLst>
          </p:cNvPr>
          <p:cNvSpPr txBox="1"/>
          <p:nvPr/>
        </p:nvSpPr>
        <p:spPr>
          <a:xfrm flipH="1">
            <a:off x="6699652" y="1690688"/>
            <a:ext cx="518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захода солнца включаются все лампы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22:00 яркость лампы снижается на 50%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0 часов выключаются все лампы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8B1D0E-A9C9-9999-E394-BE32A9B6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1CFAFA-60F2-2422-54D9-526080360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8" y="1512888"/>
            <a:ext cx="6391275" cy="3248025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F39FF5-350A-E45B-B4CE-28499844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29046"/>
              </p:ext>
            </p:extLst>
          </p:nvPr>
        </p:nvGraphicFramePr>
        <p:xfrm>
          <a:off x="515861" y="4684712"/>
          <a:ext cx="59763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51">
                  <a:extLst>
                    <a:ext uri="{9D8B030D-6E8A-4147-A177-3AD203B41FA5}">
                      <a16:colId xmlns:a16="http://schemas.microsoft.com/office/drawing/2014/main" val="3559542394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94311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Переходы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5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P1 -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включено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T1 -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включить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P2 -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выключено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T2 -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выключить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P3 -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приращений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T3 -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увеличить яркость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P4 -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декрементов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T4 -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уменьшить яркость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6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5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1FDA13-76B0-5985-EF45-A85E83B6E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99" y="1159674"/>
            <a:ext cx="2743200" cy="513664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E0581-A97E-7EAB-361E-56A751F5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1" y="1159674"/>
            <a:ext cx="4452360" cy="5561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D76C1-0543-5A4F-9E09-F6439F9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функции безопасности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384F-82EB-E4E6-4169-298932DA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53E3-0082-48AF-8411-3C70715C26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D4DD8A2-00A9-35B8-8F98-37CABF33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69135"/>
              </p:ext>
            </p:extLst>
          </p:nvPr>
        </p:nvGraphicFramePr>
        <p:xfrm>
          <a:off x="171156" y="1356424"/>
          <a:ext cx="4452360" cy="5389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44">
                  <a:extLst>
                    <a:ext uri="{9D8B030D-6E8A-4147-A177-3AD203B41FA5}">
                      <a16:colId xmlns:a16="http://schemas.microsoft.com/office/drawing/2014/main" val="2100649083"/>
                    </a:ext>
                  </a:extLst>
                </a:gridCol>
                <a:gridCol w="3747516">
                  <a:extLst>
                    <a:ext uri="{9D8B030D-6E8A-4147-A177-3AD203B41FA5}">
                      <a16:colId xmlns:a16="http://schemas.microsoft.com/office/drawing/2014/main" val="4275234461"/>
                    </a:ext>
                  </a:extLst>
                </a:gridCol>
              </a:tblGrid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неизвестный пользователь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52859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начинает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аутентификацию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20525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завершает аутентификацию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8465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аутентифицированный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пользователь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86691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пользователь не прошел аутентификацию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50340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нарушитель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26997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количество попыток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64800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пользователь приходит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37891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процесс аутентификации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84224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успешная аутентификация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51731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аутентификация не удалась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1015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повторить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22507"/>
                  </a:ext>
                </a:extLst>
              </a:tr>
              <a:tr h="373608">
                <a:tc>
                  <a:txBody>
                    <a:bodyPr/>
                    <a:lstStyle/>
                    <a:p>
                      <a:r>
                        <a:rPr lang="en-US" dirty="0"/>
                        <a:t>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нарушитель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3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529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Моделирование программного обеспечения управления умного дома на основе сетей Петри</vt:lpstr>
      <vt:lpstr>Цель и задачи работы</vt:lpstr>
      <vt:lpstr>Сеть Петри</vt:lpstr>
      <vt:lpstr>Расширения сетей Петри</vt:lpstr>
      <vt:lpstr>Анализ систем умного дома</vt:lpstr>
      <vt:lpstr>Формализация подсистемы климат-контроля сетями Петри</vt:lpstr>
      <vt:lpstr>Формализация подсистемы климат-контроля</vt:lpstr>
      <vt:lpstr>Формализация подсистемы освещения сетью Петри</vt:lpstr>
      <vt:lpstr>Алгоритм функции безопасности</vt:lpstr>
      <vt:lpstr>Формализация системы умного дома</vt:lpstr>
      <vt:lpstr>Формализация пользователя</vt:lpstr>
      <vt:lpstr>Структура разработанного ПО</vt:lpstr>
      <vt:lpstr>Исследование методa моделирования  </vt:lpstr>
      <vt:lpstr>Исследование методa моделирования  </vt:lpstr>
      <vt:lpstr>Исследование методa моделирования  </vt:lpstr>
      <vt:lpstr>Исследование методa моделирования 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программного обеспечения управления умного дома на основе сетей Петри</dc:title>
  <dc:creator>Nguyen Sang</dc:creator>
  <cp:lastModifiedBy>Nguyen Sang</cp:lastModifiedBy>
  <cp:revision>27</cp:revision>
  <dcterms:created xsi:type="dcterms:W3CDTF">2022-05-27T03:48:41Z</dcterms:created>
  <dcterms:modified xsi:type="dcterms:W3CDTF">2022-06-09T14:54:59Z</dcterms:modified>
</cp:coreProperties>
</file>