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988" r:id="rId2"/>
    <p:sldId id="1071" r:id="rId3"/>
    <p:sldId id="1072" r:id="rId4"/>
    <p:sldId id="1073" r:id="rId5"/>
    <p:sldId id="1074" r:id="rId6"/>
    <p:sldId id="1094" r:id="rId7"/>
    <p:sldId id="1096" r:id="rId8"/>
    <p:sldId id="1102" r:id="rId9"/>
    <p:sldId id="1098" r:id="rId10"/>
    <p:sldId id="1093" r:id="rId11"/>
    <p:sldId id="967" r:id="rId12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orient="horz" pos="3855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1461">
          <p15:clr>
            <a:srgbClr val="A4A3A4"/>
          </p15:clr>
        </p15:guide>
        <p15:guide id="5" pos="3120">
          <p15:clr>
            <a:srgbClr val="A4A3A4"/>
          </p15:clr>
        </p15:guide>
        <p15:guide id="6" pos="4512">
          <p15:clr>
            <a:srgbClr val="A4A3A4"/>
          </p15:clr>
        </p15:guide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9" orient="horz" pos="1348">
          <p15:clr>
            <a:srgbClr val="A4A3A4"/>
          </p15:clr>
        </p15:guide>
        <p15:guide id="10" pos="220">
          <p15:clr>
            <a:srgbClr val="A4A3A4"/>
          </p15:clr>
        </p15:guide>
        <p15:guide id="11" pos="6034">
          <p15:clr>
            <a:srgbClr val="A4A3A4"/>
          </p15:clr>
        </p15:guide>
        <p15:guide id="12" orient="horz" pos="925">
          <p15:clr>
            <a:srgbClr val="A4A3A4"/>
          </p15:clr>
        </p15:guide>
        <p15:guide id="13" orient="horz" pos="1402">
          <p15:clr>
            <a:srgbClr val="A4A3A4"/>
          </p15:clr>
        </p15:guide>
        <p15:guide id="14" orient="horz" pos="11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E8CE"/>
    <a:srgbClr val="F8FAF4"/>
    <a:srgbClr val="FFFFCC"/>
    <a:srgbClr val="004C22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124" d="100"/>
          <a:sy n="124" d="100"/>
        </p:scale>
        <p:origin x="1182" y="96"/>
      </p:cViewPr>
      <p:guideLst>
        <p:guide orient="horz" pos="2167"/>
        <p:guide orient="horz" pos="3855"/>
        <p:guide orient="horz" pos="845"/>
        <p:guide orient="horz" pos="1461"/>
        <p:guide pos="3120"/>
        <p:guide pos="4512"/>
        <p:guide orient="horz" pos="3996"/>
        <p:guide orient="horz" pos="671"/>
        <p:guide orient="horz" pos="1348"/>
        <p:guide pos="220"/>
        <p:guide pos="6034"/>
        <p:guide orient="horz" pos="925"/>
        <p:guide orient="horz" pos="1402"/>
        <p:guide orient="horz" pos="116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569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3893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noProof="0" dirty="0"/>
              <a:t>ESM_SYS10_1000.</a:t>
            </a:r>
            <a:r>
              <a:rPr lang="ko-KR" altLang="en-US" noProof="0" dirty="0"/>
              <a:t>로그인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41079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DP-1030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 </a:t>
            </a:r>
            <a:r>
              <a:rPr lang="ko-KR" altLang="en-US" dirty="0"/>
              <a:t>계산 및 </a:t>
            </a:r>
            <a:r>
              <a:rPr lang="ko-KR" altLang="en-US" dirty="0" err="1"/>
              <a:t>로직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9249" y="1468438"/>
            <a:ext cx="9229725" cy="48752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t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버튼 설명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로그인에 성공하면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메인화면으로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분기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입력한 비밀번호 값을 암호화하여 기존 사용자의 비밀번호를 비교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ID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쿠키 정보에 저장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 로그인 시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자동 표기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49249" y="1063302"/>
            <a:ext cx="9229725" cy="405136"/>
          </a:xfrm>
          <a:prstGeom prst="round1Rect">
            <a:avLst/>
          </a:prstGeom>
          <a:pattFill prst="ltDnDiag">
            <a:fgClr>
              <a:schemeClr val="tx2"/>
            </a:fgClr>
            <a:bgClr>
              <a:schemeClr val="accent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ctr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-13335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처리 로직</a:t>
            </a:r>
            <a:endParaRPr kumimoji="0"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52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복무관리 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791069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권택진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57225" y="1762125"/>
            <a:ext cx="4246041" cy="485776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개요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절차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 정의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처리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및 로직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13317" name="TextBox 52"/>
          <p:cNvSpPr txBox="1">
            <a:spLocks noChangeArrowheads="1"/>
          </p:cNvSpPr>
          <p:nvPr/>
        </p:nvSpPr>
        <p:spPr bwMode="auto">
          <a:xfrm flipH="1">
            <a:off x="1061517" y="1800225"/>
            <a:ext cx="38417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Wingdings" panose="05000000000000000000" pitchFamily="2" charset="2"/>
              <a:buAutoNum type="romanUcPeriod"/>
            </a:pP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 정의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꺾인 연결선 4"/>
          <p:cNvCxnSpPr>
            <a:endCxn id="6158" idx="1"/>
          </p:cNvCxnSpPr>
          <p:nvPr/>
        </p:nvCxnSpPr>
        <p:spPr bwMode="auto">
          <a:xfrm>
            <a:off x="4903266" y="2005013"/>
            <a:ext cx="538684" cy="18636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기능 개요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65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47246"/>
              </p:ext>
            </p:extLst>
          </p:nvPr>
        </p:nvGraphicFramePr>
        <p:xfrm>
          <a:off x="5019675" y="1828919"/>
          <a:ext cx="4559298" cy="2243252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715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58396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6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9118"/>
              </p:ext>
            </p:extLst>
          </p:nvPr>
        </p:nvGraphicFramePr>
        <p:xfrm>
          <a:off x="5019672" y="4176585"/>
          <a:ext cx="4559301" cy="2167065"/>
        </p:xfrm>
        <a:graphic>
          <a:graphicData uri="http://schemas.openxmlformats.org/drawingml/2006/table">
            <a:tbl>
              <a:tblPr/>
              <a:tblGrid>
                <a:gridCol w="36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673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B.U.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78492"/>
              </p:ext>
            </p:extLst>
          </p:nvPr>
        </p:nvGraphicFramePr>
        <p:xfrm>
          <a:off x="349251" y="1828919"/>
          <a:ext cx="4603749" cy="4514731"/>
        </p:xfrm>
        <a:graphic>
          <a:graphicData uri="http://schemas.openxmlformats.org/drawingml/2006/table">
            <a:tbl>
              <a:tblPr/>
              <a:tblGrid>
                <a:gridCol w="384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156">
                <a:tc rowSpan="1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EAM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SYS10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EAM_SYS10_1000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발생주기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5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2021-02-01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3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업무 절차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5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68891"/>
              </p:ext>
            </p:extLst>
          </p:nvPr>
        </p:nvGraphicFramePr>
        <p:xfrm>
          <a:off x="349250" y="1841358"/>
          <a:ext cx="9229725" cy="4536864"/>
        </p:xfrm>
        <a:graphic>
          <a:graphicData uri="http://schemas.openxmlformats.org/drawingml/2006/table">
            <a:tbl>
              <a:tblPr/>
              <a:tblGrid>
                <a:gridCol w="105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80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133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3689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" name="그룹 51"/>
          <p:cNvGrpSpPr>
            <a:grpSpLocks/>
          </p:cNvGrpSpPr>
          <p:nvPr/>
        </p:nvGrpSpPr>
        <p:grpSpPr bwMode="auto">
          <a:xfrm>
            <a:off x="637116" y="2376320"/>
            <a:ext cx="492444" cy="780938"/>
            <a:chOff x="677185" y="3717032"/>
            <a:chExt cx="492466" cy="779728"/>
          </a:xfrm>
        </p:grpSpPr>
        <p:pic>
          <p:nvPicPr>
            <p:cNvPr id="17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0"/>
            <p:cNvSpPr txBox="1">
              <a:spLocks noChangeArrowheads="1"/>
            </p:cNvSpPr>
            <p:nvPr/>
          </p:nvSpPr>
          <p:spPr bwMode="auto">
            <a:xfrm>
              <a:off x="677185" y="4220190"/>
              <a:ext cx="492466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개인</a:t>
              </a:r>
            </a:p>
          </p:txBody>
        </p:sp>
      </p:grpSp>
      <p:grpSp>
        <p:nvGrpSpPr>
          <p:cNvPr id="19" name="그룹 51"/>
          <p:cNvGrpSpPr>
            <a:grpSpLocks/>
          </p:cNvGrpSpPr>
          <p:nvPr/>
        </p:nvGrpSpPr>
        <p:grpSpPr bwMode="auto">
          <a:xfrm>
            <a:off x="560172" y="3805605"/>
            <a:ext cx="646331" cy="780937"/>
            <a:chOff x="600140" y="3717032"/>
            <a:chExt cx="646562" cy="779727"/>
          </a:xfrm>
        </p:grpSpPr>
        <p:pic>
          <p:nvPicPr>
            <p:cNvPr id="20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10"/>
            <p:cNvSpPr txBox="1">
              <a:spLocks noChangeArrowheads="1"/>
            </p:cNvSpPr>
            <p:nvPr/>
          </p:nvSpPr>
          <p:spPr bwMode="auto">
            <a:xfrm>
              <a:off x="600140" y="4220189"/>
              <a:ext cx="646562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관리자</a:t>
              </a:r>
            </a:p>
          </p:txBody>
        </p:sp>
      </p:grpSp>
      <p:grpSp>
        <p:nvGrpSpPr>
          <p:cNvPr id="22" name="그룹 51"/>
          <p:cNvGrpSpPr>
            <a:grpSpLocks/>
          </p:cNvGrpSpPr>
          <p:nvPr/>
        </p:nvGrpSpPr>
        <p:grpSpPr bwMode="auto">
          <a:xfrm>
            <a:off x="560172" y="5223915"/>
            <a:ext cx="646331" cy="965604"/>
            <a:chOff x="600143" y="3717032"/>
            <a:chExt cx="646562" cy="964108"/>
          </a:xfrm>
        </p:grpSpPr>
        <p:pic>
          <p:nvPicPr>
            <p:cNvPr id="23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0"/>
            <p:cNvSpPr txBox="1">
              <a:spLocks noChangeArrowheads="1"/>
            </p:cNvSpPr>
            <p:nvPr/>
          </p:nvSpPr>
          <p:spPr bwMode="auto">
            <a:xfrm>
              <a:off x="600143" y="4220190"/>
              <a:ext cx="646562" cy="46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시스템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담당자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4" name="Rectangle 78"/>
          <p:cNvSpPr>
            <a:spLocks noChangeArrowheads="1"/>
          </p:cNvSpPr>
          <p:nvPr/>
        </p:nvSpPr>
        <p:spPr bwMode="auto">
          <a:xfrm>
            <a:off x="2784399" y="2477946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kern="0" noProof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5" name="Rectangle 78"/>
          <p:cNvSpPr>
            <a:spLocks noChangeArrowheads="1"/>
          </p:cNvSpPr>
          <p:nvPr/>
        </p:nvSpPr>
        <p:spPr bwMode="auto">
          <a:xfrm>
            <a:off x="2666803" y="236111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화살표 연결선 73"/>
          <p:cNvCxnSpPr>
            <a:cxnSpLocks/>
            <a:stCxn id="34" idx="2"/>
            <a:endCxn id="25" idx="0"/>
          </p:cNvCxnSpPr>
          <p:nvPr/>
        </p:nvCxnSpPr>
        <p:spPr bwMode="auto">
          <a:xfrm>
            <a:off x="3414399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Rectangle 78">
            <a:extLst>
              <a:ext uri="{FF2B5EF4-FFF2-40B4-BE49-F238E27FC236}">
                <a16:creationId xmlns:a16="http://schemas.microsoft.com/office/drawing/2014/main" id="{37C0615E-BD16-4D64-8387-473E82E58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5326353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 초기화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7" name="Rectangle 78">
            <a:extLst>
              <a:ext uri="{FF2B5EF4-FFF2-40B4-BE49-F238E27FC236}">
                <a16:creationId xmlns:a16="http://schemas.microsoft.com/office/drawing/2014/main" id="{EE3085FE-9D5D-4712-92A5-0EA777D31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803" y="517357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78">
            <a:extLst>
              <a:ext uri="{FF2B5EF4-FFF2-40B4-BE49-F238E27FC236}">
                <a16:creationId xmlns:a16="http://schemas.microsoft.com/office/drawing/2014/main" id="{856F2DB3-B705-416B-A7D3-43174847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859" y="3910408"/>
            <a:ext cx="744447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 오류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0" name="직선 화살표 연결선 73">
            <a:extLst>
              <a:ext uri="{FF2B5EF4-FFF2-40B4-BE49-F238E27FC236}">
                <a16:creationId xmlns:a16="http://schemas.microsoft.com/office/drawing/2014/main" id="{537EC6ED-FE46-4226-AC74-1D2FA5BF2A9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1507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Rectangle 78">
            <a:extLst>
              <a:ext uri="{FF2B5EF4-FFF2-40B4-BE49-F238E27FC236}">
                <a16:creationId xmlns:a16="http://schemas.microsoft.com/office/drawing/2014/main" id="{731C700B-DAF1-423B-8C7D-1BCEAF900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999" y="3910408"/>
            <a:ext cx="744447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초기화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3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5688"/>
            <a:ext cx="9229725" cy="795337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UI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검색조건</a:t>
            </a:r>
          </a:p>
        </p:txBody>
      </p:sp>
      <p:sp>
        <p:nvSpPr>
          <p:cNvPr id="2" name="AutoShape 2" descr="data:image/jpeg;base64,/9j/4AAQSkZJRgABAQAAAQABAAD/2wCEAAkGBhIQEBEUDxIWFAwUEBAUEBUQEBQUDxcVFRAVFBUQFBYXGyceFxwkHBQUIS8gJCcpLCwtFh4xNjAqNSYrLDUBCQoKDQwOGg8PGTEkHyU1LTAvLjAqLCktLS8tLC0sLCkuKSwsLCwpLCkpLCwsLCwsLCwsKTQsKSwpLCwsLCwpLP/AABEIALgArwMBIgACEQEDEQH/xAAcAAEAAgMBAQEAAAAAAAAAAAAABgcBBQgDBAL/xABMEAABAwECBwkKCwgCAwAAAAABAAIDBAYRBRIXITFBUQc0VGF0kpOz0hMiMlJTcbGy0eEWIzVCYnOBkaGjwRQlM0NywuLwJPEVY4L/xAAaAQEAAwEBAQAAAAAAAAAAAAAABAUGAgED/8QAMBEAAQMBBAgGAwEBAQAAAAAAAAECAwQRFDFSBRIVITIzcZETQVFhgfA0QsGhsSL/2gAMAwEAAhEDEQA/ALxREQBERAEREAREQBERAEREAREQBERAEREAREQBERAEREAREQBERAERYKAxel6pe2Fsqt1XMxkr4oY5HMY2Nxb4JuxnEZyT7Fo/hNWcJn6Z6to9FSvajrU3lW/SLGuVth0Jes3rnr4TVnCZ+mes/Car4VP0z/au9kSZkOdqMyqdCXrF658+E1Xwqfpn+1PhNV8Km6Z/tTZEmZBtNmVToS9YvXPfwmq+FTdM/wBqfCar4VN0z/amyJMyDabMqnQl6Xrnv4TVfCpumf7U+E1Xwqfp3+1NkSZkG02ZVOhMZMZc9/Car4VN0z/av1HamsaQRVTXjRfK4j7ibimyJMyDabMqnQaytRZbCjqqjgmfcJHsBddovBIJGzQtuqhzVaqopaNcjkRUCIi5OgiIgCIiALBWUQEEt1YEVQM1MLqsDvm5g2QAa9juPXrVSSwuY4teC17SQ4EXEEaiNRXShCiFtrCMrGmSK5lYBpOZrwNDX/o5XFDpBY7I5MPL2Kqsotf/ANx4leWPoaGof3KrL2SuPxbxJixu2MIu70+lT7JRQ7Zel9yqKqpHxPcyRpbI03Oa7M4H/dasKwu6HdiwVju9zCKVx0bGSfo77DtUytin5kLls9CJSvh5crfk3eSah2y9L7lnJNQ7Zel9ymYcsqivlRnUt7rBlQheSah2y9L7kyTUO2XpfcpoiXyfOoukGVCF5JqHbL0vuTJNQ/8At6X3KaIl8nzqLrBlQhLtyihA/m3/AFvuVPuHfHZefSulH6D5j6FzW7wj5z6VdaJmkkV+u63D+lVpGJkaN1UsL13Pvk2l+rPruUiUd3Pvk2l+r/vcpEqOfmu6qXMPLb0QIi8ayqbExz3nFja0ucTqAF5K+R9T1vS9RvKFg/hLea/srOUPB/CW8x/ZX2u82Reynx8eLMnckd6XqOZQ8H8JbzH9lMoeD+Et5j+yvbvNkXso8eLMndCR3peo5lDwfwlvMf2Uyh4P4S3mP7KXebIvZR48WZO6EjWCo7lDwfwlvMf2Uyh4P4S3mP7K8u82Reyjx4syd0PO2Fi465l4uZVtHxbwNP0H7R6FTGEMGyU8jo52FsrTnB9IOsHb/wBK6soOD+Et5r+yoJuj2pp6sxMpwHlmczXEHOP4bdZGs3/YrfR0k7HeG5q6v/CsrmQub4jVS0/dhd0IwYsFWSae+6OQ5yzYHbWehWyx94vGcHODqXOeDsHSVErYoW40rzcBq4ydgGsroPBVIYYYoyb8SNjL9uK0C/8ABR9KQxRvRzcVxT+n10dLI9qo7BMD7ERFTloEREB+JNB8x9C5sOk+c+ldJTeC7+l3oXNmv7T6VoNDfv8AH9KXSv6/P8L23P8A5NpPq/7ipEo/YIfu2k+qHpKkCp5+a7qpaw8tvRAtXaneVVyabqytotXaneVVyabqyuY+JOp1JwKc9BZWAt7ZCzH/AJCZ8Yk7nix49+LjX98G3XXjattJI2NqudghkWsV7tVuJokuVlZGTwr8k9tMjJ4V+T/moe0qbN/ikq4T+hWtyXKysjJ4V+T/AJpkZPCvyf8ANNpU2b/FFwn9CtbkuVlZGjwr8n/NRm1llI6Atb+0d1ndnxBHi4rfGccY3cQXcddBI7Va61einD6SWNNZybiNr0p6d0jmsjaXSOIDWtF5JOgBfhrCSAM5JAAGkk5rgrh3P7ECkYJpxfWPGYH+W0jwR9LafsXtXVNp2Wrj5IKendO6xMD7rEWObQxXvuNY8DurtQGnubOIfiVKFi5ZWPkkdI5XOXepp2MbG1GtwCLF6j1p7bQUGKJMZ8zheGR3Y13jOJNwCRxukXValqh72sTWctiEiQrRWatjBXtPciWyt8ON92OBqcLvCHGFvL0exzF1XJYoa9r0tau486k94/8Aod6CubAukaz+G/8Aof6pXNzdA836K90Ng/4/pUaV/X5L7sMP3dSfUt/Vb5aOxXyfSfUM9C3ippuY7qpbRcDeiBau1O8qrk03VlbRau1O8qrk03Vlcx8SHsnApz0FO9yDfk3Jj1rFBAp3uQb8m5MetYtbX/jvMzR89pboWVgLKx5qQsFFp7TWjjoYTJIb3HNGwEYz3XaBxbTq+5dNarlRrcTlzkalq4HyWxtcyhhvzOqHgiJm0+O7Y0e5UjW1b5pHSSuxpHm9zjpJ/wB1cS9sLYWkqpnSzm+R33AamN2AKa7ndhu6FtTUt+JFxhYRmefKOHi7NvmWkijjoItd+K/bEKCSR9ZJqtw+7zY7nNh+54tTUt+NIvhY4eCCP4jh42zYDxqxAFgBfpZ2eZ071e4u4YWxN1WhYJWStBay1UdBCXOudM68RR3+Edp2NGsriNjnuRrcTt7kY1XKeNs7XsoIs1zqp4Pcmf3u+iPxVJ1la+aR0kri+V5vc46TxcQ4tS/eEsJSVErpZnY0rjeTq4gBqA2L5VrKKkbTt91M1VVSzu9kPooa6SGRskTiyVpva5un3jaFcdjLdR1rQyS5lYBnb814HzmfqNIVc4NsZJU0JqIL3Ssle10etzWhpvZx5zm1qPxSujcCwlsjTeCCQ5rhsOm9c1EMNWionEnmdwyy01i+SnRdYfi5P6H+qVze3R9iteym6AKmJ0NSQ2r7m4MdmDJO9P3O4tepVQ3QPN+ij6MhfCr2vTfu/p9q+VsqNc1fUv6xY/d9J9Qz0LdrS2N+T6T6iP0LdKgm5juql3FwN6IFq7U7yquTTdWVtFq7U7yquTTdWV5HxIeycCnPQU73IN+TcmPWsUECne5Bvybkx61i1tf+O8zNHz2luhZWAix5qT4MNYXjpYXSzG6No+1x1MaNZKou0doZK6Z0khuGiNl97WN8UbTrJ2qU7rs0v7TCHXin7lfGPml2Mcc+fwfs86hFGYxIzuwcYMYd0xPDxdeKtJo2nayPxl3qv2zqUFfO57/DwRCV2AsSat4lnH/CacwP8xwPgj6I1n7NquSNgAAAuAFwA0AbF8WBqiB8EbqUj9nxRiYmYAAXYt2ojYvuCpKuofO9Vd5eXoWtNA2JliBL1lau0GHoqOF0sxzaGNHhPdqa1RmtVyo1uJJVUalqnlaa0sVDCZJDe85omA9892wbBtOpUbhfC8lXM6WZ173HMPmtGpjRqC9cP4dlrJjLMc5zMaPBY2/M1v6nWpFYKwxqyJqht1G096DplI0gfRGs69G1aWngjoo/Ekx+7kM/NK+rk1GYfd5HpcAyspG1LxiwvkDIwR3zsziX+bNdxrWK291tgbRQgABoqGgAC4ACN1wAVSKZRTrPHrr6kaqhSF+qhcO5LvB/KJfVYvzbjc+FTjTUwDavS5uhsnn2O49etfvck3i7lMvqsU1Kzk8r4qlzmLvtLyKJstO1rvQ5smicxzmvaWvaSHNcLiCNRBXmrstnYaOtaXx3MrAO9doa675j+Lj1XqopsBVDZTEYX93vuxQxxJPEbriOPQtBTVsczLcFTyKaopJInWWWoXhY35PpPqI/VW6Wus/ROgpYIn+GyJjXecNF/wCK2Kyki2vcvuaSNLGIgWrtTvKq5NN1ZW0WrtTvKq5NN1ZSPiQScCnPQU73IN+TcmPWsUECne5Bvybkx61i1tf+O8zNHz2luhLkCyseak1+GsCRVcRinbjMOg6HNOpzTqKpO1NkpaCS5/fQEnucgFwP0XbHcX3K+yvkwhg+OeN0czQ6JwucDo9x41NpKx9OvqnmhDqaVsye5R1lrWS0El7O+hcfjIye9d9IbHcfpV14Fw7FWRCSB17DpHzmnxXDUVUNsrDyULi9l76MnvX/ADm3nMx/t0HzrU4AtBNRSiSF2wPafAePFcPvz6lb1FLHWM8WLErIKiSld4cmBeuGcNR0kLpZjcxo0fOc7Uxo1kqjrS2klrpjJJmYLxGwHvWN4tpOa861+7U2plr5cZ/ewt/hRg3ho1k7XHavssVY59fJe69tG13xjtbjp7mzj2nUONeUtMykj8WXH7h7ioqH1LvDjwPew1iTWvEkoIomnOdBkcPmNOzafsVzwU7WNa1gDWNADQBcABmAA1L80lIyJjWRtDY2gBrWjMANS91TVVU6ofauHkhbU9O2FtiYkD3YN5xcob6jlUSt7dg3nFyhvqOVQq/0VyPkpdJc74QuLck3i7lMvqsU2ChO5JvF3KZfVYpsFQVnPf1Lql5LQQsYi/SKKSTFyyiIAtXaneVVyabqytotXaneVVyabqyu4+JDiTgU56Cne5Bvybkx61iggU73ID/zJuTHrWLW1/47zM0fPaW6FlYS9Y81JlFi9L0B51FO2RrmvAcxwIcCLwQdIIVQ213PX0pdLTNc+kJ75ovc+O/8S30K4lghSaepfTutb2I89OyZLHFFWUsfLXSjM5lKCO6SEXf/AAy/SfQrtwfg9kEbI4mhsTBc0D/c5417hq/QK7qqt9Qu/ciYIcU1K2BN2JlFi9L1DJZBd2DecXKG+o5VCrd3X95xcob6jlUS1WiuR8qZzSXO+ELi3JN4u5TL6rFNgoTuSbxdymX1WKbBZ+s57+pdUvJaZREUUkhERAFq7U7yquTTdWVtFq7U7yquTTdWV3HxIcScCnPQUmsFaKKhqJJJg4sdDiDEbjG/Hac48wUaAWFtpY2ysVjsFMlG9Y3I5pcOVui8Wbox2lnK3ReLN0Y7Sp1FXbKg9+5O2jP9QuLK3ReLN0Y7SZW6LxZujHaVOomyoPfuNoz/AFC4srdF4s3RjtJlbovFm6MdpU6ibKg9+42jP9QuLK3ReLN0Y7SZW6LxZujHaVOomyoPfuNoz/ULiyt0XizdGO0mVui8Wbox2lTqJsqD37jaM/1CeW9tvT11OyOASYzZQ847ABcGuGm/jCgaIp0ELYGajcCHNK6V2s4uLck3i7lMvqsU2ChO5JvF3KJfVYpsFk6znv6mlpOS0yiIopJCIiAL5sI0QmikidfiSMex12m5zSDd96+lF6i2bzxUtSwgmSGk8pNz2dlZyQ0flJuczsKdIpV9qM6ka6QZSC5IaPyk3OZ2EyQ0flJuczsKdIl9qM6i5wZUILkho/KTc5nYTJDR+Um5zOwp0iX2ozqLnBlQguSGj8pNzmdhMkNH5SbnM7CnSJfajOoucGVCC5IaPyk3OZ2EyQ0flJuczsKdIl9qM6i5wZUILkho/KTc5nYTJDR+Um5zOwp0iX2ozqLpBlQguSGj8pNzmdhMkNH5Sbns7CnSJfajOoukGVDU2cs7HQxGKIuLC9z73kF17gARmA2BbULKKK5yuW1cSQ1qNSxAiIvDoIiIAiIgCIiAIiIAiIgCIiAIiIAiIgCIiAIiIAiIgCIiA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1153A0-96A6-46AC-80EE-E21B84ED6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" y="2665639"/>
            <a:ext cx="8894426" cy="29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72851"/>
              </p:ext>
            </p:extLst>
          </p:nvPr>
        </p:nvGraphicFramePr>
        <p:xfrm>
          <a:off x="349248" y="1053569"/>
          <a:ext cx="9229724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68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마스터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시퀀스 사용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sys_user_info_s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사용자계정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User_account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사용자명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User_name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Varchar2(64)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휴대전화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Hp_number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Email_addr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 Area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적용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8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664"/>
              </p:ext>
            </p:extLst>
          </p:nvPr>
        </p:nvGraphicFramePr>
        <p:xfrm>
          <a:off x="349248" y="1053569"/>
          <a:ext cx="9329971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7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68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마스터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Datetime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Datetime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63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메시지 처리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eaLnBrk="1" hangingPunct="1"/>
            <a:r>
              <a:rPr lang="ko-KR" altLang="en-US" dirty="0"/>
              <a:t>특정 이벤트가 발생하거나</a:t>
            </a:r>
            <a:r>
              <a:rPr lang="en-US" altLang="ko-KR" dirty="0"/>
              <a:t>, </a:t>
            </a:r>
            <a:r>
              <a:rPr lang="ko-KR" altLang="en-US" dirty="0"/>
              <a:t>사전에 </a:t>
            </a:r>
            <a:r>
              <a:rPr lang="en-US" altLang="ko-KR" dirty="0"/>
              <a:t>Validation</a:t>
            </a:r>
            <a:r>
              <a:rPr lang="ko-KR" altLang="en-US" dirty="0"/>
              <a:t>이 필요한 대상에 대해서는 메시지를 사전에 정의하며</a:t>
            </a:r>
            <a:r>
              <a:rPr lang="en-US" altLang="ko-KR" dirty="0"/>
              <a:t>, </a:t>
            </a:r>
            <a:r>
              <a:rPr lang="ko-KR" altLang="en-US" dirty="0"/>
              <a:t>정의된 대상에 대해서는 개발담당 및 설계담당은 </a:t>
            </a:r>
            <a:r>
              <a:rPr lang="en-US" altLang="ko-KR" dirty="0"/>
              <a:t>Self Test</a:t>
            </a:r>
            <a:r>
              <a:rPr lang="ko-KR" altLang="en-US" dirty="0"/>
              <a:t>를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6164"/>
              </p:ext>
            </p:extLst>
          </p:nvPr>
        </p:nvGraphicFramePr>
        <p:xfrm>
          <a:off x="349248" y="1837373"/>
          <a:ext cx="9229724" cy="4509639"/>
        </p:xfrm>
        <a:graphic>
          <a:graphicData uri="http://schemas.openxmlformats.org/drawingml/2006/table">
            <a:tbl>
              <a:tblPr/>
              <a:tblGrid>
                <a:gridCol w="406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473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 내용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담당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3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사용자계정 또는 비밀번호가 일치하지 않습니다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68354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33055</TotalTime>
  <Words>1136</Words>
  <Application>Microsoft Office PowerPoint</Application>
  <PresentationFormat>A4 용지(210x297mm)</PresentationFormat>
  <Paragraphs>331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돋움</vt:lpstr>
      <vt:lpstr>맑은 고딕</vt:lpstr>
      <vt:lpstr>Arial</vt:lpstr>
      <vt:lpstr>Wingdings</vt:lpstr>
      <vt:lpstr>Built1 Template Master</vt:lpstr>
      <vt:lpstr>ESM_SYS10_1000.로그인</vt:lpstr>
      <vt:lpstr>문서 승인 및 이력</vt:lpstr>
      <vt:lpstr>목차</vt:lpstr>
      <vt:lpstr>1. 기능 개요</vt:lpstr>
      <vt:lpstr>2. 업무 절차</vt:lpstr>
      <vt:lpstr>3. UI 설계</vt:lpstr>
      <vt:lpstr>4. 항목 정의 (1/2)</vt:lpstr>
      <vt:lpstr>4. 항목 정의 (2/2)</vt:lpstr>
      <vt:lpstr>5. 메시지 처리</vt:lpstr>
      <vt:lpstr>6 계산 및 로직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dims</cp:lastModifiedBy>
  <cp:revision>3997</cp:revision>
  <cp:lastPrinted>2013-08-09T04:41:49Z</cp:lastPrinted>
  <dcterms:created xsi:type="dcterms:W3CDTF">2008-12-02T04:27:09Z</dcterms:created>
  <dcterms:modified xsi:type="dcterms:W3CDTF">2021-02-08T03:52:52Z</dcterms:modified>
</cp:coreProperties>
</file>