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988" r:id="rId2"/>
    <p:sldId id="1071" r:id="rId3"/>
    <p:sldId id="1072" r:id="rId4"/>
    <p:sldId id="1073" r:id="rId5"/>
    <p:sldId id="1074" r:id="rId6"/>
    <p:sldId id="1094" r:id="rId7"/>
    <p:sldId id="1096" r:id="rId8"/>
    <p:sldId id="1102" r:id="rId9"/>
    <p:sldId id="1098" r:id="rId10"/>
    <p:sldId id="1093" r:id="rId11"/>
    <p:sldId id="967" r:id="rId12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>
          <p15:clr>
            <a:srgbClr val="A4A3A4"/>
          </p15:clr>
        </p15:guide>
        <p15:guide id="2" orient="horz" pos="3855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1461">
          <p15:clr>
            <a:srgbClr val="A4A3A4"/>
          </p15:clr>
        </p15:guide>
        <p15:guide id="5" pos="3120">
          <p15:clr>
            <a:srgbClr val="A4A3A4"/>
          </p15:clr>
        </p15:guide>
        <p15:guide id="6" pos="4512">
          <p15:clr>
            <a:srgbClr val="A4A3A4"/>
          </p15:clr>
        </p15:guide>
        <p15:guide id="7" orient="horz" pos="3996">
          <p15:clr>
            <a:srgbClr val="A4A3A4"/>
          </p15:clr>
        </p15:guide>
        <p15:guide id="8" orient="horz" pos="671">
          <p15:clr>
            <a:srgbClr val="A4A3A4"/>
          </p15:clr>
        </p15:guide>
        <p15:guide id="9" orient="horz" pos="1348">
          <p15:clr>
            <a:srgbClr val="A4A3A4"/>
          </p15:clr>
        </p15:guide>
        <p15:guide id="10" pos="220">
          <p15:clr>
            <a:srgbClr val="A4A3A4"/>
          </p15:clr>
        </p15:guide>
        <p15:guide id="11" pos="6034">
          <p15:clr>
            <a:srgbClr val="A4A3A4"/>
          </p15:clr>
        </p15:guide>
        <p15:guide id="12" orient="horz" pos="925">
          <p15:clr>
            <a:srgbClr val="A4A3A4"/>
          </p15:clr>
        </p15:guide>
        <p15:guide id="13" orient="horz" pos="1402">
          <p15:clr>
            <a:srgbClr val="A4A3A4"/>
          </p15:clr>
        </p15:guide>
        <p15:guide id="14" orient="horz" pos="11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6E8CE"/>
    <a:srgbClr val="F8FAF4"/>
    <a:srgbClr val="FFFFCC"/>
    <a:srgbClr val="004C22"/>
    <a:srgbClr val="A3C1E5"/>
    <a:srgbClr val="666699"/>
    <a:srgbClr val="006699"/>
    <a:srgbClr val="0066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1" autoAdjust="0"/>
    <p:restoredTop sz="95274" autoAdjust="0"/>
  </p:normalViewPr>
  <p:slideViewPr>
    <p:cSldViewPr snapToGrid="0" snapToObjects="1">
      <p:cViewPr varScale="1">
        <p:scale>
          <a:sx n="124" d="100"/>
          <a:sy n="124" d="100"/>
        </p:scale>
        <p:origin x="1182" y="96"/>
      </p:cViewPr>
      <p:guideLst>
        <p:guide orient="horz" pos="2167"/>
        <p:guide orient="horz" pos="3855"/>
        <p:guide orient="horz" pos="845"/>
        <p:guide orient="horz" pos="1461"/>
        <p:guide pos="3120"/>
        <p:guide pos="4512"/>
        <p:guide orient="horz" pos="3996"/>
        <p:guide orient="horz" pos="671"/>
        <p:guide orient="horz" pos="1348"/>
        <p:guide pos="220"/>
        <p:guide pos="6034"/>
        <p:guide orient="horz" pos="925"/>
        <p:guide orient="horz" pos="1402"/>
        <p:guide orient="horz" pos="116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3940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954" y="1"/>
            <a:ext cx="293781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4020"/>
            <a:ext cx="293940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954" y="9404020"/>
            <a:ext cx="293781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/>
            </a:lvl1pPr>
          </a:lstStyle>
          <a:p>
            <a:pPr>
              <a:defRPr/>
            </a:pPr>
            <a:fld id="{B1023B6E-F07D-4913-9CB4-01A8361C49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6284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3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r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993" y="4721986"/>
            <a:ext cx="5443216" cy="447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3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r" defTabSz="955217" eaLnBrk="1" latinLnBrk="1" hangingPunct="1">
              <a:defRPr kumimoji="1" sz="1300" b="0"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5472AED8-E5A8-49D9-8826-A8CB344D4F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1646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57F7BE-2E8B-453B-96B3-30CDB4F9C44D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안녕하십니까</a:t>
            </a:r>
            <a:r>
              <a:rPr lang="en-US" altLang="ko-KR" dirty="0"/>
              <a:t>?</a:t>
            </a:r>
          </a:p>
          <a:p>
            <a:pPr eaLnBrk="1" hangingPunct="1"/>
            <a:r>
              <a:rPr lang="ko-KR" altLang="en-US" dirty="0"/>
              <a:t>동진쎄미켐 글로벌 </a:t>
            </a:r>
            <a:r>
              <a:rPr lang="en-US" altLang="ko-KR" dirty="0"/>
              <a:t>HR </a:t>
            </a:r>
            <a:r>
              <a:rPr lang="ko-KR" altLang="en-US" dirty="0"/>
              <a:t>시스템 구축 제안을 발표할</a:t>
            </a:r>
            <a:r>
              <a:rPr lang="ko-KR" altLang="en-US" baseline="0" dirty="0"/>
              <a:t> </a:t>
            </a:r>
            <a:r>
              <a:rPr lang="ko-KR" altLang="en-US" dirty="0"/>
              <a:t>빌트원 강정기입니다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이번 제안 기회를 주신데 대하여 동진쎄미켐 임직원 </a:t>
            </a:r>
            <a:r>
              <a:rPr lang="ko-KR" altLang="en-US" dirty="0" err="1"/>
              <a:t>여려분께</a:t>
            </a:r>
            <a:endParaRPr lang="en-US" altLang="ko-KR" dirty="0"/>
          </a:p>
          <a:p>
            <a:pPr eaLnBrk="1" hangingPunct="1"/>
            <a:r>
              <a:rPr lang="ko-KR" altLang="en-US" dirty="0"/>
              <a:t>감사의 말씀을 드리며</a:t>
            </a:r>
            <a:r>
              <a:rPr lang="en-US" altLang="ko-KR" dirty="0"/>
              <a:t>, </a:t>
            </a:r>
            <a:r>
              <a:rPr lang="ko-KR" altLang="en-US" dirty="0"/>
              <a:t>본 제안에 대한 내용을 말씀 드리도록 하겠습니다</a:t>
            </a:r>
            <a:r>
              <a:rPr lang="en-US" altLang="ko-KR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98787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F26847D-A5D5-4421-A21A-C17DBB39BA26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88342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구성은 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개요</a:t>
            </a:r>
            <a:r>
              <a:rPr lang="en-US" altLang="ko-KR" dirty="0"/>
              <a:t>,</a:t>
            </a:r>
            <a:r>
              <a:rPr lang="en-US" altLang="ko-KR" baseline="0" dirty="0"/>
              <a:t> … </a:t>
            </a:r>
            <a:r>
              <a:rPr lang="ko-KR" altLang="en-US" baseline="0" dirty="0" err="1"/>
              <a:t>제안사</a:t>
            </a:r>
            <a:r>
              <a:rPr lang="ko-KR" altLang="en-US" baseline="0" dirty="0"/>
              <a:t> 일반 현황</a:t>
            </a:r>
            <a:r>
              <a:rPr lang="ko-KR" altLang="en-US" dirty="0"/>
              <a:t> 구성되며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여분 제안 내용에 대하여 제안하며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질의 응답 시간을 통하여 여러분의 궁금증을 해결하도록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24E432-9271-4360-9D3D-1EC1C9FAB2C1}" type="slidenum">
              <a:rPr kumimoji="0" lang="ko-KR" altLang="en-US" sz="1300" b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endParaRPr kumimoji="0" lang="ko-KR" altLang="en-US" sz="13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415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4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5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6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7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8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1569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9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10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26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8220" name="Rectangle 28"/>
          <p:cNvSpPr>
            <a:spLocks noGrp="1" noChangeArrowheads="1"/>
          </p:cNvSpPr>
          <p:nvPr>
            <p:ph type="ctrTitle" sz="quarter" hasCustomPrompt="1"/>
          </p:nvPr>
        </p:nvSpPr>
        <p:spPr bwMode="auto">
          <a:xfrm>
            <a:off x="349250" y="2946213"/>
            <a:ext cx="9207500" cy="822325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rIns="0" anchor="t"/>
          <a:lstStyle>
            <a:lvl1pPr algn="ctr" latinLnBrk="0">
              <a:spcBef>
                <a:spcPct val="20000"/>
              </a:spcBef>
              <a:spcAft>
                <a:spcPct val="20000"/>
              </a:spcAft>
              <a:defRPr kumimoji="0"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</a:lstStyle>
          <a:p>
            <a:pPr lvl="0"/>
            <a:r>
              <a:rPr lang="en-US" altLang="ko-KR" noProof="0" dirty="0"/>
              <a:t>TAL_SYS_1000.</a:t>
            </a:r>
            <a:r>
              <a:rPr lang="ko-KR" altLang="en-US" noProof="0" dirty="0"/>
              <a:t>로그인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9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  <p:graphicFrame>
        <p:nvGraphicFramePr>
          <p:cNvPr id="23" name="Group 25">
            <a:extLst>
              <a:ext uri="{FF2B5EF4-FFF2-40B4-BE49-F238E27FC236}">
                <a16:creationId xmlns:a16="http://schemas.microsoft.com/office/drawing/2014/main" id="{0F2836B4-67C7-4F82-B3F3-124C0D22F5C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52364056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DP-1010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2021-02-05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권택진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6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.본문_제목(1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49249" y="1065213"/>
            <a:ext cx="9229726" cy="785812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8128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2.본문_제목(1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6943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.본문_제목(2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>
          <a:xfrm>
            <a:off x="349250" y="1065212"/>
            <a:ext cx="9229725" cy="785813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3114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.본문_제목(2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0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.목차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50519" y="1067435"/>
            <a:ext cx="9228455" cy="783590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4532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2.목차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3643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.End of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 userDrawn="1"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12" name="Text Box 41"/>
          <p:cNvSpPr txBox="1">
            <a:spLocks noChangeArrowheads="1"/>
          </p:cNvSpPr>
          <p:nvPr userDrawn="1"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13" name="Rectangle 28"/>
          <p:cNvSpPr txBox="1">
            <a:spLocks noChangeArrowheads="1"/>
          </p:cNvSpPr>
          <p:nvPr userDrawn="1"/>
        </p:nvSpPr>
        <p:spPr bwMode="auto">
          <a:xfrm>
            <a:off x="349250" y="2946213"/>
            <a:ext cx="9207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0" hangingPunct="0">
              <a:spcBef>
                <a:spcPct val="20000"/>
              </a:spcBef>
              <a:spcAft>
                <a:spcPct val="20000"/>
              </a:spcAft>
              <a:defRPr kumimoji="0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9pPr>
          </a:lstStyle>
          <a:p>
            <a:r>
              <a:rPr lang="en-US" altLang="ko-KR" kern="0" dirty="0"/>
              <a:t>End of Document</a:t>
            </a:r>
            <a:endParaRPr lang="ko-KR" altLang="en-US" kern="0" dirty="0"/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5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962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9"/>
          <p:cNvSpPr>
            <a:spLocks noChangeArrowheads="1"/>
          </p:cNvSpPr>
          <p:nvPr userDrawn="1"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7" name="Rectangle 29"/>
          <p:cNvSpPr>
            <a:spLocks noChangeArrowheads="1"/>
          </p:cNvSpPr>
          <p:nvPr userDrawn="1"/>
        </p:nvSpPr>
        <p:spPr bwMode="gray">
          <a:xfrm>
            <a:off x="215900" y="914400"/>
            <a:ext cx="9474200" cy="553893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95300" y="150813"/>
            <a:ext cx="6256374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40242" y="1065213"/>
            <a:ext cx="9225516" cy="946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en-US" altLang="ko-KR" dirty="0"/>
              <a:t>Headline Message</a:t>
            </a:r>
          </a:p>
          <a:p>
            <a:pPr lvl="1"/>
            <a:r>
              <a:rPr lang="en-US" altLang="ko-KR" dirty="0"/>
              <a:t>Sub Message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gray">
          <a:xfrm>
            <a:off x="4643385" y="6527800"/>
            <a:ext cx="619230" cy="27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3C9443EC-2BC6-4459-A336-51C56D771946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defRPr/>
              </a:pPr>
              <a:t>‹#›</a:t>
            </a:fld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031" name="그림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6517316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9"/>
          <p:cNvSpPr>
            <a:spLocks noChangeArrowheads="1"/>
          </p:cNvSpPr>
          <p:nvPr userDrawn="1"/>
        </p:nvSpPr>
        <p:spPr bwMode="gray">
          <a:xfrm rot="10800000">
            <a:off x="215900" y="0"/>
            <a:ext cx="9474200" cy="744538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0" r:id="rId2"/>
    <p:sldLayoutId id="2147483761" r:id="rId3"/>
    <p:sldLayoutId id="2147483752" r:id="rId4"/>
    <p:sldLayoutId id="2147483753" r:id="rId5"/>
    <p:sldLayoutId id="2147483759" r:id="rId6"/>
    <p:sldLayoutId id="2147483762" r:id="rId7"/>
    <p:sldLayoutId id="2147483760" r:id="rId8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defRPr lang="en-US" altLang="ko-KR" sz="1400" b="1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60363" indent="-180975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lang="en-US" altLang="ko-KR" sz="14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2pPr>
      <a:lvl3pPr marL="69691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3pPr>
      <a:lvl4pPr marL="103346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4pPr>
      <a:lvl5pPr marL="1357313" indent="-1444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5pPr>
      <a:lvl6pPr marL="18145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6pPr>
      <a:lvl7pPr marL="22717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7pPr>
      <a:lvl8pPr marL="27289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8pPr>
      <a:lvl9pPr marL="31861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noProof="0" dirty="0"/>
              <a:t>TAL_SYS_1000.</a:t>
            </a:r>
            <a:r>
              <a:rPr lang="ko-KR" altLang="en-US" noProof="0" dirty="0"/>
              <a:t>로그인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  <p:graphicFrame>
        <p:nvGraphicFramePr>
          <p:cNvPr id="6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330473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DP-1030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2021-02-05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권택진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6 </a:t>
            </a:r>
            <a:r>
              <a:rPr lang="ko-KR" altLang="en-US" dirty="0"/>
              <a:t>계산 및 </a:t>
            </a:r>
            <a:r>
              <a:rPr lang="ko-KR" altLang="en-US" dirty="0" err="1"/>
              <a:t>로직</a:t>
            </a:r>
            <a:endParaRPr lang="ko-KR" altLang="en-US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49249" y="1468438"/>
            <a:ext cx="9229725" cy="48752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72000" tIns="36000" rIns="72000" bIns="36000" anchor="t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버튼 설명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로그인에 성공하면 </a:t>
            </a:r>
            <a:r>
              <a:rPr kumimoji="0"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메인화면으로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분기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입력한 비밀번호 값을 암호화하여 기존 사용자의 비밀번호를 비교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1) ID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쿠키 정보에 저장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 로그인 시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자동 표기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49249" y="1063302"/>
            <a:ext cx="9229725" cy="405136"/>
          </a:xfrm>
          <a:prstGeom prst="round1Rect">
            <a:avLst/>
          </a:prstGeom>
          <a:pattFill prst="ltDnDiag">
            <a:fgClr>
              <a:schemeClr val="tx2"/>
            </a:fgClr>
            <a:bgClr>
              <a:schemeClr val="accent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72000" tIns="36000" rIns="72000" bIns="36000" anchor="ctr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-13335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처리 로직</a:t>
            </a:r>
            <a:endParaRPr kumimoji="0"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5523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/>
              <a:t>복무관리 시스템 구축 프로젝트</a:t>
            </a:r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510916"/>
              </p:ext>
            </p:extLst>
          </p:nvPr>
        </p:nvGraphicFramePr>
        <p:xfrm>
          <a:off x="349248" y="3395650"/>
          <a:ext cx="9229726" cy="2941938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0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2021-02-05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문서 작성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권택진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9249" y="52553"/>
            <a:ext cx="9229725" cy="60637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문서 승인 및 이력</a:t>
            </a:r>
          </a:p>
        </p:txBody>
      </p:sp>
      <p:graphicFrame>
        <p:nvGraphicFramePr>
          <p:cNvPr id="4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724227"/>
              </p:ext>
            </p:extLst>
          </p:nvPr>
        </p:nvGraphicFramePr>
        <p:xfrm>
          <a:off x="349248" y="1054874"/>
          <a:ext cx="9229727" cy="2297930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구축사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권택진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2021-02-05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권택진</a:t>
                      </a: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46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42"/>
          <p:cNvSpPr>
            <a:spLocks noChangeArrowheads="1"/>
          </p:cNvSpPr>
          <p:nvPr/>
        </p:nvSpPr>
        <p:spPr bwMode="auto">
          <a:xfrm>
            <a:off x="5581651" y="1620220"/>
            <a:ext cx="3355972" cy="449006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657225" y="1762125"/>
            <a:ext cx="4246041" cy="485776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accent1">
                <a:lumMod val="40000"/>
                <a:lumOff val="60000"/>
              </a:schemeClr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6158" name="Rectangle 7"/>
          <p:cNvSpPr>
            <a:spLocks noChangeArrowheads="1"/>
          </p:cNvSpPr>
          <p:nvPr/>
        </p:nvSpPr>
        <p:spPr bwMode="auto">
          <a:xfrm>
            <a:off x="5441950" y="1755669"/>
            <a:ext cx="3635375" cy="4226031"/>
          </a:xfrm>
          <a:prstGeom prst="rect">
            <a:avLst/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144000" tIns="252000" rIns="144000" bIns="252000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개요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 절차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 정의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처리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및 로직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16" name="제목 1"/>
          <p:cNvSpPr>
            <a:spLocks noGrp="1"/>
          </p:cNvSpPr>
          <p:nvPr>
            <p:ph type="title"/>
          </p:nvPr>
        </p:nvSpPr>
        <p:spPr>
          <a:xfrm>
            <a:off x="349249" y="52553"/>
            <a:ext cx="9229725" cy="606372"/>
          </a:xfrm>
        </p:spPr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13317" name="TextBox 52"/>
          <p:cNvSpPr txBox="1">
            <a:spLocks noChangeArrowheads="1"/>
          </p:cNvSpPr>
          <p:nvPr/>
        </p:nvSpPr>
        <p:spPr bwMode="auto">
          <a:xfrm flipH="1">
            <a:off x="1061517" y="1800225"/>
            <a:ext cx="38417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514350" indent="-514350" eaLnBrk="1" hangingPunct="1">
              <a:spcBef>
                <a:spcPct val="50000"/>
              </a:spcBef>
              <a:buFont typeface="Wingdings" panose="05000000000000000000" pitchFamily="2" charset="2"/>
              <a:buAutoNum type="romanUcPeriod"/>
            </a:pP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상세 정의</a:t>
            </a:r>
            <a:endParaRPr lang="en-US" altLang="ko-KR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꺾인 연결선 4"/>
          <p:cNvCxnSpPr>
            <a:endCxn id="6158" idx="1"/>
          </p:cNvCxnSpPr>
          <p:nvPr/>
        </p:nvCxnSpPr>
        <p:spPr bwMode="auto">
          <a:xfrm>
            <a:off x="4903266" y="2005013"/>
            <a:ext cx="538684" cy="186367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5734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 </a:t>
            </a:r>
            <a:r>
              <a:rPr lang="ko-KR" altLang="en-US" dirty="0"/>
              <a:t>기능 개요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9906"/>
            <a:ext cx="9229725" cy="791119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사용자가 시스템 로그인 하기 위한 계정 및 비밀번호 기능을 제공하는 화면으로</a:t>
            </a:r>
            <a:r>
              <a:rPr lang="en-US" altLang="ko-KR" dirty="0"/>
              <a:t>, </a:t>
            </a:r>
            <a:r>
              <a:rPr lang="ko-KR" altLang="en-US" dirty="0"/>
              <a:t>비밀번호는 암호를 통하여 데이터에 대한 보안성을 확보합니다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65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347246"/>
              </p:ext>
            </p:extLst>
          </p:nvPr>
        </p:nvGraphicFramePr>
        <p:xfrm>
          <a:off x="5019675" y="1828919"/>
          <a:ext cx="4559298" cy="2243252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715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구성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신규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저장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558396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처리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6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69118"/>
              </p:ext>
            </p:extLst>
          </p:nvPr>
        </p:nvGraphicFramePr>
        <p:xfrm>
          <a:off x="5019672" y="4176585"/>
          <a:ext cx="4559301" cy="2167065"/>
        </p:xfrm>
        <a:graphic>
          <a:graphicData uri="http://schemas.openxmlformats.org/drawingml/2006/table">
            <a:tbl>
              <a:tblPr/>
              <a:tblGrid>
                <a:gridCol w="361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5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673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셀프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부서장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본사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B.U.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878492"/>
              </p:ext>
            </p:extLst>
          </p:nvPr>
        </p:nvGraphicFramePr>
        <p:xfrm>
          <a:off x="349251" y="1828919"/>
          <a:ext cx="4603749" cy="4514731"/>
        </p:xfrm>
        <a:graphic>
          <a:graphicData uri="http://schemas.openxmlformats.org/drawingml/2006/table">
            <a:tbl>
              <a:tblPr/>
              <a:tblGrid>
                <a:gridCol w="384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156">
                <a:tc rowSpan="1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프로세스체인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EAM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프로세스체인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시스템관리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태스크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SYS10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태스크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개발항목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EAM_SYS10_1000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발생주기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수시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454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2021-02-01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36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</a:t>
            </a:r>
            <a:r>
              <a:rPr lang="ko-KR" altLang="en-US" dirty="0"/>
              <a:t>업무 절차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9906"/>
            <a:ext cx="9229725" cy="791119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사용자가 시스템 로그인 하기 위한 계정 및 비밀번호 기능을 제공하는 화면으로</a:t>
            </a:r>
            <a:r>
              <a:rPr lang="en-US" altLang="ko-KR" dirty="0"/>
              <a:t>, </a:t>
            </a:r>
            <a:r>
              <a:rPr lang="ko-KR" altLang="en-US" dirty="0"/>
              <a:t>비밀번호는 암호를 통하여 데이터에 대한 보안성을 확보합니다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5" name="Group 3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344953"/>
              </p:ext>
            </p:extLst>
          </p:nvPr>
        </p:nvGraphicFramePr>
        <p:xfrm>
          <a:off x="349250" y="1841358"/>
          <a:ext cx="9229725" cy="4536864"/>
        </p:xfrm>
        <a:graphic>
          <a:graphicData uri="http://schemas.openxmlformats.org/drawingml/2006/table">
            <a:tbl>
              <a:tblPr/>
              <a:tblGrid>
                <a:gridCol w="1058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1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2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806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0133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3689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6" name="그룹 51"/>
          <p:cNvGrpSpPr>
            <a:grpSpLocks/>
          </p:cNvGrpSpPr>
          <p:nvPr/>
        </p:nvGrpSpPr>
        <p:grpSpPr bwMode="auto">
          <a:xfrm>
            <a:off x="637116" y="2376320"/>
            <a:ext cx="492444" cy="780938"/>
            <a:chOff x="677185" y="3717032"/>
            <a:chExt cx="492466" cy="779728"/>
          </a:xfrm>
        </p:grpSpPr>
        <p:pic>
          <p:nvPicPr>
            <p:cNvPr id="17" name="Picture 61" descr="D:\모스트비주얼\아이콘 작업\왜가리\1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0"/>
            <p:cNvSpPr txBox="1">
              <a:spLocks noChangeArrowheads="1"/>
            </p:cNvSpPr>
            <p:nvPr/>
          </p:nvSpPr>
          <p:spPr bwMode="auto">
            <a:xfrm>
              <a:off x="677185" y="4220190"/>
              <a:ext cx="492466" cy="276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개인</a:t>
              </a:r>
            </a:p>
          </p:txBody>
        </p:sp>
      </p:grpSp>
      <p:grpSp>
        <p:nvGrpSpPr>
          <p:cNvPr id="19" name="그룹 51"/>
          <p:cNvGrpSpPr>
            <a:grpSpLocks/>
          </p:cNvGrpSpPr>
          <p:nvPr/>
        </p:nvGrpSpPr>
        <p:grpSpPr bwMode="auto">
          <a:xfrm>
            <a:off x="560172" y="3805605"/>
            <a:ext cx="646331" cy="780937"/>
            <a:chOff x="600140" y="3717032"/>
            <a:chExt cx="646562" cy="779727"/>
          </a:xfrm>
        </p:grpSpPr>
        <p:pic>
          <p:nvPicPr>
            <p:cNvPr id="20" name="Picture 61" descr="D:\모스트비주얼\아이콘 작업\왜가리\1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10"/>
            <p:cNvSpPr txBox="1">
              <a:spLocks noChangeArrowheads="1"/>
            </p:cNvSpPr>
            <p:nvPr/>
          </p:nvSpPr>
          <p:spPr bwMode="auto">
            <a:xfrm>
              <a:off x="600140" y="4220189"/>
              <a:ext cx="646562" cy="276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관리자</a:t>
              </a:r>
            </a:p>
          </p:txBody>
        </p:sp>
      </p:grpSp>
      <p:grpSp>
        <p:nvGrpSpPr>
          <p:cNvPr id="22" name="그룹 51"/>
          <p:cNvGrpSpPr>
            <a:grpSpLocks/>
          </p:cNvGrpSpPr>
          <p:nvPr/>
        </p:nvGrpSpPr>
        <p:grpSpPr bwMode="auto">
          <a:xfrm>
            <a:off x="560172" y="5223915"/>
            <a:ext cx="646331" cy="780938"/>
            <a:chOff x="600143" y="3717032"/>
            <a:chExt cx="646562" cy="779728"/>
          </a:xfrm>
        </p:grpSpPr>
        <p:pic>
          <p:nvPicPr>
            <p:cNvPr id="23" name="Picture 61" descr="D:\모스트비주얼\아이콘 작업\왜가리\1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10"/>
            <p:cNvSpPr txBox="1">
              <a:spLocks noChangeArrowheads="1"/>
            </p:cNvSpPr>
            <p:nvPr/>
          </p:nvSpPr>
          <p:spPr bwMode="auto">
            <a:xfrm>
              <a:off x="600143" y="4220190"/>
              <a:ext cx="646562" cy="276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담당자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4" name="Rectangle 78"/>
          <p:cNvSpPr>
            <a:spLocks noChangeArrowheads="1"/>
          </p:cNvSpPr>
          <p:nvPr/>
        </p:nvSpPr>
        <p:spPr bwMode="auto">
          <a:xfrm>
            <a:off x="2784399" y="2477946"/>
            <a:ext cx="1260000" cy="540000"/>
          </a:xfrm>
          <a:prstGeom prst="rect">
            <a:avLst/>
          </a:prstGeom>
          <a:solidFill>
            <a:schemeClr val="bg2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100" b="0" kern="0" noProof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질의등록</a:t>
            </a:r>
            <a:endParaRPr kumimoji="1" lang="ko-KR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3" name="Rectangle 78"/>
          <p:cNvSpPr>
            <a:spLocks noChangeArrowheads="1"/>
          </p:cNvSpPr>
          <p:nvPr/>
        </p:nvSpPr>
        <p:spPr bwMode="auto">
          <a:xfrm>
            <a:off x="2784399" y="3898370"/>
            <a:ext cx="1260000" cy="540000"/>
          </a:xfrm>
          <a:prstGeom prst="rect">
            <a:avLst/>
          </a:prstGeom>
          <a:solidFill>
            <a:schemeClr val="bg2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담당자 배부</a:t>
            </a:r>
            <a:endParaRPr kumimoji="1" lang="ko-KR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5" name="Rectangle 78"/>
          <p:cNvSpPr>
            <a:spLocks noChangeArrowheads="1"/>
          </p:cNvSpPr>
          <p:nvPr/>
        </p:nvSpPr>
        <p:spPr bwMode="auto">
          <a:xfrm>
            <a:off x="2666803" y="2361119"/>
            <a:ext cx="252000" cy="252000"/>
          </a:xfrm>
          <a:prstGeom prst="roundRect">
            <a:avLst/>
          </a:prstGeom>
          <a:ln w="31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kumimoji="1" lang="en-US" altLang="ko-KR" sz="11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ko-KR" sz="1100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Rectangle 78"/>
          <p:cNvSpPr>
            <a:spLocks noChangeArrowheads="1"/>
          </p:cNvSpPr>
          <p:nvPr/>
        </p:nvSpPr>
        <p:spPr bwMode="auto">
          <a:xfrm>
            <a:off x="2666803" y="3777940"/>
            <a:ext cx="252000" cy="252000"/>
          </a:xfrm>
          <a:prstGeom prst="roundRect">
            <a:avLst/>
          </a:prstGeom>
          <a:ln w="31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kumimoji="1" lang="en-US" altLang="ko-KR" sz="11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ko-KR" sz="1100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5" name="직선 화살표 연결선 73"/>
          <p:cNvCxnSpPr>
            <a:stCxn id="34" idx="2"/>
            <a:endCxn id="63" idx="0"/>
          </p:cNvCxnSpPr>
          <p:nvPr/>
        </p:nvCxnSpPr>
        <p:spPr bwMode="auto">
          <a:xfrm>
            <a:off x="3414399" y="3017946"/>
            <a:ext cx="0" cy="88042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stealth" w="med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Rectangle 78">
            <a:extLst>
              <a:ext uri="{FF2B5EF4-FFF2-40B4-BE49-F238E27FC236}">
                <a16:creationId xmlns:a16="http://schemas.microsoft.com/office/drawing/2014/main" id="{37C0615E-BD16-4D64-8387-473E82E58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399" y="5326353"/>
            <a:ext cx="1260000" cy="540000"/>
          </a:xfrm>
          <a:prstGeom prst="rect">
            <a:avLst/>
          </a:prstGeom>
          <a:solidFill>
            <a:schemeClr val="bg2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답변등록</a:t>
            </a:r>
            <a:endParaRPr kumimoji="1" lang="ko-KR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26" name="직선 화살표 연결선 73">
            <a:extLst>
              <a:ext uri="{FF2B5EF4-FFF2-40B4-BE49-F238E27FC236}">
                <a16:creationId xmlns:a16="http://schemas.microsoft.com/office/drawing/2014/main" id="{C3977626-9D8C-4410-AAB6-23BFBA75DDBD}"/>
              </a:ext>
            </a:extLst>
          </p:cNvPr>
          <p:cNvCxnSpPr/>
          <p:nvPr/>
        </p:nvCxnSpPr>
        <p:spPr bwMode="auto">
          <a:xfrm>
            <a:off x="3414399" y="4438370"/>
            <a:ext cx="0" cy="88042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stealth" w="med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Rectangle 78">
            <a:extLst>
              <a:ext uri="{FF2B5EF4-FFF2-40B4-BE49-F238E27FC236}">
                <a16:creationId xmlns:a16="http://schemas.microsoft.com/office/drawing/2014/main" id="{EE3085FE-9D5D-4712-92A5-0EA777D31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803" y="5173579"/>
            <a:ext cx="252000" cy="252000"/>
          </a:xfrm>
          <a:prstGeom prst="roundRect">
            <a:avLst/>
          </a:prstGeom>
          <a:ln w="31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kumimoji="1" lang="en-US" altLang="ko-KR" sz="11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ko-KR" sz="1100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8" name="직선 화살표 연결선 73">
            <a:extLst>
              <a:ext uri="{FF2B5EF4-FFF2-40B4-BE49-F238E27FC236}">
                <a16:creationId xmlns:a16="http://schemas.microsoft.com/office/drawing/2014/main" id="{16138423-36B1-4B34-B8B6-80755CB42DD4}"/>
              </a:ext>
            </a:extLst>
          </p:cNvPr>
          <p:cNvCxnSpPr>
            <a:cxnSpLocks/>
            <a:stCxn id="25" idx="3"/>
            <a:endCxn id="34" idx="3"/>
          </p:cNvCxnSpPr>
          <p:nvPr/>
        </p:nvCxnSpPr>
        <p:spPr bwMode="auto">
          <a:xfrm flipV="1">
            <a:off x="4044399" y="2747946"/>
            <a:ext cx="12700" cy="2848407"/>
          </a:xfrm>
          <a:prstGeom prst="bentConnector3">
            <a:avLst>
              <a:gd name="adj1" fmla="val 180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stealth" w="med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Rectangle 78">
            <a:extLst>
              <a:ext uri="{FF2B5EF4-FFF2-40B4-BE49-F238E27FC236}">
                <a16:creationId xmlns:a16="http://schemas.microsoft.com/office/drawing/2014/main" id="{856F2DB3-B705-416B-A7D3-43174847F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2557" y="3921297"/>
            <a:ext cx="744447" cy="408430"/>
          </a:xfrm>
          <a:prstGeom prst="rect">
            <a:avLst/>
          </a:prstGeom>
          <a:noFill/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답변내용</a:t>
            </a:r>
            <a:endParaRPr kumimoji="1" lang="ko-KR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93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5688"/>
            <a:ext cx="9229725" cy="795337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사용자가 시스템 로그인 하기 위한 계정 및 비밀번호 기능을 제공하는 화면으로</a:t>
            </a:r>
            <a:r>
              <a:rPr lang="en-US" altLang="ko-KR" dirty="0"/>
              <a:t>, </a:t>
            </a:r>
            <a:r>
              <a:rPr lang="ko-KR" altLang="en-US" dirty="0"/>
              <a:t>비밀번호는 암호를 통하여 데이터에 대한 보안성을 확보합니다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3. UI </a:t>
            </a:r>
            <a:r>
              <a:rPr lang="ko-KR" altLang="en-US" dirty="0"/>
              <a:t>설계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검색조건</a:t>
            </a:r>
          </a:p>
        </p:txBody>
      </p:sp>
      <p:sp>
        <p:nvSpPr>
          <p:cNvPr id="2" name="AutoShape 2" descr="data:image/jpeg;base64,/9j/4AAQSkZJRgABAQAAAQABAAD/2wCEAAkGBhIQEBEUDxIWFAwUEBAUEBUQEBQUDxcVFRAVFBUQFBYXGyceFxwkHBQUIS8gJCcpLCwtFh4xNjAqNSYrLDUBCQoKDQwOGg8PGTEkHyU1LTAvLjAqLCktLS8tLC0sLCkuKSwsLCwpLCkpLCwsLCwsLCwsKTQsKSwpLCwsLCwpLP/AABEIALgArwMBIgACEQEDEQH/xAAcAAEAAgMBAQEAAAAAAAAAAAAABgcBBQgDBAL/xABMEAABAwECBwkKCwgCAwAAAAABAAIDBAYRBRIXITFBUQc0VGF0kpOz0hMiMlJTcbGy0eEWIzVCYnOBkaGjwRQlM0NywuLwJPEVY4L/xAAaAQEAAwEBAQAAAAAAAAAAAAAABAUGAgED/8QAMBEAAQMBBAgGAwEBAQAAAAAAAAECAwQRFDFSBRIVITIzcZETQVFhgfA0QsGhsSL/2gAMAwEAAhEDEQA/ALxREQBERAEREAREQBERAEREAREQBERAEREAREQBERAEREAREQBERAERYKAxel6pe2Fsqt1XMxkr4oY5HMY2Nxb4JuxnEZyT7Fo/hNWcJn6Z6to9FSvajrU3lW/SLGuVth0Jes3rnr4TVnCZ+mes/Car4VP0z/au9kSZkOdqMyqdCXrF658+E1Xwqfpn+1PhNV8Km6Z/tTZEmZBtNmVToS9YvXPfwmq+FTdM/wBqfCar4VN0z/amyJMyDabMqnQl6Xrnv4TVfCpumf7U+E1Xwqfp3+1NkSZkG02ZVOhMZMZc9/Car4VN0z/av1HamsaQRVTXjRfK4j7ibimyJMyDabMqnQaytRZbCjqqjgmfcJHsBddovBIJGzQtuqhzVaqopaNcjkRUCIi5OgiIgCIiALBWUQEEt1YEVQM1MLqsDvm5g2QAa9juPXrVSSwuY4teC17SQ4EXEEaiNRXShCiFtrCMrGmSK5lYBpOZrwNDX/o5XFDpBY7I5MPL2Kqsotf/ANx4leWPoaGof3KrL2SuPxbxJixu2MIu70+lT7JRQ7Zel9yqKqpHxPcyRpbI03Oa7M4H/dasKwu6HdiwVju9zCKVx0bGSfo77DtUytin5kLls9CJSvh5crfk3eSah2y9L7lnJNQ7Zel9ymYcsqivlRnUt7rBlQheSah2y9L7kyTUO2XpfcpoiXyfOoukGVCF5JqHbL0vuTJNQ/8At6X3KaIl8nzqLrBlQhLtyihA/m3/AFvuVPuHfHZefSulH6D5j6FzW7wj5z6VdaJmkkV+u63D+lVpGJkaN1UsL13Pvk2l+rPruUiUd3Pvk2l+r/vcpEqOfmu6qXMPLb0QIi8ayqbExz3nFja0ucTqAF5K+R9T1vS9RvKFg/hLea/srOUPB/CW8x/ZX2u82Reynx8eLMnckd6XqOZQ8H8JbzH9lMoeD+Et5j+yvbvNkXso8eLMndCR3peo5lDwfwlvMf2Uyh4P4S3mP7KXebIvZR48WZO6EjWCo7lDwfwlvMf2Uyh4P4S3mP7K8u82Reyjx4syd0PO2Fi465l4uZVtHxbwNP0H7R6FTGEMGyU8jo52FsrTnB9IOsHb/wBK6soOD+Et5r+yoJuj2pp6sxMpwHlmczXEHOP4bdZGs3/YrfR0k7HeG5q6v/CsrmQub4jVS0/dhd0IwYsFWSae+6OQ5yzYHbWehWyx94vGcHODqXOeDsHSVErYoW40rzcBq4ydgGsroPBVIYYYoyb8SNjL9uK0C/8ABR9KQxRvRzcVxT+n10dLI9qo7BMD7ERFTloEREB+JNB8x9C5sOk+c+ldJTeC7+l3oXNmv7T6VoNDfv8AH9KXSv6/P8L23P8A5NpPq/7ipEo/YIfu2k+qHpKkCp5+a7qpaw8tvRAtXaneVVyabqytotXaneVVyabqyuY+JOp1JwKc9BZWAt7ZCzH/AJCZ8Yk7nix49+LjX98G3XXjattJI2NqudghkWsV7tVuJokuVlZGTwr8k9tMjJ4V+T/moe0qbN/ikq4T+hWtyXKysjJ4V+T/AJpkZPCvyf8ANNpU2b/FFwn9CtbkuVlZGjwr8n/NRm1llI6Atb+0d1ndnxBHi4rfGccY3cQXcddBI7Va61einD6SWNNZybiNr0p6d0jmsjaXSOIDWtF5JOgBfhrCSAM5JAAGkk5rgrh3P7ECkYJpxfWPGYH+W0jwR9LafsXtXVNp2Wrj5IKendO6xMD7rEWObQxXvuNY8DurtQGnubOIfiVKFi5ZWPkkdI5XOXepp2MbG1GtwCLF6j1p7bQUGKJMZ8zheGR3Y13jOJNwCRxukXValqh72sTWctiEiQrRWatjBXtPciWyt8ON92OBqcLvCHGFvL0exzF1XJYoa9r0tau486k94/8Aod6CubAukaz+G/8Aof6pXNzdA836K90Ng/4/pUaV/X5L7sMP3dSfUt/Vb5aOxXyfSfUM9C3ippuY7qpbRcDeiBau1O8qrk03VlbRau1O8qrk03Vlcx8SHsnApz0FO9yDfk3Jj1rFBAp3uQb8m5MetYtbX/jvMzR89pboWVgLKx5qQsFFp7TWjjoYTJIb3HNGwEYz3XaBxbTq+5dNarlRrcTlzkalq4HyWxtcyhhvzOqHgiJm0+O7Y0e5UjW1b5pHSSuxpHm9zjpJ/wB1cS9sLYWkqpnSzm+R33AamN2AKa7ndhu6FtTUt+JFxhYRmefKOHi7NvmWkijjoItd+K/bEKCSR9ZJqtw+7zY7nNh+54tTUt+NIvhY4eCCP4jh42zYDxqxAFgBfpZ2eZ071e4u4YWxN1WhYJWStBay1UdBCXOudM68RR3+Edp2NGsriNjnuRrcTt7kY1XKeNs7XsoIs1zqp4Pcmf3u+iPxVJ1la+aR0kri+V5vc46TxcQ4tS/eEsJSVErpZnY0rjeTq4gBqA2L5VrKKkbTt91M1VVSzu9kPooa6SGRskTiyVpva5un3jaFcdjLdR1rQyS5lYBnb814HzmfqNIVc4NsZJU0JqIL3Ssle10etzWhpvZx5zm1qPxSujcCwlsjTeCCQ5rhsOm9c1EMNWionEnmdwyy01i+SnRdYfi5P6H+qVze3R9iteym6AKmJ0NSQ2r7m4MdmDJO9P3O4tepVQ3QPN+ij6MhfCr2vTfu/p9q+VsqNc1fUv6xY/d9J9Qz0LdrS2N+T6T6iP0LdKgm5juql3FwN6IFq7U7yquTTdWVtFq7U7yquTTdWV5HxIeycCnPQU73IN+TcmPWsUECne5Bvybkx61i1tf+O8zNHz2luhZWAix5qT4MNYXjpYXSzG6No+1x1MaNZKou0doZK6Z0khuGiNl97WN8UbTrJ2qU7rs0v7TCHXin7lfGPml2Mcc+fwfs86hFGYxIzuwcYMYd0xPDxdeKtJo2nayPxl3qv2zqUFfO57/DwRCV2AsSat4lnH/CacwP8xwPgj6I1n7NquSNgAAAuAFwA0AbF8WBqiB8EbqUj9nxRiYmYAAXYt2ojYvuCpKuofO9Vd5eXoWtNA2JliBL1lau0GHoqOF0sxzaGNHhPdqa1RmtVyo1uJJVUalqnlaa0sVDCZJDe85omA9892wbBtOpUbhfC8lXM6WZ173HMPmtGpjRqC9cP4dlrJjLMc5zMaPBY2/M1v6nWpFYKwxqyJqht1G096DplI0gfRGs69G1aWngjoo/Ekx+7kM/NK+rk1GYfd5HpcAyspG1LxiwvkDIwR3zsziX+bNdxrWK291tgbRQgABoqGgAC4ACN1wAVSKZRTrPHrr6kaqhSF+qhcO5LvB/KJfVYvzbjc+FTjTUwDavS5uhsnn2O49etfvck3i7lMvqsU1Kzk8r4qlzmLvtLyKJstO1rvQ5smicxzmvaWvaSHNcLiCNRBXmrstnYaOtaXx3MrAO9doa675j+Lj1XqopsBVDZTEYX93vuxQxxJPEbriOPQtBTVsczLcFTyKaopJInWWWoXhY35PpPqI/VW6Wus/ROgpYIn+GyJjXecNF/wCK2Kyki2vcvuaSNLGIgWrtTvKq5NN1ZW0WrtTvKq5NN1ZSPiQScCnPQU73IN+TcmPWsUECne5Bvybkx61i1tf+O8zNHz2luhLkCyseak1+GsCRVcRinbjMOg6HNOpzTqKpO1NkpaCS5/fQEnucgFwP0XbHcX3K+yvkwhg+OeN0czQ6JwucDo9x41NpKx9OvqnmhDqaVsye5R1lrWS0El7O+hcfjIye9d9IbHcfpV14Fw7FWRCSB17DpHzmnxXDUVUNsrDyULi9l76MnvX/ADm3nMx/t0HzrU4AtBNRSiSF2wPafAePFcPvz6lb1FLHWM8WLErIKiSld4cmBeuGcNR0kLpZjcxo0fOc7Uxo1kqjrS2klrpjJJmYLxGwHvWN4tpOa861+7U2plr5cZ/ewt/hRg3ho1k7XHavssVY59fJe69tG13xjtbjp7mzj2nUONeUtMykj8WXH7h7ioqH1LvDjwPew1iTWvEkoIomnOdBkcPmNOzafsVzwU7WNa1gDWNADQBcABmAA1L80lIyJjWRtDY2gBrWjMANS91TVVU6ofauHkhbU9O2FtiYkD3YN5xcob6jlUSt7dg3nFyhvqOVQq/0VyPkpdJc74QuLck3i7lMvqsU2ChO5JvF3KZfVYpsFQVnPf1Lql5LQQsYi/SKKSTFyyiIAtXaneVVyabqytotXaneVVyabqyu4+JDiTgU56Cne5Bvybkx61iggU73ID/zJuTHrWLW1/47zM0fPaW6FlYS9Y81JlFi9L0B51FO2RrmvAcxwIcCLwQdIIVQ213PX0pdLTNc+kJ75ovc+O/8S30K4lghSaepfTutb2I89OyZLHFFWUsfLXSjM5lKCO6SEXf/AAy/SfQrtwfg9kEbI4mhsTBc0D/c5417hq/QK7qqt9Qu/ciYIcU1K2BN2JlFi9L1DJZBd2DecXKG+o5VCrd3X95xcob6jlUS1WiuR8qZzSXO+ELi3JN4u5TL6rFNgoTuSbxdymX1WKbBZ+s57+pdUvJaZREUUkhERAFq7U7yquTTdWVtFq7U7yquTTdWV3HxIcScCnPQUmsFaKKhqJJJg4sdDiDEbjG/Hac48wUaAWFtpY2ysVjsFMlG9Y3I5pcOVui8Wbox2lnK3ReLN0Y7Sp1FXbKg9+5O2jP9QuLK3ReLN0Y7SZW6LxZujHaVOomyoPfuNoz/AFC4srdF4s3RjtJlbovFm6MdpU6ibKg9+42jP9QuLK3ReLN0Y7SZW6LxZujHaVOomyoPfuNoz/ULiyt0XizdGO0mVui8Wbox2lTqJsqD37jaM/1CeW9tvT11OyOASYzZQ847ABcGuGm/jCgaIp0ELYGajcCHNK6V2s4uLck3i7lMvqsU2ChO5JvF3KJfVYpsFk6znv6mlpOS0yiIopJCIiAL5sI0QmikidfiSMex12m5zSDd96+lF6i2bzxUtSwgmSGk8pNz2dlZyQ0flJuczsKdIpV9qM6ka6QZSC5IaPyk3OZ2EyQ0flJuczsKdIl9qM6i5wZUILkho/KTc5nYTJDR+Um5zOwp0iX2ozqLnBlQguSGj8pNzmdhMkNH5SbnM7CnSJfajOoucGVCC5IaPyk3OZ2EyQ0flJuczsKdIl9qM6i5wZUILkho/KTc5nYTJDR+Um5zOwp0iX2ozqLpBlQguSGj8pNzmdhMkNH5Sbns7CnSJfajOoukGVDU2cs7HQxGKIuLC9z73kF17gARmA2BbULKKK5yuW1cSQ1qNSxAiIvDoIiIAiIgCIiAIiIAiIgCIiAIiIAiIgCIiAIiIAiIgCIiA//Z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1153A0-96A6-46AC-80EE-E21B84ED6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75" y="2665639"/>
            <a:ext cx="8894426" cy="292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972851"/>
              </p:ext>
            </p:extLst>
          </p:nvPr>
        </p:nvGraphicFramePr>
        <p:xfrm>
          <a:off x="349248" y="1053569"/>
          <a:ext cx="9229724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468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마스터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시퀀스 사용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sys_user_info_s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사용자계정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User_account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Varchar2(50)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사용자명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User_name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Varchar2(50)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Password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Varchar2(64)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휴대전화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Hp_number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이메일주소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Email_addr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Varchar2(50)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Remark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Varchar2(2000)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 Area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적용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58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7664"/>
              </p:ext>
            </p:extLst>
          </p:nvPr>
        </p:nvGraphicFramePr>
        <p:xfrm>
          <a:off x="349248" y="1053569"/>
          <a:ext cx="9329971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74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468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마스터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생성일시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Create_date_time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Datetime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 데이터를 생성한 일시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생성자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Create_by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 데이터를 생성한 사용자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최종변경일시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Update_date_time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Datetime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최종 데이터를 변경한 일시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최종변경자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Update_by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최종 데이터를 변경한 사용자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63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5. </a:t>
            </a:r>
            <a:r>
              <a:rPr lang="ko-KR" altLang="en-US" dirty="0"/>
              <a:t>메시지 처리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 eaLnBrk="1" hangingPunct="1"/>
            <a:r>
              <a:rPr lang="ko-KR" altLang="en-US" dirty="0"/>
              <a:t>특정 이벤트가 발생하거나</a:t>
            </a:r>
            <a:r>
              <a:rPr lang="en-US" altLang="ko-KR" dirty="0"/>
              <a:t>, </a:t>
            </a:r>
            <a:r>
              <a:rPr lang="ko-KR" altLang="en-US" dirty="0"/>
              <a:t>사전에 </a:t>
            </a:r>
            <a:r>
              <a:rPr lang="en-US" altLang="ko-KR" dirty="0"/>
              <a:t>Validation</a:t>
            </a:r>
            <a:r>
              <a:rPr lang="ko-KR" altLang="en-US" dirty="0"/>
              <a:t>이 필요한 대상에 대해서는 메시지를 사전에 정의하며</a:t>
            </a:r>
            <a:r>
              <a:rPr lang="en-US" altLang="ko-KR" dirty="0"/>
              <a:t>, </a:t>
            </a:r>
            <a:r>
              <a:rPr lang="ko-KR" altLang="en-US" dirty="0"/>
              <a:t>정의된 대상에 대해서는 개발담당 및 설계담당은 </a:t>
            </a:r>
            <a:r>
              <a:rPr lang="en-US" altLang="ko-KR" dirty="0"/>
              <a:t>Self Test</a:t>
            </a:r>
            <a:r>
              <a:rPr lang="ko-KR" altLang="en-US" dirty="0"/>
              <a:t>를 수행합니다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56164"/>
              </p:ext>
            </p:extLst>
          </p:nvPr>
        </p:nvGraphicFramePr>
        <p:xfrm>
          <a:off x="349248" y="1837373"/>
          <a:ext cx="9229724" cy="4509639"/>
        </p:xfrm>
        <a:graphic>
          <a:graphicData uri="http://schemas.openxmlformats.org/drawingml/2006/table">
            <a:tbl>
              <a:tblPr/>
              <a:tblGrid>
                <a:gridCol w="406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9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6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473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메시지 내용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테스트 담당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73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이벤트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메시지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사용자계정 또는 비밀번호가 일치하지 않습니다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768354"/>
      </p:ext>
    </p:extLst>
  </p:cSld>
  <p:clrMapOvr>
    <a:masterClrMapping/>
  </p:clrMapOvr>
</p:sld>
</file>

<file path=ppt/theme/theme1.xml><?xml version="1.0" encoding="utf-8"?>
<a:theme xmlns:a="http://schemas.openxmlformats.org/drawingml/2006/main" name="Built1 Template Mast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BM Global Business Services">
      <a:majorFont>
        <a:latin typeface="Arial"/>
        <a:ea typeface="돋움"/>
        <a:cs typeface="굴림"/>
      </a:majorFont>
      <a:minorFont>
        <a:latin typeface="Arial"/>
        <a:ea typeface="돋움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lnDef>
    <a:txDef>
      <a:spPr bwMode="gray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36000" rIns="0" bIns="36000" numCol="1" anchor="b" anchorCtr="0" compatLnSpc="1">
        <a:prstTxWarp prst="textNoShape">
          <a:avLst/>
        </a:prstTxWarp>
      </a:bodyPr>
      <a:lstStyle>
        <a:defPPr algn="r">
          <a:defRPr sz="1800" dirty="0" smtClean="0"/>
        </a:defPPr>
      </a:lstStyle>
    </a:txDef>
  </a:objectDefaults>
  <a:extraClrSchemeLst>
    <a:extraClrScheme>
      <a:clrScheme name="IBM Global Business Servic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5F5F5F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32957</TotalTime>
  <Words>1134</Words>
  <Application>Microsoft Office PowerPoint</Application>
  <PresentationFormat>A4 용지(210x297mm)</PresentationFormat>
  <Paragraphs>329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돋움</vt:lpstr>
      <vt:lpstr>맑은 고딕</vt:lpstr>
      <vt:lpstr>Arial</vt:lpstr>
      <vt:lpstr>Wingdings</vt:lpstr>
      <vt:lpstr>Built1 Template Master</vt:lpstr>
      <vt:lpstr>TAL_SYS_1000.로그인</vt:lpstr>
      <vt:lpstr>문서 승인 및 이력</vt:lpstr>
      <vt:lpstr>목차</vt:lpstr>
      <vt:lpstr>1. 기능 개요</vt:lpstr>
      <vt:lpstr>2. 업무 절차</vt:lpstr>
      <vt:lpstr>3. UI 설계</vt:lpstr>
      <vt:lpstr>4. 항목 정의 (1/2)</vt:lpstr>
      <vt:lpstr>4. 항목 정의 (2/2)</vt:lpstr>
      <vt:lpstr>5. 메시지 처리</vt:lpstr>
      <vt:lpstr>6 계산 및 로직</vt:lpstr>
      <vt:lpstr>PowerPoint 프레젠테이션</vt:lpstr>
    </vt:vector>
  </TitlesOfParts>
  <Company>IBM Global Business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Capital Management</dc:title>
  <dc:creator>강정기</dc:creator>
  <cp:lastModifiedBy>dims</cp:lastModifiedBy>
  <cp:revision>3995</cp:revision>
  <cp:lastPrinted>2013-08-09T04:41:49Z</cp:lastPrinted>
  <dcterms:created xsi:type="dcterms:W3CDTF">2008-12-02T04:27:09Z</dcterms:created>
  <dcterms:modified xsi:type="dcterms:W3CDTF">2021-02-08T02:15:14Z</dcterms:modified>
</cp:coreProperties>
</file>