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7" r:id="rId9"/>
    <p:sldId id="1108" r:id="rId10"/>
    <p:sldId id="1109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1E5"/>
    <a:srgbClr val="FFFFCC"/>
    <a:srgbClr val="3333FF"/>
    <a:srgbClr val="E6E8CE"/>
    <a:srgbClr val="F8FAF4"/>
    <a:srgbClr val="004C22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 autoAdjust="0"/>
    <p:restoredTop sz="95274" autoAdjust="0"/>
  </p:normalViewPr>
  <p:slideViewPr>
    <p:cSldViewPr snapToGrid="0" snapToObjects="1">
      <p:cViewPr varScale="1">
        <p:scale>
          <a:sx n="83" d="100"/>
          <a:sy n="83" d="100"/>
        </p:scale>
        <p:origin x="1522" y="86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70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786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0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ESM_SYS_1010.</a:t>
            </a:r>
            <a:r>
              <a:rPr lang="ko-KR" altLang="en-US" noProof="0" dirty="0"/>
              <a:t>코드등록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SYS_CODE_DETAIL(2/2)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6035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수정일시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07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96488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5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조회조건에 일치하는 데이터가 존재하지 않습니다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 변경된 내용이 존재합니다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수정된 내용을 저장하시겠습니까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 목록 그리드 선택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 }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필수항목 입니다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 목록을 추가하거나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 후 상세코드를 등록합니다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 목록 행추가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오픈 시 동일하게 항목별 초기 값 할당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조건에 일치하는 데이터를 조회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삭제된 데이터를 데이터베이스에 반영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및 상세 내역을 한꺼번에 저장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공통코드 목록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시 첫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번재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행에 인서트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 행이 삭제되고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시  데이터 완전 삭제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 조회된 데이터를 엑셀로 다운로드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상세코드 목록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 시 첫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번재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행에 인서트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그리드에서 행이 삭제되고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시  데이터 완전 삭제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 조회된 데이터를 엑셀로 다운로드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551137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전자식 복무관리 시스템 운영을 위한 코드 및 상세코드를 등록하고 관리하는 화면</a:t>
            </a:r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63508"/>
              </p:ext>
            </p:extLst>
          </p:nvPr>
        </p:nvGraphicFramePr>
        <p:xfrm>
          <a:off x="5019675" y="1828918"/>
          <a:ext cx="4559298" cy="2277258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3477873224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2095076045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1697972970"/>
                    </a:ext>
                  </a:extLst>
                </a:gridCol>
              </a:tblGrid>
              <a:tr h="358642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Arial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생성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813514"/>
                  </a:ext>
                </a:extLst>
              </a:tr>
              <a:tr h="2398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268351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지도교수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전문연구요원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총관관리자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●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805791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전자식복무관리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코드등록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기준관리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공통코드에 대한 </a:t>
            </a:r>
            <a:r>
              <a:rPr lang="en-US" altLang="ko-KR" dirty="0"/>
              <a:t>Needs</a:t>
            </a:r>
            <a:r>
              <a:rPr lang="ko-KR" altLang="en-US" dirty="0"/>
              <a:t>가 발생시 총관관리자는 해당 화면에서 코드를 등록하고 관리함</a:t>
            </a:r>
          </a:p>
        </p:txBody>
      </p:sp>
      <p:graphicFrame>
        <p:nvGraphicFramePr>
          <p:cNvPr id="15" name="Group 3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178955"/>
              </p:ext>
            </p:extLst>
          </p:nvPr>
        </p:nvGraphicFramePr>
        <p:xfrm>
          <a:off x="349250" y="1841358"/>
          <a:ext cx="9229725" cy="4536866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81596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123272"/>
                  </a:ext>
                </a:extLst>
              </a:tr>
              <a:tr h="83152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그룹 51"/>
          <p:cNvGrpSpPr>
            <a:grpSpLocks/>
          </p:cNvGrpSpPr>
          <p:nvPr/>
        </p:nvGrpSpPr>
        <p:grpSpPr bwMode="auto">
          <a:xfrm>
            <a:off x="483230" y="2272808"/>
            <a:ext cx="800219" cy="780938"/>
            <a:chOff x="523294" y="3717032"/>
            <a:chExt cx="800255" cy="779728"/>
          </a:xfrm>
        </p:grpSpPr>
        <p:pic>
          <p:nvPicPr>
            <p:cNvPr id="17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0"/>
            <p:cNvSpPr txBox="1">
              <a:spLocks noChangeArrowheads="1"/>
            </p:cNvSpPr>
            <p:nvPr/>
          </p:nvSpPr>
          <p:spPr bwMode="auto">
            <a:xfrm>
              <a:off x="523294" y="4220190"/>
              <a:ext cx="800255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지도교수</a:t>
              </a:r>
            </a:p>
          </p:txBody>
        </p:sp>
      </p:grpSp>
      <p:grpSp>
        <p:nvGrpSpPr>
          <p:cNvPr id="19" name="그룹 51"/>
          <p:cNvGrpSpPr>
            <a:grpSpLocks/>
          </p:cNvGrpSpPr>
          <p:nvPr/>
        </p:nvGrpSpPr>
        <p:grpSpPr bwMode="auto">
          <a:xfrm>
            <a:off x="637115" y="3929518"/>
            <a:ext cx="492444" cy="780937"/>
            <a:chOff x="677111" y="3717032"/>
            <a:chExt cx="492620" cy="779727"/>
          </a:xfrm>
        </p:grpSpPr>
        <p:pic>
          <p:nvPicPr>
            <p:cNvPr id="20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10"/>
            <p:cNvSpPr txBox="1">
              <a:spLocks noChangeArrowheads="1"/>
            </p:cNvSpPr>
            <p:nvPr/>
          </p:nvSpPr>
          <p:spPr bwMode="auto">
            <a:xfrm>
              <a:off x="677111" y="4220189"/>
              <a:ext cx="492620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학생</a:t>
              </a:r>
            </a:p>
          </p:txBody>
        </p:sp>
      </p:grpSp>
      <p:grpSp>
        <p:nvGrpSpPr>
          <p:cNvPr id="22" name="그룹 51"/>
          <p:cNvGrpSpPr>
            <a:grpSpLocks/>
          </p:cNvGrpSpPr>
          <p:nvPr/>
        </p:nvGrpSpPr>
        <p:grpSpPr bwMode="auto">
          <a:xfrm>
            <a:off x="406284" y="5586225"/>
            <a:ext cx="954107" cy="780938"/>
            <a:chOff x="446202" y="3717032"/>
            <a:chExt cx="954448" cy="779728"/>
          </a:xfrm>
        </p:grpSpPr>
        <p:pic>
          <p:nvPicPr>
            <p:cNvPr id="23" name="Picture 61" descr="D:\모스트비주얼\아이콘 작업\왜가리\1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0"/>
            <p:cNvSpPr txBox="1">
              <a:spLocks noChangeArrowheads="1"/>
            </p:cNvSpPr>
            <p:nvPr/>
          </p:nvSpPr>
          <p:spPr bwMode="auto">
            <a:xfrm>
              <a:off x="446202" y="4220190"/>
              <a:ext cx="954448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총관관리자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5" name="Rectangle 78">
            <a:extLst>
              <a:ext uri="{FF2B5EF4-FFF2-40B4-BE49-F238E27FC236}">
                <a16:creationId xmlns:a16="http://schemas.microsoft.com/office/drawing/2014/main" id="{37C0615E-BD16-4D64-8387-473E82E5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740415"/>
            <a:ext cx="1260000" cy="540000"/>
          </a:xfrm>
          <a:prstGeom prst="rect">
            <a:avLst/>
          </a:prstGeom>
          <a:solidFill>
            <a:srgbClr val="FFFFCC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등록 및 수정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7" name="Rectangle 78">
            <a:extLst>
              <a:ext uri="{FF2B5EF4-FFF2-40B4-BE49-F238E27FC236}">
                <a16:creationId xmlns:a16="http://schemas.microsoft.com/office/drawing/2014/main" id="{EE3085FE-9D5D-4712-92A5-0EA777D31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5587641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6" name="그룹 51">
            <a:extLst>
              <a:ext uri="{FF2B5EF4-FFF2-40B4-BE49-F238E27FC236}">
                <a16:creationId xmlns:a16="http://schemas.microsoft.com/office/drawing/2014/main" id="{AA2A6C4E-80D0-4B0E-9BF2-455352977671}"/>
              </a:ext>
            </a:extLst>
          </p:cNvPr>
          <p:cNvGrpSpPr>
            <a:grpSpLocks/>
          </p:cNvGrpSpPr>
          <p:nvPr/>
        </p:nvGrpSpPr>
        <p:grpSpPr bwMode="auto">
          <a:xfrm>
            <a:off x="406286" y="3101163"/>
            <a:ext cx="954107" cy="780938"/>
            <a:chOff x="446347" y="3717032"/>
            <a:chExt cx="954150" cy="779728"/>
          </a:xfrm>
        </p:grpSpPr>
        <p:pic>
          <p:nvPicPr>
            <p:cNvPr id="28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4B58FA55-51F6-4F46-B146-A0B7805E8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F7646569-A621-476C-8A00-B2F6C73F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47" y="4220190"/>
              <a:ext cx="954150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전문연구원</a:t>
              </a:r>
            </a:p>
          </p:txBody>
        </p:sp>
      </p:grpSp>
      <p:grpSp>
        <p:nvGrpSpPr>
          <p:cNvPr id="33" name="그룹 51">
            <a:extLst>
              <a:ext uri="{FF2B5EF4-FFF2-40B4-BE49-F238E27FC236}">
                <a16:creationId xmlns:a16="http://schemas.microsoft.com/office/drawing/2014/main" id="{4C001B29-8ED9-4A2C-92B9-64A55C5D184D}"/>
              </a:ext>
            </a:extLst>
          </p:cNvPr>
          <p:cNvGrpSpPr>
            <a:grpSpLocks/>
          </p:cNvGrpSpPr>
          <p:nvPr/>
        </p:nvGrpSpPr>
        <p:grpSpPr bwMode="auto">
          <a:xfrm>
            <a:off x="406284" y="4757872"/>
            <a:ext cx="954107" cy="780937"/>
            <a:chOff x="446199" y="3717032"/>
            <a:chExt cx="954448" cy="779727"/>
          </a:xfrm>
        </p:grpSpPr>
        <p:pic>
          <p:nvPicPr>
            <p:cNvPr id="35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48730E1F-3410-437B-B75E-C9269EB95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9FA44A7D-97F5-4B3A-AF45-21FB884E6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99" y="4220189"/>
              <a:ext cx="954448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학과관리자</a:t>
              </a:r>
            </a:p>
          </p:txBody>
        </p:sp>
      </p:grpSp>
      <p:sp>
        <p:nvSpPr>
          <p:cNvPr id="37" name="Rectangle 78">
            <a:extLst>
              <a:ext uri="{FF2B5EF4-FFF2-40B4-BE49-F238E27FC236}">
                <a16:creationId xmlns:a16="http://schemas.microsoft.com/office/drawing/2014/main" id="{0FEF4061-6B07-4CC4-A35E-399EF6537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4894867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코드 </a:t>
            </a:r>
            <a:r>
              <a:rPr kumimoji="1" lang="en-US" altLang="ko-KR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Needs </a:t>
            </a: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발생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8" name="Rectangle 78">
            <a:extLst>
              <a:ext uri="{FF2B5EF4-FFF2-40B4-BE49-F238E27FC236}">
                <a16:creationId xmlns:a16="http://schemas.microsoft.com/office/drawing/2014/main" id="{2D8CCBB7-0149-4332-9D10-37C46C3ED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803" y="4742093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화살표 연결선 73">
            <a:extLst>
              <a:ext uri="{FF2B5EF4-FFF2-40B4-BE49-F238E27FC236}">
                <a16:creationId xmlns:a16="http://schemas.microsoft.com/office/drawing/2014/main" id="{74B8DE72-2E85-4C06-AD59-F9AB90E1BE5A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3414399" y="5434867"/>
            <a:ext cx="0" cy="305548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Rectangle 78">
            <a:extLst>
              <a:ext uri="{FF2B5EF4-FFF2-40B4-BE49-F238E27FC236}">
                <a16:creationId xmlns:a16="http://schemas.microsoft.com/office/drawing/2014/main" id="{7E55294A-4DE9-42FE-AFF6-2A04F45D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31" y="5409518"/>
            <a:ext cx="1016241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코드의 신설 변경 요청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전자식 복무관리 시스템 운영을 위한 코드 및 상세코드를 등록하고 관리하는 화면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CF9CFD-30A9-446A-B668-5EC03512E7F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4565474"/>
            <a:ext cx="9397497" cy="1791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5D8DFB-5D5C-44B9-AE69-7917EFB1CE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2699528"/>
            <a:ext cx="9397497" cy="18197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FF50778-DBDA-4D85-B7D5-ED2AE3673C2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550" y="1892177"/>
            <a:ext cx="9397497" cy="724277"/>
          </a:xfrm>
          <a:prstGeom prst="rect">
            <a:avLst/>
          </a:prstGeom>
        </p:spPr>
      </p:pic>
      <p:graphicFrame>
        <p:nvGraphicFramePr>
          <p:cNvPr id="13" name="Group 335">
            <a:extLst>
              <a:ext uri="{FF2B5EF4-FFF2-40B4-BE49-F238E27FC236}">
                <a16:creationId xmlns:a16="http://schemas.microsoft.com/office/drawing/2014/main" id="{91DBE09A-E4A2-43CE-8828-F439F043C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22427"/>
              </p:ext>
            </p:extLst>
          </p:nvPr>
        </p:nvGraphicFramePr>
        <p:xfrm>
          <a:off x="349250" y="2840304"/>
          <a:ext cx="9207501" cy="1596441"/>
        </p:xfrm>
        <a:graphic>
          <a:graphicData uri="http://schemas.openxmlformats.org/drawingml/2006/table">
            <a:tbl>
              <a:tblPr/>
              <a:tblGrid>
                <a:gridCol w="39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647">
                  <a:extLst>
                    <a:ext uri="{9D8B030D-6E8A-4147-A177-3AD203B41FA5}">
                      <a16:colId xmlns:a16="http://schemas.microsoft.com/office/drawing/2014/main" val="3764126210"/>
                    </a:ext>
                  </a:extLst>
                </a:gridCol>
                <a:gridCol w="2004647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1100059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100059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650424">
                  <a:extLst>
                    <a:ext uri="{9D8B030D-6E8A-4147-A177-3AD203B41FA5}">
                      <a16:colId xmlns:a16="http://schemas.microsoft.com/office/drawing/2014/main" val="1755807546"/>
                    </a:ext>
                  </a:extLst>
                </a:gridCol>
              </a:tblGrid>
              <a:tr h="28491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공통코드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(1,000)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GENDER_CD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1900-01-01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54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대문자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790"/>
                  </a:ext>
                </a:extLst>
              </a:tr>
            </a:tbl>
          </a:graphicData>
        </a:graphic>
      </p:graphicFrame>
      <p:graphicFrame>
        <p:nvGraphicFramePr>
          <p:cNvPr id="14" name="Group 335">
            <a:extLst>
              <a:ext uri="{FF2B5EF4-FFF2-40B4-BE49-F238E27FC236}">
                <a16:creationId xmlns:a16="http://schemas.microsoft.com/office/drawing/2014/main" id="{4B002AF7-11CB-46D2-9FE0-EEC93A224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344553"/>
              </p:ext>
            </p:extLst>
          </p:nvPr>
        </p:nvGraphicFramePr>
        <p:xfrm>
          <a:off x="349250" y="1953244"/>
          <a:ext cx="9229736" cy="593889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084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899316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408118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915982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  <a:gridCol w="1391452">
                  <a:extLst>
                    <a:ext uri="{9D8B030D-6E8A-4147-A177-3AD203B41FA5}">
                      <a16:colId xmlns:a16="http://schemas.microsoft.com/office/drawing/2014/main" val="4139694395"/>
                    </a:ext>
                  </a:extLst>
                </a:gridCol>
                <a:gridCol w="881848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425586">
                  <a:extLst>
                    <a:ext uri="{9D8B030D-6E8A-4147-A177-3AD203B41FA5}">
                      <a16:colId xmlns:a16="http://schemas.microsoft.com/office/drawing/2014/main" val="3523312507"/>
                    </a:ext>
                  </a:extLst>
                </a:gridCol>
              </a:tblGrid>
              <a:tr h="28491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검색 조건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공통코드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GENDER_CD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kumimoji="0" lang="en-US" altLang="ko-KR" sz="105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Gender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1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C36C156-4F13-4D71-92C5-0608CFC9152B}"/>
              </a:ext>
            </a:extLst>
          </p:cNvPr>
          <p:cNvSpPr/>
          <p:nvPr/>
        </p:nvSpPr>
        <p:spPr bwMode="auto">
          <a:xfrm>
            <a:off x="7318996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조회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0F40C3-98BB-426B-8AF4-3C98B80189A1}"/>
              </a:ext>
            </a:extLst>
          </p:cNvPr>
          <p:cNvSpPr/>
          <p:nvPr/>
        </p:nvSpPr>
        <p:spPr bwMode="auto">
          <a:xfrm>
            <a:off x="8085315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초기화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89E411F-190A-41EF-BAC8-DD6D170C4C2F}"/>
              </a:ext>
            </a:extLst>
          </p:cNvPr>
          <p:cNvSpPr/>
          <p:nvPr/>
        </p:nvSpPr>
        <p:spPr bwMode="auto">
          <a:xfrm>
            <a:off x="8851634" y="1978124"/>
            <a:ext cx="720000" cy="21600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저장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92F39B2-CAEE-4B26-82FB-6EB244BA6461}"/>
              </a:ext>
            </a:extLst>
          </p:cNvPr>
          <p:cNvSpPr/>
          <p:nvPr/>
        </p:nvSpPr>
        <p:spPr bwMode="auto">
          <a:xfrm>
            <a:off x="8070431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58F3F1E-CD04-4C61-9757-DBC5564F29D8}"/>
              </a:ext>
            </a:extLst>
          </p:cNvPr>
          <p:cNvSpPr/>
          <p:nvPr/>
        </p:nvSpPr>
        <p:spPr bwMode="auto">
          <a:xfrm>
            <a:off x="8836750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FE480D2-48F0-4ED7-80F5-2D6B82CD2E86}"/>
              </a:ext>
            </a:extLst>
          </p:cNvPr>
          <p:cNvSpPr/>
          <p:nvPr/>
        </p:nvSpPr>
        <p:spPr bwMode="auto">
          <a:xfrm>
            <a:off x="7304111" y="2868586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엑셀다운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graphicFrame>
        <p:nvGraphicFramePr>
          <p:cNvPr id="29" name="Group 335">
            <a:extLst>
              <a:ext uri="{FF2B5EF4-FFF2-40B4-BE49-F238E27FC236}">
                <a16:creationId xmlns:a16="http://schemas.microsoft.com/office/drawing/2014/main" id="{9E12D35E-E982-43CE-B6D0-9642042A6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353120"/>
              </p:ext>
            </p:extLst>
          </p:nvPr>
        </p:nvGraphicFramePr>
        <p:xfrm>
          <a:off x="349250" y="4681448"/>
          <a:ext cx="9207501" cy="1596441"/>
        </p:xfrm>
        <a:graphic>
          <a:graphicData uri="http://schemas.openxmlformats.org/drawingml/2006/table">
            <a:tbl>
              <a:tblPr/>
              <a:tblGrid>
                <a:gridCol w="39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5854">
                  <a:extLst>
                    <a:ext uri="{9D8B030D-6E8A-4147-A177-3AD203B41FA5}">
                      <a16:colId xmlns:a16="http://schemas.microsoft.com/office/drawing/2014/main" val="3135030035"/>
                    </a:ext>
                  </a:extLst>
                </a:gridCol>
                <a:gridCol w="1310055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712176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100060">
                  <a:extLst>
                    <a:ext uri="{9D8B030D-6E8A-4147-A177-3AD203B41FA5}">
                      <a16:colId xmlns:a16="http://schemas.microsoft.com/office/drawing/2014/main" val="1413473269"/>
                    </a:ext>
                  </a:extLst>
                </a:gridCol>
                <a:gridCol w="1100060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650423">
                  <a:extLst>
                    <a:ext uri="{9D8B030D-6E8A-4147-A177-3AD203B41FA5}">
                      <a16:colId xmlns:a16="http://schemas.microsoft.com/office/drawing/2014/main" val="1755807546"/>
                    </a:ext>
                  </a:extLst>
                </a:gridCol>
              </a:tblGrid>
              <a:tr h="28491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상세코드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상세코드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Male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1900-01-01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Female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54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대문자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790"/>
                  </a:ext>
                </a:extLst>
              </a:tr>
            </a:tbl>
          </a:graphicData>
        </a:graphic>
      </p:graphicFrame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7B16676-6615-4902-91D0-6C356DE13DF6}"/>
              </a:ext>
            </a:extLst>
          </p:cNvPr>
          <p:cNvSpPr/>
          <p:nvPr/>
        </p:nvSpPr>
        <p:spPr bwMode="auto">
          <a:xfrm>
            <a:off x="8070431" y="4709730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20A6864-CDEB-4190-8612-BC6CBCC7BA68}"/>
              </a:ext>
            </a:extLst>
          </p:cNvPr>
          <p:cNvSpPr/>
          <p:nvPr/>
        </p:nvSpPr>
        <p:spPr bwMode="auto">
          <a:xfrm>
            <a:off x="8836750" y="4709730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E3E082C-4D97-4F2D-B7C7-0B4732C6BFBB}"/>
              </a:ext>
            </a:extLst>
          </p:cNvPr>
          <p:cNvSpPr/>
          <p:nvPr/>
        </p:nvSpPr>
        <p:spPr bwMode="auto">
          <a:xfrm>
            <a:off x="7304111" y="4709730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엑셀다운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SYS_CODE_MASTER(1/2)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4208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코드마스터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CODE_MASTER_UID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Primary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코드마스터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CODE_MASTER_CD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Unique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CODE_NAME_KO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VARCHAR2(100)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CODE_NAME_EN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BEING_DATE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SYS_CODE_MASTER(2/2)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43844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‘0000000000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0000000000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-1’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4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SYS_CODE_DETAIL(1/2)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77488"/>
              </p:ext>
            </p:extLst>
          </p:nvPr>
        </p:nvGraphicFramePr>
        <p:xfrm>
          <a:off x="349248" y="1053569"/>
          <a:ext cx="9247906" cy="5288238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9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579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 err="1">
                          <a:latin typeface="맑은 고딕" pitchFamily="50" charset="-127"/>
                          <a:ea typeface="맑은 고딕" pitchFamily="50" charset="-127"/>
                        </a:rPr>
                        <a:t>코드상세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CODE_DETAIL_UID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Primary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코드마스터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UID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CODE_MASTER_UID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VARCHAR2(32)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SYS_GUID()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Foreign Key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SYS_CODE_MASTER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컬럼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CODE_MASTER_UID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 err="1">
                          <a:latin typeface="맑은 고딕" pitchFamily="50" charset="-127"/>
                          <a:ea typeface="맑은 고딕" pitchFamily="50" charset="-127"/>
                        </a:rPr>
                        <a:t>코드상세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CD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CODE_DETAIL_CD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Unique Key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CODE_NAME_KO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VARCHAR2(100)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91801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코드명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r>
                        <a:rPr lang="en-US" altLang="ko-KR" sz="105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5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CODE_NAME_EN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정렬순서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SORT_ORDER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BEING_DATE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●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END_DATE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형식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YYYY-MM-DD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814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0" dirty="0"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27769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33167</TotalTime>
  <Words>1706</Words>
  <Application>Microsoft Office PowerPoint</Application>
  <PresentationFormat>A4 용지(210x297mm)</PresentationFormat>
  <Paragraphs>516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돋움</vt:lpstr>
      <vt:lpstr>맑은 고딕</vt:lpstr>
      <vt:lpstr>Arial</vt:lpstr>
      <vt:lpstr>Wingdings</vt:lpstr>
      <vt:lpstr>Built1 Template Master</vt:lpstr>
      <vt:lpstr>ESM_SYS_1010.코드등록</vt:lpstr>
      <vt:lpstr>문서 승인 및 이력</vt:lpstr>
      <vt:lpstr>목차</vt:lpstr>
      <vt:lpstr>1. 기능 개요</vt:lpstr>
      <vt:lpstr>2. 업무 절차</vt:lpstr>
      <vt:lpstr>3. UI 설계</vt:lpstr>
      <vt:lpstr>4. 항목 정의 - SYS_CODE_MASTER(1/2)</vt:lpstr>
      <vt:lpstr>4. 항목 정의 - SYS_CODE_MASTER(2/2)</vt:lpstr>
      <vt:lpstr>4. 항목 정의 - SYS_CODE_DETAIL(1/2)</vt:lpstr>
      <vt:lpstr>4. 항목 정의 - SYS_CODE_DETAIL(2/2)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4022</cp:revision>
  <cp:lastPrinted>2013-08-09T04:41:49Z</cp:lastPrinted>
  <dcterms:created xsi:type="dcterms:W3CDTF">2008-12-02T04:27:09Z</dcterms:created>
  <dcterms:modified xsi:type="dcterms:W3CDTF">2021-02-23T06:05:19Z</dcterms:modified>
</cp:coreProperties>
</file>