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3" r:id="rId9"/>
    <p:sldId id="1104" r:id="rId10"/>
    <p:sldId id="1106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8FF"/>
    <a:srgbClr val="F3F6FF"/>
    <a:srgbClr val="F0F8FA"/>
    <a:srgbClr val="E2ECEF"/>
    <a:srgbClr val="E2E3E5"/>
    <a:srgbClr val="F6F8FF"/>
    <a:srgbClr val="3333FF"/>
    <a:srgbClr val="E6E8CE"/>
    <a:srgbClr val="F8FAF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>
        <p:scale>
          <a:sx n="100" d="100"/>
          <a:sy n="100" d="100"/>
        </p:scale>
        <p:origin x="1092" y="216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1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</a:t>
            </a:r>
            <a:r>
              <a:rPr lang="en-US" altLang="ko-KR" noProof="0"/>
              <a:t>1010.</a:t>
            </a:r>
            <a:r>
              <a:rPr lang="ko-KR" altLang="en-US" noProof="0"/>
              <a:t>사용자등록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/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26646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항목 체크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{ }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항목은 반드시 입력 후 저장합니다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암호화 표기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이상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비밀번호는 최소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이상 입력 후 저장합니다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목록은 데이터를 반드시 입력 후 저장합니다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조건에 일치하는 값을 조회 쿼리에 데이터를 전달하는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값을 초기화하는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추가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삭제한 데이터를 저장하는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검색된 데이터를 엑셀로 다운로드 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엑셀업로드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 한 엑셀 포맷을 기준으로 엑셀 수정 후 업로드 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 행을 추가하는 버튼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행에 행 추가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행을 삭제하는 기능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선택 시 대량으로 삭제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목록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그리드는 상시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행만 오픈 되며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 행에 값이 존재하면 데이터를 저장함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목록에 행에 값이 입력되거나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선택되지 않으면 입력 불가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목록을 선택하거나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추가 입력 후 작업하시기 바랍니다</a:t>
            </a:r>
            <a:r>
              <a:rPr kumimoji="0" lang="en-US" altLang="ko-KR" sz="1200" b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95911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 복무관리 시스템 사용을 위한 사용자의 계정정보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이메일 및 비밀번호 등 관련된 정보를 등록하고 관리하는 화면</a:t>
            </a:r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47884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25">
                  <a:extLst>
                    <a:ext uri="{9D8B030D-6E8A-4147-A177-3AD203B41FA5}">
                      <a16:colId xmlns:a16="http://schemas.microsoft.com/office/drawing/2014/main" val="1021739293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1402006209"/>
                    </a:ext>
                  </a:extLst>
                </a:gridCol>
                <a:gridCol w="61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503">
                  <a:extLst>
                    <a:ext uri="{9D8B030D-6E8A-4147-A177-3AD203B41FA5}">
                      <a16:colId xmlns:a16="http://schemas.microsoft.com/office/drawing/2014/main" val="2630541002"/>
                    </a:ext>
                  </a:extLst>
                </a:gridCol>
                <a:gridCol w="996511">
                  <a:extLst>
                    <a:ext uri="{9D8B030D-6E8A-4147-A177-3AD203B41FA5}">
                      <a16:colId xmlns:a16="http://schemas.microsoft.com/office/drawing/2014/main" val="1846787573"/>
                    </a:ext>
                  </a:extLst>
                </a:gridCol>
                <a:gridCol w="402605">
                  <a:extLst>
                    <a:ext uri="{9D8B030D-6E8A-4147-A177-3AD203B41FA5}">
                      <a16:colId xmlns:a16="http://schemas.microsoft.com/office/drawing/2014/main" val="680717380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보고서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엑셀다운로드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엑셀업로드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35918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장학복지팀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학과담당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시스템담당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03729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전자복무관리시스템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SYS20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사용자등록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 복무관리 시스템 사용을 위한 사용자의 계정정보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이메일 및 비밀번호 등 관련된 정보를 등록하고 관리하는 화면</a:t>
            </a:r>
          </a:p>
        </p:txBody>
      </p:sp>
      <p:graphicFrame>
        <p:nvGraphicFramePr>
          <p:cNvPr id="26" name="Group 335">
            <a:extLst>
              <a:ext uri="{FF2B5EF4-FFF2-40B4-BE49-F238E27FC236}">
                <a16:creationId xmlns:a16="http://schemas.microsoft.com/office/drawing/2014/main" id="{E3064C42-E442-4CA8-944C-D2547604F7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8" name="그룹 51">
            <a:extLst>
              <a:ext uri="{FF2B5EF4-FFF2-40B4-BE49-F238E27FC236}">
                <a16:creationId xmlns:a16="http://schemas.microsoft.com/office/drawing/2014/main" id="{ED9DAE8F-A9BE-4C73-82F0-759E4BC7C0AC}"/>
              </a:ext>
            </a:extLst>
          </p:cNvPr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32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D2896D36-CD36-4712-A91E-5C242BA08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4290885A-E5BE-4ED1-848D-7E6AEE861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35" name="그룹 51">
            <a:extLst>
              <a:ext uri="{FF2B5EF4-FFF2-40B4-BE49-F238E27FC236}">
                <a16:creationId xmlns:a16="http://schemas.microsoft.com/office/drawing/2014/main" id="{19A1DFB3-CD41-46F5-B131-89A23CAE4402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36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8E922AD4-C5FC-446D-9482-215570317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0">
              <a:extLst>
                <a:ext uri="{FF2B5EF4-FFF2-40B4-BE49-F238E27FC236}">
                  <a16:creationId xmlns:a16="http://schemas.microsoft.com/office/drawing/2014/main" id="{1D3650C7-4A15-4DCF-A4F3-0425EB500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38" name="그룹 51">
            <a:extLst>
              <a:ext uri="{FF2B5EF4-FFF2-40B4-BE49-F238E27FC236}">
                <a16:creationId xmlns:a16="http://schemas.microsoft.com/office/drawing/2014/main" id="{A64DC56C-2BC2-4AD9-B558-4DF2B732AF05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39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5E087DF2-BC37-4E11-A718-45FA1B187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C31738F6-34EA-4D92-98C6-37BEA3DE7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Rectangle 78">
            <a:extLst>
              <a:ext uri="{FF2B5EF4-FFF2-40B4-BE49-F238E27FC236}">
                <a16:creationId xmlns:a16="http://schemas.microsoft.com/office/drawing/2014/main" id="{E8B23650-A916-488F-B2B2-EC92537D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2" name="직선 화살표 연결선 73">
            <a:extLst>
              <a:ext uri="{FF2B5EF4-FFF2-40B4-BE49-F238E27FC236}">
                <a16:creationId xmlns:a16="http://schemas.microsoft.com/office/drawing/2014/main" id="{360C374D-366C-4C9C-8C07-927E7E01C367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Rectangle 78">
            <a:extLst>
              <a:ext uri="{FF2B5EF4-FFF2-40B4-BE49-F238E27FC236}">
                <a16:creationId xmlns:a16="http://schemas.microsoft.com/office/drawing/2014/main" id="{89731119-83DB-4481-B99B-6CA819194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Rectangle 78">
            <a:extLst>
              <a:ext uri="{FF2B5EF4-FFF2-40B4-BE49-F238E27FC236}">
                <a16:creationId xmlns:a16="http://schemas.microsoft.com/office/drawing/2014/main" id="{9C924425-5A90-49A1-81F2-391B8FA33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6" name="직선 화살표 연결선 73">
            <a:extLst>
              <a:ext uri="{FF2B5EF4-FFF2-40B4-BE49-F238E27FC236}">
                <a16:creationId xmlns:a16="http://schemas.microsoft.com/office/drawing/2014/main" id="{E1C30DF0-3BAF-4F00-846B-A833FB0049BB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ectangle 78">
            <a:extLst>
              <a:ext uri="{FF2B5EF4-FFF2-40B4-BE49-F238E27FC236}">
                <a16:creationId xmlns:a16="http://schemas.microsoft.com/office/drawing/2014/main" id="{4B0D6E5A-DB33-48C3-B55A-83E9886B4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Rectangle 78">
            <a:extLst>
              <a:ext uri="{FF2B5EF4-FFF2-40B4-BE49-F238E27FC236}">
                <a16:creationId xmlns:a16="http://schemas.microsoft.com/office/drawing/2014/main" id="{4CCDE946-8CCF-4FE9-82FD-D2832063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091" y="5326353"/>
            <a:ext cx="1260000" cy="540000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1" lang="en-US" altLang="ko-KR" sz="11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 이관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9" name="직선 화살표 연결선 73">
            <a:extLst>
              <a:ext uri="{FF2B5EF4-FFF2-40B4-BE49-F238E27FC236}">
                <a16:creationId xmlns:a16="http://schemas.microsoft.com/office/drawing/2014/main" id="{D01F3265-F688-4B97-B89F-A72E0AF2C182}"/>
              </a:ext>
            </a:extLst>
          </p:cNvPr>
          <p:cNvCxnSpPr>
            <a:cxnSpLocks/>
            <a:stCxn id="48" idx="3"/>
            <a:endCxn id="50" idx="2"/>
          </p:cNvCxnSpPr>
          <p:nvPr/>
        </p:nvCxnSpPr>
        <p:spPr bwMode="auto">
          <a:xfrm flipV="1">
            <a:off x="5686091" y="3017946"/>
            <a:ext cx="907112" cy="257840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Rectangle 78">
            <a:extLst>
              <a:ext uri="{FF2B5EF4-FFF2-40B4-BE49-F238E27FC236}">
                <a16:creationId xmlns:a16="http://schemas.microsoft.com/office/drawing/2014/main" id="{5D6DDB64-663E-4414-A54E-02F33A51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203" y="2477946"/>
            <a:ext cx="1260000" cy="540000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1" lang="en-US" altLang="ko-KR" sz="11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등록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51" name="직선 화살표 연결선 73">
            <a:extLst>
              <a:ext uri="{FF2B5EF4-FFF2-40B4-BE49-F238E27FC236}">
                <a16:creationId xmlns:a16="http://schemas.microsoft.com/office/drawing/2014/main" id="{4FD25E68-77C4-4FE3-8711-E70D5C34D584}"/>
              </a:ext>
            </a:extLst>
          </p:cNvPr>
          <p:cNvCxnSpPr>
            <a:cxnSpLocks/>
          </p:cNvCxnSpPr>
          <p:nvPr/>
        </p:nvCxnSpPr>
        <p:spPr bwMode="auto">
          <a:xfrm>
            <a:off x="4044399" y="2658934"/>
            <a:ext cx="191880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Rectangle 78">
            <a:extLst>
              <a:ext uri="{FF2B5EF4-FFF2-40B4-BE49-F238E27FC236}">
                <a16:creationId xmlns:a16="http://schemas.microsoft.com/office/drawing/2014/main" id="{7DB3EA29-A930-4CA4-8E7D-E8F984E78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092" y="2432504"/>
            <a:ext cx="1110906" cy="230548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사용자 등록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Rectangle 78">
            <a:extLst>
              <a:ext uri="{FF2B5EF4-FFF2-40B4-BE49-F238E27FC236}">
                <a16:creationId xmlns:a16="http://schemas.microsoft.com/office/drawing/2014/main" id="{AE8D72B1-9E1C-485C-A90A-C54196D7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203" y="3910408"/>
            <a:ext cx="1061862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이관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Rectangle 78">
            <a:extLst>
              <a:ext uri="{FF2B5EF4-FFF2-40B4-BE49-F238E27FC236}">
                <a16:creationId xmlns:a16="http://schemas.microsoft.com/office/drawing/2014/main" id="{A232A254-5C91-4395-BE28-7965F590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2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78">
            <a:extLst>
              <a:ext uri="{FF2B5EF4-FFF2-40B4-BE49-F238E27FC236}">
                <a16:creationId xmlns:a16="http://schemas.microsoft.com/office/drawing/2014/main" id="{04668BDA-7AFC-4F9B-992F-9BD76D945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179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화살표 연결선 73">
            <a:extLst>
              <a:ext uri="{FF2B5EF4-FFF2-40B4-BE49-F238E27FC236}">
                <a16:creationId xmlns:a16="http://schemas.microsoft.com/office/drawing/2014/main" id="{6E2835FF-47D9-4A43-9159-2651D4024EA6}"/>
              </a:ext>
            </a:extLst>
          </p:cNvPr>
          <p:cNvCxnSpPr>
            <a:cxnSpLocks/>
          </p:cNvCxnSpPr>
          <p:nvPr/>
        </p:nvCxnSpPr>
        <p:spPr bwMode="auto">
          <a:xfrm flipH="1">
            <a:off x="4044399" y="2832331"/>
            <a:ext cx="191880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Rectangle 78">
            <a:extLst>
              <a:ext uri="{FF2B5EF4-FFF2-40B4-BE49-F238E27FC236}">
                <a16:creationId xmlns:a16="http://schemas.microsoft.com/office/drawing/2014/main" id="{1EAD06E7-3B7A-4870-BC79-D8DE56340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910" y="2829132"/>
            <a:ext cx="1523270" cy="230548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계정 및 암호 확인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C2AB12FC-90E3-4498-89D5-E62A4772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5260063"/>
            <a:ext cx="9397497" cy="112262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93D2122-F280-4D69-A05E-8B664DD25C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2699528"/>
            <a:ext cx="9397497" cy="248810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7D46E3B-FE78-4D74-A20F-407F19A747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550" y="1892177"/>
            <a:ext cx="9397497" cy="724277"/>
          </a:xfrm>
          <a:prstGeom prst="rect">
            <a:avLst/>
          </a:prstGeom>
        </p:spPr>
      </p:pic>
      <p:graphicFrame>
        <p:nvGraphicFramePr>
          <p:cNvPr id="10" name="Group 335">
            <a:extLst>
              <a:ext uri="{FF2B5EF4-FFF2-40B4-BE49-F238E27FC236}">
                <a16:creationId xmlns:a16="http://schemas.microsoft.com/office/drawing/2014/main" id="{45CB9368-004A-433E-8AAA-ECF658E8B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21161"/>
              </p:ext>
            </p:extLst>
          </p:nvPr>
        </p:nvGraphicFramePr>
        <p:xfrm>
          <a:off x="349250" y="2840304"/>
          <a:ext cx="9207499" cy="2236521"/>
        </p:xfrm>
        <a:graphic>
          <a:graphicData uri="http://schemas.openxmlformats.org/drawingml/2006/table">
            <a:tbl>
              <a:tblPr/>
              <a:tblGrid>
                <a:gridCol w="39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343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1152102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  <a:gridCol w="1580974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55807546"/>
                    </a:ext>
                  </a:extLst>
                </a:gridCol>
              </a:tblGrid>
              <a:tr h="28491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사용자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(1,000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xao9dakjw2odkf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011-1234-1234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xao9dakjw2odkf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011-1234-1234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54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xao9dakjw2odkf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011-1234-1234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7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7590"/>
                  </a:ext>
                </a:extLst>
              </a:tr>
            </a:tbl>
          </a:graphicData>
        </a:graphic>
      </p:graphicFrame>
      <p:graphicFrame>
        <p:nvGraphicFramePr>
          <p:cNvPr id="26" name="Group 335">
            <a:extLst>
              <a:ext uri="{FF2B5EF4-FFF2-40B4-BE49-F238E27FC236}">
                <a16:creationId xmlns:a16="http://schemas.microsoft.com/office/drawing/2014/main" id="{8E259A10-5AA5-4F48-AA7A-059BCE6FC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33725"/>
              </p:ext>
            </p:extLst>
          </p:nvPr>
        </p:nvGraphicFramePr>
        <p:xfrm>
          <a:off x="349250" y="1953244"/>
          <a:ext cx="9229734" cy="593889"/>
        </p:xfrm>
        <a:graphic>
          <a:graphicData uri="http://schemas.openxmlformats.org/drawingml/2006/table">
            <a:tbl>
              <a:tblPr/>
              <a:tblGrid>
                <a:gridCol w="122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973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1154264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922314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1185028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  <a:gridCol w="1891550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</a:tblGrid>
              <a:tr h="28491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검색 조건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6" name="Group 335">
            <a:extLst>
              <a:ext uri="{FF2B5EF4-FFF2-40B4-BE49-F238E27FC236}">
                <a16:creationId xmlns:a16="http://schemas.microsoft.com/office/drawing/2014/main" id="{767C5D58-5A61-4012-B814-12C06920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26052"/>
              </p:ext>
            </p:extLst>
          </p:nvPr>
        </p:nvGraphicFramePr>
        <p:xfrm>
          <a:off x="349250" y="5409477"/>
          <a:ext cx="9229729" cy="878801"/>
        </p:xfrm>
        <a:graphic>
          <a:graphicData uri="http://schemas.openxmlformats.org/drawingml/2006/table">
            <a:tbl>
              <a:tblPr/>
              <a:tblGrid>
                <a:gridCol w="38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794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246794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3855428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</a:tblGrid>
              <a:tr h="28491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권한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284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관리자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1900-01-01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0DC852FC-27D3-4812-A8F1-F90EF9DD7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44" y="3500870"/>
            <a:ext cx="276942" cy="2705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DE56E1-DE43-40F7-8480-DD3429B19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2952" y="6022874"/>
            <a:ext cx="164523" cy="21647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8E5BEAA-8B28-4EDA-B4B9-F43BC74B9431}"/>
              </a:ext>
            </a:extLst>
          </p:cNvPr>
          <p:cNvSpPr/>
          <p:nvPr/>
        </p:nvSpPr>
        <p:spPr bwMode="auto">
          <a:xfrm>
            <a:off x="7318996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조회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057BC77-43D7-40A0-9D0E-3B3A5B39A0A9}"/>
              </a:ext>
            </a:extLst>
          </p:cNvPr>
          <p:cNvSpPr/>
          <p:nvPr/>
        </p:nvSpPr>
        <p:spPr bwMode="auto">
          <a:xfrm>
            <a:off x="8085315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초기화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6C07984-80BA-4EF2-BF6F-1FC40DD1908D}"/>
              </a:ext>
            </a:extLst>
          </p:cNvPr>
          <p:cNvSpPr/>
          <p:nvPr/>
        </p:nvSpPr>
        <p:spPr bwMode="auto">
          <a:xfrm>
            <a:off x="8851634" y="1978124"/>
            <a:ext cx="720000" cy="21600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저장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3A2E6D3-BCA7-43EA-8291-91C8E2072C65}"/>
              </a:ext>
            </a:extLst>
          </p:cNvPr>
          <p:cNvSpPr/>
          <p:nvPr/>
        </p:nvSpPr>
        <p:spPr bwMode="auto">
          <a:xfrm>
            <a:off x="8070431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9C68C04-C450-48D4-819B-0FE1EC90E1BB}"/>
              </a:ext>
            </a:extLst>
          </p:cNvPr>
          <p:cNvSpPr/>
          <p:nvPr/>
        </p:nvSpPr>
        <p:spPr bwMode="auto">
          <a:xfrm>
            <a:off x="8836750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2B974A8-F1F3-4E90-86D2-A2CAFF31EB6A}"/>
              </a:ext>
            </a:extLst>
          </p:cNvPr>
          <p:cNvSpPr/>
          <p:nvPr/>
        </p:nvSpPr>
        <p:spPr bwMode="auto">
          <a:xfrm>
            <a:off x="6537792" y="2868586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엑셀다운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7FED379-6CF0-4BFA-A63B-A124F0389278}"/>
              </a:ext>
            </a:extLst>
          </p:cNvPr>
          <p:cNvSpPr/>
          <p:nvPr/>
        </p:nvSpPr>
        <p:spPr bwMode="auto">
          <a:xfrm>
            <a:off x="7304111" y="2868586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엑셀업로드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2EA1546-AC56-4878-9A2A-0E584EC38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44" y="3822424"/>
            <a:ext cx="276942" cy="27050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2EC51AB-23D8-4478-B872-F241B4457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44" y="4140127"/>
            <a:ext cx="276942" cy="270501"/>
          </a:xfrm>
          <a:prstGeom prst="rect">
            <a:avLst/>
          </a:prstGeom>
        </p:spPr>
      </p:pic>
      <p:pic>
        <p:nvPicPr>
          <p:cNvPr id="1028" name="Picture 4" descr="달력 아이콘 이미지 검색결과">
            <a:extLst>
              <a:ext uri="{FF2B5EF4-FFF2-40B4-BE49-F238E27FC236}">
                <a16:creationId xmlns:a16="http://schemas.microsoft.com/office/drawing/2014/main" id="{968F3DE6-AF85-4CCD-AF62-76A35F0C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50" y="603053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달력 아이콘 이미지 검색결과">
            <a:extLst>
              <a:ext uri="{FF2B5EF4-FFF2-40B4-BE49-F238E27FC236}">
                <a16:creationId xmlns:a16="http://schemas.microsoft.com/office/drawing/2014/main" id="{96B2C15F-D2D9-437A-B176-0A215343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11" y="603053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93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개인마스터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PRESON_MASTER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</a:t>
            </a:r>
            <a:r>
              <a:rPr lang="en-US" altLang="ko-KR" dirty="0"/>
              <a:t> - SYS_USER(2/2)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0872"/>
              </p:ext>
            </p:extLst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9417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SYS_AUTH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1405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33189</TotalTime>
  <Words>1732</Words>
  <Application>Microsoft Office PowerPoint</Application>
  <PresentationFormat>A4 용지(210x297mm)</PresentationFormat>
  <Paragraphs>505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ESM_SYS_1010.사용자등록</vt:lpstr>
      <vt:lpstr>문서 승인 및 이력</vt:lpstr>
      <vt:lpstr>목차</vt:lpstr>
      <vt:lpstr>1. 기능 개요</vt:lpstr>
      <vt:lpstr>2. 업무 절차</vt:lpstr>
      <vt:lpstr>3. UI 설계</vt:lpstr>
      <vt:lpstr>4. 항목 정의 - SYS_USER(1/2)</vt:lpstr>
      <vt:lpstr>4. 항목 정의 - SYS_USER(2/2)</vt:lpstr>
      <vt:lpstr>4. 항목 정의 - SYS_USER_AUTH(1/2)</vt:lpstr>
      <vt:lpstr>4. 항목 정의 - SYS_USER_AUTH(2/2)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4022</cp:revision>
  <cp:lastPrinted>2013-08-09T04:41:49Z</cp:lastPrinted>
  <dcterms:created xsi:type="dcterms:W3CDTF">2008-12-02T04:27:09Z</dcterms:created>
  <dcterms:modified xsi:type="dcterms:W3CDTF">2021-02-09T15:12:23Z</dcterms:modified>
</cp:coreProperties>
</file>