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</p:sldMasterIdLst>
  <p:notesMasterIdLst>
    <p:notesMasterId r:id="rId43"/>
  </p:notesMasterIdLst>
  <p:handoutMasterIdLst>
    <p:handoutMasterId r:id="rId44"/>
  </p:handoutMasterIdLst>
  <p:sldIdLst>
    <p:sldId id="988" r:id="rId3"/>
    <p:sldId id="1071" r:id="rId4"/>
    <p:sldId id="1107" r:id="rId5"/>
    <p:sldId id="1087" r:id="rId6"/>
    <p:sldId id="1080" r:id="rId7"/>
    <p:sldId id="1088" r:id="rId8"/>
    <p:sldId id="1092" r:id="rId9"/>
    <p:sldId id="1093" r:id="rId10"/>
    <p:sldId id="1108" r:id="rId11"/>
    <p:sldId id="1096" r:id="rId12"/>
    <p:sldId id="1099" r:id="rId13"/>
    <p:sldId id="1100" r:id="rId14"/>
    <p:sldId id="1098" r:id="rId15"/>
    <p:sldId id="1102" r:id="rId16"/>
    <p:sldId id="1104" r:id="rId17"/>
    <p:sldId id="1103" r:id="rId18"/>
    <p:sldId id="1105" r:id="rId19"/>
    <p:sldId id="1106" r:id="rId20"/>
    <p:sldId id="1109" r:id="rId21"/>
    <p:sldId id="1125" r:id="rId22"/>
    <p:sldId id="1126" r:id="rId23"/>
    <p:sldId id="1122" r:id="rId24"/>
    <p:sldId id="1111" r:id="rId25"/>
    <p:sldId id="1121" r:id="rId26"/>
    <p:sldId id="1113" r:id="rId27"/>
    <p:sldId id="1120" r:id="rId28"/>
    <p:sldId id="1112" r:id="rId29"/>
    <p:sldId id="1124" r:id="rId30"/>
    <p:sldId id="1132" r:id="rId31"/>
    <p:sldId id="1133" r:id="rId32"/>
    <p:sldId id="1134" r:id="rId33"/>
    <p:sldId id="1135" r:id="rId34"/>
    <p:sldId id="1136" r:id="rId35"/>
    <p:sldId id="1110" r:id="rId36"/>
    <p:sldId id="1118" r:id="rId37"/>
    <p:sldId id="1123" r:id="rId38"/>
    <p:sldId id="1137" r:id="rId39"/>
    <p:sldId id="1138" r:id="rId40"/>
    <p:sldId id="967" r:id="rId41"/>
    <p:sldId id="1077" r:id="rId4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40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33FF"/>
    <a:srgbClr val="F8FAF4"/>
    <a:srgbClr val="E6E8CE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930" y="102"/>
      </p:cViewPr>
      <p:guideLst>
        <p:guide orient="horz" pos="3996"/>
        <p:guide orient="horz" pos="640"/>
        <p:guide pos="217"/>
        <p:guide pos="60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안녕하십니까</a:t>
            </a:r>
            <a:r>
              <a:rPr lang="en-US" altLang="ko-KR"/>
              <a:t>?</a:t>
            </a:r>
          </a:p>
          <a:p>
            <a:pPr eaLnBrk="1" hangingPunct="1"/>
            <a:r>
              <a:rPr lang="ko-KR" altLang="en-US"/>
              <a:t>동진쎄미켐 글로벌 </a:t>
            </a:r>
            <a:r>
              <a:rPr lang="en-US" altLang="ko-KR"/>
              <a:t>HR </a:t>
            </a:r>
            <a:r>
              <a:rPr lang="ko-KR" altLang="en-US"/>
              <a:t>시스템 구축 제안을 발표할</a:t>
            </a:r>
            <a:r>
              <a:rPr lang="ko-KR" altLang="en-US" baseline="0"/>
              <a:t> </a:t>
            </a:r>
            <a:r>
              <a:rPr lang="ko-KR" altLang="en-US"/>
              <a:t>빌트원 강정기입니다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이번 제안 기회를 주신데 대하여 동진쎄미켐 임직원 </a:t>
            </a:r>
            <a:r>
              <a:rPr lang="ko-KR" altLang="en-US" err="1"/>
              <a:t>여려분께</a:t>
            </a:r>
            <a:endParaRPr lang="en-US" altLang="ko-KR"/>
          </a:p>
          <a:p>
            <a:pPr eaLnBrk="1" hangingPunct="1"/>
            <a:r>
              <a:rPr lang="ko-KR" altLang="en-US"/>
              <a:t>감사의 말씀을 드리며</a:t>
            </a:r>
            <a:r>
              <a:rPr lang="en-US" altLang="ko-KR"/>
              <a:t>, </a:t>
            </a:r>
            <a:r>
              <a:rPr lang="ko-KR" altLang="en-US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49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78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715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559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07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51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823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578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7393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29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07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447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715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5344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104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839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351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987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9974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91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57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37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16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81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92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64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99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/>
              <a:t>End of Document</a:t>
            </a:r>
            <a:endParaRPr lang="ko-KR" altLang="en-US" kern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670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4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349250" y="2674615"/>
            <a:ext cx="9207500" cy="822325"/>
          </a:xfrm>
        </p:spPr>
        <p:txBody>
          <a:bodyPr/>
          <a:lstStyle/>
          <a:p>
            <a:r>
              <a:rPr lang="ko-KR" altLang="en-US"/>
              <a:t>프로그램 개발 표준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전자식 복무관리 시스템</a:t>
            </a:r>
            <a:endParaRPr lang="en-US" altLang="ko-KR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7900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CP-1010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가상환경 설정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71292"/>
              </p:ext>
            </p:extLst>
          </p:nvPr>
        </p:nvGraphicFramePr>
        <p:xfrm>
          <a:off x="331140" y="1053589"/>
          <a:ext cx="9247833" cy="18051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virtualenv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Using cached virtualenv-20.4.2-py2.py3-none-any.whl (7.2 MB)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importlib-resources&gt;=1.0 in c:\users\kjg\appdata\local\programs\python\python36\lib\site-packages (from virtualenv) (5.1.0)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appdirs&lt;2,&gt;=1.4.3 in c:\users\kjg\appdata\local\programs\python\python36\lib\site-packages (from virtualenv) (1.4.4)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filelock&lt;4,&gt;=3.0.0 in c:\users\kjg\appdata\local\programs\python\python36\lib\site-packages (from virtualenv) (3.0.12)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importlib-metadata&gt;=0.12 in c:\users\kjg\appdata\local\programs\python\python36\lib\site-packages (from virtualenv) (3.4.0)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six&lt;2,&gt;=1.9.0 in c:\users\kjg\appdata\local\programs\python\python36\lib\site-packages (from virtualenv) (1.15.0)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distlib&lt;1,&gt;=0.3.1 in c:\users\kjg\appdata\local\programs\python\python36\lib\site-packages (from virtualenv) (0.3.1)  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typing-extensions&gt;=3.6.4 in c:\users\kjg\appdata\local\programs\python\python36\lib\site-packages (from importlib-metadata&gt;=0.12-&gt;virtualenv) (3.7.4.3)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Requirement already satisfied: zipp&gt;=0.5 in c:\users\kjg\appdata\local\programs\python\python36\lib\site-packages (from importlib-metadata&gt;=0.12-&gt;virtualenv) (3.4.0)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virtualenv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Successfully installed virtualenv-20.4.2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61454"/>
              </p:ext>
            </p:extLst>
          </p:nvPr>
        </p:nvGraphicFramePr>
        <p:xfrm>
          <a:off x="331140" y="3040037"/>
          <a:ext cx="9247833" cy="108243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프로젝트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virtualenv esm_env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created virtual environment CPython3.6.8.final.0-64 in 4258ms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creator CPython3Windows(dest=D:\ESM\source\esm_env, clear=False, no_vcs_ignore=False, global=False)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seeder FromAppData(download=False, pip=bundle, setuptools=bundle, wheel=bundle, via=copy, app_data_dir=C:\Users\kjg\AppData\Local\pypa\virtualenv)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added seed packages: pip==21.0.1, setuptools==52.0.0, wheel==0.36.2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activators BashActivator,BatchActivator,FishActivator,PowerShellActivator,PythonActivator,XonshActivator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5CAE8491-FF43-4EC0-BD63-5CF87C93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3034"/>
              </p:ext>
            </p:extLst>
          </p:nvPr>
        </p:nvGraphicFramePr>
        <p:xfrm>
          <a:off x="331140" y="4303759"/>
          <a:ext cx="9247833" cy="139212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관련 명령어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설치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업그레이드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-m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</a:t>
                      </a:r>
                      <a:r>
                        <a:rPr kumimoji="1" lang="sv-SE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install --upgrade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XXXXX</a:t>
                      </a:r>
                      <a:endParaRPr kumimoji="1" lang="sv-SE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2890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제거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uninstall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066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패키지 정보 조회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show XXXXX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58964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설치된 패키지 목록 조회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0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86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가상환경 설정</a:t>
            </a:r>
          </a:p>
        </p:txBody>
      </p:sp>
      <p:graphicFrame>
        <p:nvGraphicFramePr>
          <p:cNvPr id="7" name="Group 326">
            <a:extLst>
              <a:ext uri="{FF2B5EF4-FFF2-40B4-BE49-F238E27FC236}">
                <a16:creationId xmlns:a16="http://schemas.microsoft.com/office/drawing/2014/main" id="{20D12EDC-8331-44BB-B78E-5EFE53EA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6595"/>
              </p:ext>
            </p:extLst>
          </p:nvPr>
        </p:nvGraphicFramePr>
        <p:xfrm>
          <a:off x="331141" y="1053589"/>
          <a:ext cx="9247833" cy="46404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[python]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가상환경 시작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call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D:\ESM\source\esm_env\Scripts\activate.bat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E2D2BFC1-8612-4F3F-A6D6-76C1265CD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65177"/>
              </p:ext>
            </p:extLst>
          </p:nvPr>
        </p:nvGraphicFramePr>
        <p:xfrm>
          <a:off x="331140" y="3256911"/>
          <a:ext cx="9247833" cy="163332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장고 패키지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django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django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Django-3.1.6-py3-none-any.whl (7.8 MB)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sqlparse&gt;=0.2.2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sqlparse-0.4.1-py3-none-any.whl (42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pytz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pytz-2021.1-py2.py3-none-any.whl (510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asgiref&lt;4,&gt;=3.2.10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asgiref-3.3.1-py3-none-any.whl (19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sqlparse, pytz, asgiref, django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40AAC030-8F21-4D6A-8C45-3C0B5720E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36873"/>
              </p:ext>
            </p:extLst>
          </p:nvPr>
        </p:nvGraphicFramePr>
        <p:xfrm>
          <a:off x="331140" y="5047791"/>
          <a:ext cx="9247833" cy="108243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오라클 연결 패키지 설치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install cx_oracle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Collecting cx_oracle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Using cached cx_Oracle-8.1.0-cp36-cp36m-win_amd64.whl (210 kB)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Installing collected packages: cx-oracle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Successfully installed cx-oracle-8.1.0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FDAE5DC1-3749-4052-93E6-45C5588B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682226"/>
              </p:ext>
            </p:extLst>
          </p:nvPr>
        </p:nvGraphicFramePr>
        <p:xfrm>
          <a:off x="331141" y="1675190"/>
          <a:ext cx="4539623" cy="1424160"/>
        </p:xfrm>
        <a:graphic>
          <a:graphicData uri="http://schemas.openxmlformats.org/drawingml/2006/table">
            <a:tbl>
              <a:tblPr/>
              <a:tblGrid>
                <a:gridCol w="42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12">
                  <a:extLst>
                    <a:ext uri="{9D8B030D-6E8A-4147-A177-3AD203B41FA5}">
                      <a16:colId xmlns:a16="http://schemas.microsoft.com/office/drawing/2014/main" val="2563710423"/>
                    </a:ext>
                  </a:extLst>
                </a:gridCol>
                <a:gridCol w="13880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896434">
                  <a:extLst>
                    <a:ext uri="{9D8B030D-6E8A-4147-A177-3AD203B41FA5}">
                      <a16:colId xmlns:a16="http://schemas.microsoft.com/office/drawing/2014/main" val="367827439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설치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D:\ESM\source&gt;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No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Package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Version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21.0.1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6648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setuptools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40.6.2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634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3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wheel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0.36.2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56093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3403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68229"/>
                  </a:ext>
                </a:extLst>
              </a:tr>
            </a:tbl>
          </a:graphicData>
        </a:graphic>
      </p:graphicFrame>
      <p:graphicFrame>
        <p:nvGraphicFramePr>
          <p:cNvPr id="14" name="Group 326">
            <a:extLst>
              <a:ext uri="{FF2B5EF4-FFF2-40B4-BE49-F238E27FC236}">
                <a16:creationId xmlns:a16="http://schemas.microsoft.com/office/drawing/2014/main" id="{97FC2737-A430-435A-A430-54568D952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18235"/>
              </p:ext>
            </p:extLst>
          </p:nvPr>
        </p:nvGraphicFramePr>
        <p:xfrm>
          <a:off x="5035236" y="1675190"/>
          <a:ext cx="4539623" cy="1424160"/>
        </p:xfrm>
        <a:graphic>
          <a:graphicData uri="http://schemas.openxmlformats.org/drawingml/2006/table">
            <a:tbl>
              <a:tblPr/>
              <a:tblGrid>
                <a:gridCol w="42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712">
                  <a:extLst>
                    <a:ext uri="{9D8B030D-6E8A-4147-A177-3AD203B41FA5}">
                      <a16:colId xmlns:a16="http://schemas.microsoft.com/office/drawing/2014/main" val="2563710423"/>
                    </a:ext>
                  </a:extLst>
                </a:gridCol>
                <a:gridCol w="13880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896434">
                  <a:extLst>
                    <a:ext uri="{9D8B030D-6E8A-4147-A177-3AD203B41FA5}">
                      <a16:colId xmlns:a16="http://schemas.microsoft.com/office/drawing/2014/main" val="367827439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패키지 설치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추가된 목록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D:\ESM\source&gt;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pip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No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Package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Version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asgiref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3.3.1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636648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2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cx-Oracle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8.1.0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634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3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3.1.6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356093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4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pytz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334032"/>
                  </a:ext>
                </a:extLst>
              </a:tr>
              <a:tr h="75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5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sqlparse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0.4.1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06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9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9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프로젝트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536165"/>
              </p:ext>
            </p:extLst>
          </p:nvPr>
        </p:nvGraphicFramePr>
        <p:xfrm>
          <a:off x="331140" y="1026410"/>
          <a:ext cx="9279261" cy="5329123"/>
        </p:xfrm>
        <a:graphic>
          <a:graphicData uri="http://schemas.openxmlformats.org/drawingml/2006/table">
            <a:tbl>
              <a:tblPr/>
              <a:tblGrid>
                <a:gridCol w="51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61">
                  <a:extLst>
                    <a:ext uri="{9D8B030D-6E8A-4147-A177-3AD203B41FA5}">
                      <a16:colId xmlns:a16="http://schemas.microsoft.com/office/drawing/2014/main" val="405420136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django-admin startproject esm</a:t>
                      </a:r>
                      <a:endParaRPr lang="ko-KR" altLang="en-US">
                        <a:solidFill>
                          <a:srgbClr val="3333FF"/>
                        </a:solidFill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4865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manage.py :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파이썬 처리를 위한 명령어 또는 라이브러리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settings.py : esm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프로젝트 처리를 위한 기능 설정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디버그 모드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(DEBUG = True)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인스톨 앱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('authApp’, </a:t>
                      </a:r>
                      <a:r>
                        <a:rPr kumimoji="1" lang="sv-SE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'esm_sys.esm_sys_1000’)</a:t>
                      </a: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데이터베이스 연결 정보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(oracle,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vis1226)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스텍틱 경로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(STATICFILES_DIRS)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urls.py : url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패턴을 등록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-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신규 앱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단위 화면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)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으로 생성된 파일의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urls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를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include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ECB16AE4-E99A-4688-A856-7BE815779F62}"/>
              </a:ext>
            </a:extLst>
          </p:cNvPr>
          <p:cNvGrpSpPr/>
          <p:nvPr/>
        </p:nvGrpSpPr>
        <p:grpSpPr>
          <a:xfrm>
            <a:off x="1166995" y="2842777"/>
            <a:ext cx="4032166" cy="2482504"/>
            <a:chOff x="2878093" y="3159649"/>
            <a:chExt cx="4032166" cy="24825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59AB50-64E8-4F64-897A-372B704D6B70}"/>
                </a:ext>
              </a:extLst>
            </p:cNvPr>
            <p:cNvSpPr/>
            <p:nvPr/>
          </p:nvSpPr>
          <p:spPr bwMode="auto">
            <a:xfrm>
              <a:off x="2878093" y="3159649"/>
              <a:ext cx="4032166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E2E9A-5E9C-475C-85ED-F05517CB87AE}"/>
                </a:ext>
              </a:extLst>
            </p:cNvPr>
            <p:cNvSpPr/>
            <p:nvPr/>
          </p:nvSpPr>
          <p:spPr bwMode="auto">
            <a:xfrm>
              <a:off x="3238093" y="3669212"/>
              <a:ext cx="1370777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manage.py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811A0-130F-4E48-B891-23A47AF2DC86}"/>
                </a:ext>
              </a:extLst>
            </p:cNvPr>
            <p:cNvSpPr/>
            <p:nvPr/>
          </p:nvSpPr>
          <p:spPr bwMode="auto">
            <a:xfrm>
              <a:off x="5100030" y="3669212"/>
              <a:ext cx="1810229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환경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570654-0D80-4FDB-9FE9-B740EC950541}"/>
                </a:ext>
              </a:extLst>
            </p:cNvPr>
            <p:cNvSpPr/>
            <p:nvPr/>
          </p:nvSpPr>
          <p:spPr bwMode="auto">
            <a:xfrm>
              <a:off x="5460030" y="4178775"/>
              <a:ext cx="145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BF0597-5403-4A11-9205-65560B49C512}"/>
                </a:ext>
              </a:extLst>
            </p:cNvPr>
            <p:cNvSpPr/>
            <p:nvPr/>
          </p:nvSpPr>
          <p:spPr bwMode="auto">
            <a:xfrm>
              <a:off x="5460031" y="4688338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D10B9C-5623-446A-A699-FF6E21CC6A19}"/>
                </a:ext>
              </a:extLst>
            </p:cNvPr>
            <p:cNvSpPr/>
            <p:nvPr/>
          </p:nvSpPr>
          <p:spPr bwMode="auto">
            <a:xfrm>
              <a:off x="5460031" y="5210153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wsgi.py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4597DF-550B-486A-8539-1B9B646F8617}"/>
                </a:ext>
              </a:extLst>
            </p:cNvPr>
            <p:cNvSpPr/>
            <p:nvPr/>
          </p:nvSpPr>
          <p:spPr bwMode="auto">
            <a:xfrm>
              <a:off x="2878093" y="3159649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1" name="직선 화살표 연결선 19">
              <a:extLst>
                <a:ext uri="{FF2B5EF4-FFF2-40B4-BE49-F238E27FC236}">
                  <a16:creationId xmlns:a16="http://schemas.microsoft.com/office/drawing/2014/main" id="{D1FFE2A2-BF73-4191-83E1-FCDB84477300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 rot="16200000" flipH="1">
              <a:off x="3001312" y="3648430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33ADEA0-E3B4-4DE8-93AE-117DF507E209}"/>
                </a:ext>
              </a:extLst>
            </p:cNvPr>
            <p:cNvSpPr/>
            <p:nvPr/>
          </p:nvSpPr>
          <p:spPr bwMode="auto">
            <a:xfrm>
              <a:off x="5100030" y="3669212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5" name="직선 화살표 연결선 19">
              <a:extLst>
                <a:ext uri="{FF2B5EF4-FFF2-40B4-BE49-F238E27FC236}">
                  <a16:creationId xmlns:a16="http://schemas.microsoft.com/office/drawing/2014/main" id="{26A508D3-97C5-4011-A67C-B2B5DB7EF270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 bwMode="auto">
            <a:xfrm rot="16200000" flipH="1">
              <a:off x="5223249" y="4157993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9">
              <a:extLst>
                <a:ext uri="{FF2B5EF4-FFF2-40B4-BE49-F238E27FC236}">
                  <a16:creationId xmlns:a16="http://schemas.microsoft.com/office/drawing/2014/main" id="{A24AE9EF-E758-4039-916D-E1CC22568695}"/>
                </a:ext>
              </a:extLst>
            </p:cNvPr>
            <p:cNvCxnSpPr>
              <a:cxnSpLocks/>
              <a:stCxn id="24" idx="2"/>
              <a:endCxn id="16" idx="1"/>
            </p:cNvCxnSpPr>
            <p:nvPr/>
          </p:nvCxnSpPr>
          <p:spPr bwMode="auto">
            <a:xfrm rot="16200000" flipH="1">
              <a:off x="4968467" y="4412774"/>
              <a:ext cx="803126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19">
              <a:extLst>
                <a:ext uri="{FF2B5EF4-FFF2-40B4-BE49-F238E27FC236}">
                  <a16:creationId xmlns:a16="http://schemas.microsoft.com/office/drawing/2014/main" id="{58BF840E-72CA-41E4-96EB-18F9083BE1FC}"/>
                </a:ext>
              </a:extLst>
            </p:cNvPr>
            <p:cNvCxnSpPr>
              <a:cxnSpLocks/>
              <a:stCxn id="24" idx="2"/>
              <a:endCxn id="17" idx="1"/>
            </p:cNvCxnSpPr>
            <p:nvPr/>
          </p:nvCxnSpPr>
          <p:spPr bwMode="auto">
            <a:xfrm rot="16200000" flipH="1">
              <a:off x="4707560" y="4673681"/>
              <a:ext cx="1324941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FE598967-9AA6-42F1-A3BD-E9991522539D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 bwMode="auto">
          <a:xfrm rot="16200000" flipH="1">
            <a:off x="553473" y="2231816"/>
            <a:ext cx="349839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A94BE9D7-D59E-49FE-83F5-CF6ABABA8647}"/>
              </a:ext>
            </a:extLst>
          </p:cNvPr>
          <p:cNvCxnSpPr>
            <a:cxnSpLocks/>
            <a:stCxn id="46" idx="2"/>
            <a:endCxn id="20" idx="1"/>
          </p:cNvCxnSpPr>
          <p:nvPr/>
        </p:nvCxnSpPr>
        <p:spPr bwMode="auto">
          <a:xfrm rot="16200000" flipH="1">
            <a:off x="905874" y="2797656"/>
            <a:ext cx="349840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F30576-D278-42B5-929F-1D6C2901B58C}"/>
              </a:ext>
            </a:extLst>
          </p:cNvPr>
          <p:cNvGrpSpPr/>
          <p:nvPr/>
        </p:nvGrpSpPr>
        <p:grpSpPr>
          <a:xfrm>
            <a:off x="462191" y="1711098"/>
            <a:ext cx="1810229" cy="432000"/>
            <a:chOff x="462191" y="1593405"/>
            <a:chExt cx="1810229" cy="43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89B3F3-0FF3-4114-8E02-80BB53CA8C77}"/>
                </a:ext>
              </a:extLst>
            </p:cNvPr>
            <p:cNvSpPr/>
            <p:nvPr/>
          </p:nvSpPr>
          <p:spPr bwMode="auto">
            <a:xfrm>
              <a:off x="462191" y="1593405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source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소스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63BC30-4C06-42F9-8AD2-38D2919E67D9}"/>
                </a:ext>
              </a:extLst>
            </p:cNvPr>
            <p:cNvSpPr/>
            <p:nvPr/>
          </p:nvSpPr>
          <p:spPr bwMode="auto">
            <a:xfrm>
              <a:off x="462191" y="1593405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C59840-F55F-4399-A853-CD0394B8E465}"/>
              </a:ext>
            </a:extLst>
          </p:cNvPr>
          <p:cNvGrpSpPr/>
          <p:nvPr/>
        </p:nvGrpSpPr>
        <p:grpSpPr>
          <a:xfrm>
            <a:off x="814593" y="2276937"/>
            <a:ext cx="1810229" cy="432000"/>
            <a:chOff x="1457386" y="2376527"/>
            <a:chExt cx="1810229" cy="432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C0754F-9CE6-41C5-9749-FB76198CF63A}"/>
                </a:ext>
              </a:extLst>
            </p:cNvPr>
            <p:cNvSpPr/>
            <p:nvPr/>
          </p:nvSpPr>
          <p:spPr bwMode="auto">
            <a:xfrm>
              <a:off x="1457386" y="2376527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폴더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E7B6DA-7E91-4C4B-BB0C-0A790F52A5A6}"/>
                </a:ext>
              </a:extLst>
            </p:cNvPr>
            <p:cNvSpPr/>
            <p:nvPr/>
          </p:nvSpPr>
          <p:spPr bwMode="auto">
            <a:xfrm>
              <a:off x="1457386" y="2376527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20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데이터베이스 설정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32815"/>
              </p:ext>
            </p:extLst>
          </p:nvPr>
        </p:nvGraphicFramePr>
        <p:xfrm>
          <a:off x="331140" y="1026410"/>
          <a:ext cx="9279261" cy="5338176"/>
        </p:xfrm>
        <a:graphic>
          <a:graphicData uri="http://schemas.openxmlformats.org/drawingml/2006/table">
            <a:tbl>
              <a:tblPr/>
              <a:tblGrid>
                <a:gridCol w="51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1161">
                  <a:extLst>
                    <a:ext uri="{9D8B030D-6E8A-4147-A177-3AD203B41FA5}">
                      <a16:colId xmlns:a16="http://schemas.microsoft.com/office/drawing/2014/main" val="405420136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5106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settings.py : esm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프로젝트 처리를 위한 기능 설정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DATABASES =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'default':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'ENGINE': 'django.db.backends.oracle',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'NAME': 'vis1226',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'USER’: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‘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XXX',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'PASSWORD': ‘XXX',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'HOST':'210.112.232.29',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'PORT':'1531',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DATABASES =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'default':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'ENGINE': 'django.db.backends.oracle',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'NAME': 'esmprod',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'USER': 'esm',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'PASSWORD': 'esm',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'HOST': 'localhost',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    'PORT': '1522',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 },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}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ECB16AE4-E99A-4688-A856-7BE815779F62}"/>
              </a:ext>
            </a:extLst>
          </p:cNvPr>
          <p:cNvGrpSpPr/>
          <p:nvPr/>
        </p:nvGrpSpPr>
        <p:grpSpPr>
          <a:xfrm>
            <a:off x="1166995" y="2842777"/>
            <a:ext cx="4032166" cy="2482504"/>
            <a:chOff x="2878093" y="3159649"/>
            <a:chExt cx="4032166" cy="24825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659AB50-64E8-4F64-897A-372B704D6B70}"/>
                </a:ext>
              </a:extLst>
            </p:cNvPr>
            <p:cNvSpPr/>
            <p:nvPr/>
          </p:nvSpPr>
          <p:spPr bwMode="auto">
            <a:xfrm>
              <a:off x="2878093" y="3159649"/>
              <a:ext cx="4032166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BE2E9A-5E9C-475C-85ED-F05517CB87AE}"/>
                </a:ext>
              </a:extLst>
            </p:cNvPr>
            <p:cNvSpPr/>
            <p:nvPr/>
          </p:nvSpPr>
          <p:spPr bwMode="auto">
            <a:xfrm>
              <a:off x="3238093" y="3669212"/>
              <a:ext cx="1370777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manage.py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A6811A0-130F-4E48-B891-23A47AF2DC86}"/>
                </a:ext>
              </a:extLst>
            </p:cNvPr>
            <p:cNvSpPr/>
            <p:nvPr/>
          </p:nvSpPr>
          <p:spPr bwMode="auto">
            <a:xfrm>
              <a:off x="5100030" y="3669212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환경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570654-0D80-4FDB-9FE9-B740EC950541}"/>
                </a:ext>
              </a:extLst>
            </p:cNvPr>
            <p:cNvSpPr/>
            <p:nvPr/>
          </p:nvSpPr>
          <p:spPr bwMode="auto">
            <a:xfrm>
              <a:off x="5460030" y="4178775"/>
              <a:ext cx="1450229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BF0597-5403-4A11-9205-65560B49C512}"/>
                </a:ext>
              </a:extLst>
            </p:cNvPr>
            <p:cNvSpPr/>
            <p:nvPr/>
          </p:nvSpPr>
          <p:spPr bwMode="auto">
            <a:xfrm>
              <a:off x="5460031" y="4688338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urls.py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D10B9C-5623-446A-A699-FF6E21CC6A19}"/>
                </a:ext>
              </a:extLst>
            </p:cNvPr>
            <p:cNvSpPr/>
            <p:nvPr/>
          </p:nvSpPr>
          <p:spPr bwMode="auto">
            <a:xfrm>
              <a:off x="5460031" y="5210153"/>
              <a:ext cx="1450228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wsgi.py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4597DF-550B-486A-8539-1B9B646F8617}"/>
                </a:ext>
              </a:extLst>
            </p:cNvPr>
            <p:cNvSpPr/>
            <p:nvPr/>
          </p:nvSpPr>
          <p:spPr bwMode="auto">
            <a:xfrm>
              <a:off x="2878093" y="3159649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1" name="직선 화살표 연결선 19">
              <a:extLst>
                <a:ext uri="{FF2B5EF4-FFF2-40B4-BE49-F238E27FC236}">
                  <a16:creationId xmlns:a16="http://schemas.microsoft.com/office/drawing/2014/main" id="{D1FFE2A2-BF73-4191-83E1-FCDB84477300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 rot="16200000" flipH="1">
              <a:off x="3001312" y="3648430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33ADEA0-E3B4-4DE8-93AE-117DF507E209}"/>
                </a:ext>
              </a:extLst>
            </p:cNvPr>
            <p:cNvSpPr/>
            <p:nvPr/>
          </p:nvSpPr>
          <p:spPr bwMode="auto">
            <a:xfrm>
              <a:off x="5100030" y="3669212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25" name="직선 화살표 연결선 19">
              <a:extLst>
                <a:ext uri="{FF2B5EF4-FFF2-40B4-BE49-F238E27FC236}">
                  <a16:creationId xmlns:a16="http://schemas.microsoft.com/office/drawing/2014/main" id="{26A508D3-97C5-4011-A67C-B2B5DB7EF270}"/>
                </a:ext>
              </a:extLst>
            </p:cNvPr>
            <p:cNvCxnSpPr>
              <a:cxnSpLocks/>
              <a:stCxn id="24" idx="2"/>
              <a:endCxn id="15" idx="1"/>
            </p:cNvCxnSpPr>
            <p:nvPr/>
          </p:nvCxnSpPr>
          <p:spPr bwMode="auto">
            <a:xfrm rot="16200000" flipH="1">
              <a:off x="5223249" y="4157993"/>
              <a:ext cx="293563" cy="180000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19">
              <a:extLst>
                <a:ext uri="{FF2B5EF4-FFF2-40B4-BE49-F238E27FC236}">
                  <a16:creationId xmlns:a16="http://schemas.microsoft.com/office/drawing/2014/main" id="{A24AE9EF-E758-4039-916D-E1CC22568695}"/>
                </a:ext>
              </a:extLst>
            </p:cNvPr>
            <p:cNvCxnSpPr>
              <a:cxnSpLocks/>
              <a:stCxn id="24" idx="2"/>
              <a:endCxn id="16" idx="1"/>
            </p:cNvCxnSpPr>
            <p:nvPr/>
          </p:nvCxnSpPr>
          <p:spPr bwMode="auto">
            <a:xfrm rot="16200000" flipH="1">
              <a:off x="4968467" y="4412774"/>
              <a:ext cx="803126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19">
              <a:extLst>
                <a:ext uri="{FF2B5EF4-FFF2-40B4-BE49-F238E27FC236}">
                  <a16:creationId xmlns:a16="http://schemas.microsoft.com/office/drawing/2014/main" id="{58BF840E-72CA-41E4-96EB-18F9083BE1FC}"/>
                </a:ext>
              </a:extLst>
            </p:cNvPr>
            <p:cNvCxnSpPr>
              <a:cxnSpLocks/>
              <a:stCxn id="24" idx="2"/>
              <a:endCxn id="17" idx="1"/>
            </p:cNvCxnSpPr>
            <p:nvPr/>
          </p:nvCxnSpPr>
          <p:spPr bwMode="auto">
            <a:xfrm rot="16200000" flipH="1">
              <a:off x="4707560" y="4673681"/>
              <a:ext cx="1324941" cy="180001"/>
            </a:xfrm>
            <a:prstGeom prst="bentConnector2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FE598967-9AA6-42F1-A3BD-E9991522539D}"/>
              </a:ext>
            </a:extLst>
          </p:cNvPr>
          <p:cNvCxnSpPr>
            <a:cxnSpLocks/>
            <a:stCxn id="45" idx="2"/>
            <a:endCxn id="9" idx="1"/>
          </p:cNvCxnSpPr>
          <p:nvPr/>
        </p:nvCxnSpPr>
        <p:spPr bwMode="auto">
          <a:xfrm rot="16200000" flipH="1">
            <a:off x="553473" y="2231816"/>
            <a:ext cx="349839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A94BE9D7-D59E-49FE-83F5-CF6ABABA8647}"/>
              </a:ext>
            </a:extLst>
          </p:cNvPr>
          <p:cNvCxnSpPr>
            <a:cxnSpLocks/>
            <a:stCxn id="46" idx="2"/>
            <a:endCxn id="20" idx="1"/>
          </p:cNvCxnSpPr>
          <p:nvPr/>
        </p:nvCxnSpPr>
        <p:spPr bwMode="auto">
          <a:xfrm rot="16200000" flipH="1">
            <a:off x="905874" y="2797656"/>
            <a:ext cx="349840" cy="172402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5F30576-D278-42B5-929F-1D6C2901B58C}"/>
              </a:ext>
            </a:extLst>
          </p:cNvPr>
          <p:cNvGrpSpPr/>
          <p:nvPr/>
        </p:nvGrpSpPr>
        <p:grpSpPr>
          <a:xfrm>
            <a:off x="462191" y="1711098"/>
            <a:ext cx="1810229" cy="432000"/>
            <a:chOff x="462191" y="1593405"/>
            <a:chExt cx="1810229" cy="432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89B3F3-0FF3-4114-8E02-80BB53CA8C77}"/>
                </a:ext>
              </a:extLst>
            </p:cNvPr>
            <p:cNvSpPr/>
            <p:nvPr/>
          </p:nvSpPr>
          <p:spPr bwMode="auto">
            <a:xfrm>
              <a:off x="462191" y="1593405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source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소스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363BC30-4C06-42F9-8AD2-38D2919E67D9}"/>
                </a:ext>
              </a:extLst>
            </p:cNvPr>
            <p:cNvSpPr/>
            <p:nvPr/>
          </p:nvSpPr>
          <p:spPr bwMode="auto">
            <a:xfrm>
              <a:off x="462191" y="1593405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5C59840-F55F-4399-A853-CD0394B8E465}"/>
              </a:ext>
            </a:extLst>
          </p:cNvPr>
          <p:cNvGrpSpPr/>
          <p:nvPr/>
        </p:nvGrpSpPr>
        <p:grpSpPr>
          <a:xfrm>
            <a:off x="814593" y="2276937"/>
            <a:ext cx="1810229" cy="432000"/>
            <a:chOff x="1457386" y="2376527"/>
            <a:chExt cx="1810229" cy="432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8C0754F-9CE6-41C5-9749-FB76198CF63A}"/>
                </a:ext>
              </a:extLst>
            </p:cNvPr>
            <p:cNvSpPr/>
            <p:nvPr/>
          </p:nvSpPr>
          <p:spPr bwMode="auto">
            <a:xfrm>
              <a:off x="1457386" y="2376527"/>
              <a:ext cx="1810229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폴더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E7B6DA-7E91-4C4B-BB0C-0A790F52A5A6}"/>
                </a:ext>
              </a:extLst>
            </p:cNvPr>
            <p:cNvSpPr/>
            <p:nvPr/>
          </p:nvSpPr>
          <p:spPr bwMode="auto">
            <a:xfrm>
              <a:off x="1457386" y="2376527"/>
              <a:ext cx="360000" cy="432000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58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테이블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67733"/>
              </p:ext>
            </p:extLst>
          </p:nvPr>
        </p:nvGraphicFramePr>
        <p:xfrm>
          <a:off x="331140" y="1053589"/>
          <a:ext cx="9247833" cy="75710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스크립트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makemigrations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2930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No changes detected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968447"/>
              </p:ext>
            </p:extLst>
          </p:nvPr>
        </p:nvGraphicFramePr>
        <p:xfrm>
          <a:off x="331140" y="1945516"/>
          <a:ext cx="9247833" cy="290244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manag.py migrate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61839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Apply all migrations: admin, auth, contenttypes, sessions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Running migrations: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contenttypes.0001_initial...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admin.0001_initial...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admin.0002_logentry_remove_auto_add...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admin.0003_logentry_add_action_flag_choices...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contenttypes.0002_remove_content_type_name...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auth.0002_alter_permission_name_max_length...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auth.0003_alter_user_email_max_length...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auth.0004_alter_user_username_opts...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auth.0005_alter_user_last_login_null...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auth.0006_require_contenttypes_0002...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auth.0007_alter_validators_add_error_messages...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auth.0008_alter_user_username_max_length...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auth.0009_alter_user_last_name_max_length...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auth.0010_alter_group_name_max_length...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auth.0011_update_proxy_permissions...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auth.0012_alter_user_first_name_max_length... OK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Applying sessions.0001_initial... OK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5CAE8491-FF43-4EC0-BD63-5CF87C93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90398"/>
              </p:ext>
            </p:extLst>
          </p:nvPr>
        </p:nvGraphicFramePr>
        <p:xfrm>
          <a:off x="331140" y="4982779"/>
          <a:ext cx="9247834" cy="1392120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오라클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생성 결과 확인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esm.auth_group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esm.auth_user_user_permissions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esm.auth_group_permissions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sv-SE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esm.django_admin_log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2890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esm.auth_permission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esm.django_content_type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1066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358964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esm.auth_user_groups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esm.django_session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0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63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22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Ⅲ. </a:t>
            </a:r>
            <a:r>
              <a:rPr lang="ko-KR" altLang="en-US"/>
              <a:t>프로젝트 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테이블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09987"/>
              </p:ext>
            </p:extLst>
          </p:nvPr>
        </p:nvGraphicFramePr>
        <p:xfrm>
          <a:off x="331140" y="1053589"/>
          <a:ext cx="9247833" cy="143940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웹 서버 실행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runserver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2930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Watching for file changes with StatReloader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Performing system checks...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System check identified no issues (0 silenced).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February 13, 2021 - 11:11:46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 version 3.1.6, using settings 'esm.settings'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Starting development server at http://127.0.0.1:8000/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Quit the server with CTRL-BREAK.</a:t>
                      </a: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graphicFrame>
        <p:nvGraphicFramePr>
          <p:cNvPr id="12" name="Group 326">
            <a:extLst>
              <a:ext uri="{FF2B5EF4-FFF2-40B4-BE49-F238E27FC236}">
                <a16:creationId xmlns:a16="http://schemas.microsoft.com/office/drawing/2014/main" id="{EF272626-E431-4B3B-AAE9-5C9151EB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55545"/>
              </p:ext>
            </p:extLst>
          </p:nvPr>
        </p:nvGraphicFramePr>
        <p:xfrm>
          <a:off x="331140" y="2642639"/>
          <a:ext cx="9247833" cy="3712894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388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로컬 웹 서버 확인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http://127.0.0.1:8000/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2488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79589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C25E34C-94A8-4182-AEBC-719F6168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81" y="3455715"/>
            <a:ext cx="4781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8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  <a:solidFill>
            <a:schemeClr val="bg1"/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  <a:solidFill>
            <a:schemeClr val="bg1"/>
          </a:solidFill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템플릿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  <a:solidFill>
            <a:schemeClr val="bg1"/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grpFill/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Django </a:t>
            </a:r>
            <a:r>
              <a:rPr lang="ko-KR" altLang="en-US"/>
              <a:t>개발 방식</a:t>
            </a:r>
            <a:r>
              <a:rPr lang="en-US" altLang="ko-KR"/>
              <a:t>(MVT)</a:t>
            </a:r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CDA3D8C-CABE-4A48-87A4-4DB295ACBCE5}"/>
              </a:ext>
            </a:extLst>
          </p:cNvPr>
          <p:cNvGrpSpPr/>
          <p:nvPr/>
        </p:nvGrpSpPr>
        <p:grpSpPr>
          <a:xfrm>
            <a:off x="1203464" y="1681169"/>
            <a:ext cx="7499073" cy="1577069"/>
            <a:chOff x="1074073" y="1681169"/>
            <a:chExt cx="7499073" cy="157706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838F9E-8BBC-4CCB-BE61-6015A7A8661B}"/>
                </a:ext>
              </a:extLst>
            </p:cNvPr>
            <p:cNvSpPr/>
            <p:nvPr/>
          </p:nvSpPr>
          <p:spPr bwMode="auto">
            <a:xfrm>
              <a:off x="1074073" y="1712282"/>
              <a:ext cx="1260000" cy="151218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</a:t>
              </a:r>
              <a:endPara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클라이언트</a:t>
              </a: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64" name="직선 화살표 연결선 19">
              <a:extLst>
                <a:ext uri="{FF2B5EF4-FFF2-40B4-BE49-F238E27FC236}">
                  <a16:creationId xmlns:a16="http://schemas.microsoft.com/office/drawing/2014/main" id="{035043AD-AE93-44F6-A311-09892A30DCC6}"/>
                </a:ext>
              </a:extLst>
            </p:cNvPr>
            <p:cNvCxnSpPr>
              <a:cxnSpLocks/>
              <a:stCxn id="48" idx="3"/>
            </p:cNvCxnSpPr>
            <p:nvPr/>
          </p:nvCxnSpPr>
          <p:spPr bwMode="auto">
            <a:xfrm flipV="1">
              <a:off x="2334073" y="1931832"/>
              <a:ext cx="1111924" cy="43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19">
              <a:extLst>
                <a:ext uri="{FF2B5EF4-FFF2-40B4-BE49-F238E27FC236}">
                  <a16:creationId xmlns:a16="http://schemas.microsoft.com/office/drawing/2014/main" id="{1D3B5FDD-185A-4187-B228-49EE87662EA9}"/>
                </a:ext>
              </a:extLst>
            </p:cNvPr>
            <p:cNvCxnSpPr>
              <a:cxnSpLocks/>
              <a:endCxn id="71" idx="1"/>
            </p:cNvCxnSpPr>
            <p:nvPr/>
          </p:nvCxnSpPr>
          <p:spPr bwMode="auto">
            <a:xfrm>
              <a:off x="4237832" y="1931832"/>
              <a:ext cx="97402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FA6AA1-AF70-4399-982E-FC630C862A7F}"/>
                </a:ext>
              </a:extLst>
            </p:cNvPr>
            <p:cNvSpPr/>
            <p:nvPr/>
          </p:nvSpPr>
          <p:spPr bwMode="auto">
            <a:xfrm>
              <a:off x="7313146" y="1715832"/>
              <a:ext cx="1260000" cy="151218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DB</a:t>
              </a:r>
              <a:endParaRPr lang="ko-KR" altLang="en-US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5211858" y="1715832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6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</a:t>
              </a:r>
              <a:r>
                <a:rPr lang="en-US" altLang="ko-KR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odel</a:t>
              </a:r>
              <a:endPara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5211858" y="2796017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600" b="1" i="0" u="none" strike="noStrike" cap="none" normalizeH="0" baseline="0">
                  <a:ln>
                    <a:noFill/>
                  </a:ln>
                  <a:solidFill>
                    <a:srgbClr val="3333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T</a:t>
              </a:r>
              <a:r>
                <a:rPr kumimoji="0" lang="en-US" altLang="ko-KR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emplate</a:t>
              </a:r>
              <a:endParaRPr kumimoji="0" lang="ko-KR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199C1E-BDF1-4552-86D8-B9430D0AB36C}"/>
                </a:ext>
              </a:extLst>
            </p:cNvPr>
            <p:cNvSpPr/>
            <p:nvPr/>
          </p:nvSpPr>
          <p:spPr>
            <a:xfrm>
              <a:off x="2781216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request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0" name="직선 화살표 연결선 19">
              <a:extLst>
                <a:ext uri="{FF2B5EF4-FFF2-40B4-BE49-F238E27FC236}">
                  <a16:creationId xmlns:a16="http://schemas.microsoft.com/office/drawing/2014/main" id="{F56894F4-A243-4B24-9C7C-01ACF6A881BD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0800000">
              <a:off x="2334073" y="2580017"/>
              <a:ext cx="1111924" cy="4320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EC8FBBB-8816-4214-972D-5253A73C0C63}"/>
                </a:ext>
              </a:extLst>
            </p:cNvPr>
            <p:cNvSpPr/>
            <p:nvPr/>
          </p:nvSpPr>
          <p:spPr>
            <a:xfrm>
              <a:off x="2781216" y="3012017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response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CE8D7F-FCDE-4900-A960-9032F270B260}"/>
                </a:ext>
              </a:extLst>
            </p:cNvPr>
            <p:cNvSpPr/>
            <p:nvPr/>
          </p:nvSpPr>
          <p:spPr>
            <a:xfrm>
              <a:off x="4364003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C/R/U/D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5" name="직선 화살표 연결선 19">
              <a:extLst>
                <a:ext uri="{FF2B5EF4-FFF2-40B4-BE49-F238E27FC236}">
                  <a16:creationId xmlns:a16="http://schemas.microsoft.com/office/drawing/2014/main" id="{F9C6EE87-3627-4332-AB8F-C5D8A1FB10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37832" y="3001785"/>
              <a:ext cx="97402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49BD23C-7DE0-4D1B-88CB-BF6717F3B277}"/>
                </a:ext>
              </a:extLst>
            </p:cNvPr>
            <p:cNvSpPr/>
            <p:nvPr/>
          </p:nvSpPr>
          <p:spPr>
            <a:xfrm>
              <a:off x="4248010" y="2751122"/>
              <a:ext cx="93499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rendering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67" name="직선 화살표 연결선 19">
              <a:extLst>
                <a:ext uri="{FF2B5EF4-FFF2-40B4-BE49-F238E27FC236}">
                  <a16:creationId xmlns:a16="http://schemas.microsoft.com/office/drawing/2014/main" id="{363A4607-E974-48B3-818C-6ECE00710AED}"/>
                </a:ext>
              </a:extLst>
            </p:cNvPr>
            <p:cNvCxnSpPr>
              <a:cxnSpLocks/>
              <a:stCxn id="71" idx="3"/>
              <a:endCxn id="74" idx="1"/>
            </p:cNvCxnSpPr>
            <p:nvPr/>
          </p:nvCxnSpPr>
          <p:spPr bwMode="auto">
            <a:xfrm>
              <a:off x="6471858" y="1931832"/>
              <a:ext cx="841288" cy="54009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2967CB9-F798-4F99-9ECE-633B3FDB5676}"/>
                </a:ext>
              </a:extLst>
            </p:cNvPr>
            <p:cNvSpPr/>
            <p:nvPr/>
          </p:nvSpPr>
          <p:spPr>
            <a:xfrm>
              <a:off x="6327006" y="1681169"/>
              <a:ext cx="70300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ORM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976AB4F-FEAB-48EB-9746-B1DE94B3AA17}"/>
                </a:ext>
              </a:extLst>
            </p:cNvPr>
            <p:cNvSpPr/>
            <p:nvPr/>
          </p:nvSpPr>
          <p:spPr bwMode="auto">
            <a:xfrm>
              <a:off x="3445997" y="1715831"/>
              <a:ext cx="809124" cy="1512185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6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</a:t>
              </a:r>
              <a:r>
                <a:rPr lang="en-US" altLang="ko-KR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iew</a:t>
              </a:r>
              <a:endPara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aphicFrame>
        <p:nvGraphicFramePr>
          <p:cNvPr id="75" name="Group 326">
            <a:extLst>
              <a:ext uri="{FF2B5EF4-FFF2-40B4-BE49-F238E27FC236}">
                <a16:creationId xmlns:a16="http://schemas.microsoft.com/office/drawing/2014/main" id="{B7651F09-006F-4FD8-86E3-5ACF598FA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88807"/>
              </p:ext>
            </p:extLst>
          </p:nvPr>
        </p:nvGraphicFramePr>
        <p:xfrm>
          <a:off x="981339" y="3941651"/>
          <a:ext cx="7943322" cy="1191663"/>
        </p:xfrm>
        <a:graphic>
          <a:graphicData uri="http://schemas.openxmlformats.org/drawingml/2006/table">
            <a:tbl>
              <a:tblPr/>
              <a:tblGrid>
                <a:gridCol w="228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77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MVT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데이터베이스에 저장할 데이블 구조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로직이 동장하고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결과를 템플릿에 전달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56975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사용자에게 보여지는 웹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(HTML)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0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95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쿠키 및 세션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EFC201-73FC-4656-B09C-65E6DE1D5E92}"/>
              </a:ext>
            </a:extLst>
          </p:cNvPr>
          <p:cNvGrpSpPr/>
          <p:nvPr/>
        </p:nvGrpSpPr>
        <p:grpSpPr>
          <a:xfrm>
            <a:off x="887658" y="959583"/>
            <a:ext cx="8130685" cy="3254915"/>
            <a:chOff x="922809" y="1562265"/>
            <a:chExt cx="8130685" cy="32549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0838F9E-8BBC-4CCB-BE61-6015A7A8661B}"/>
                </a:ext>
              </a:extLst>
            </p:cNvPr>
            <p:cNvSpPr/>
            <p:nvPr/>
          </p:nvSpPr>
          <p:spPr bwMode="auto">
            <a:xfrm>
              <a:off x="922809" y="1802815"/>
              <a:ext cx="1260000" cy="29952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</a:t>
              </a:r>
              <a:endPara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클라이언트</a:t>
              </a:r>
              <a:endPara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cxnSp>
          <p:nvCxnSpPr>
            <p:cNvPr id="92" name="직선 화살표 연결선 19">
              <a:extLst>
                <a:ext uri="{FF2B5EF4-FFF2-40B4-BE49-F238E27FC236}">
                  <a16:creationId xmlns:a16="http://schemas.microsoft.com/office/drawing/2014/main" id="{1D3B5FDD-185A-4187-B228-49EE87662E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2022365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FA6AA1-AF70-4399-982E-FC630C862A7F}"/>
                </a:ext>
              </a:extLst>
            </p:cNvPr>
            <p:cNvSpPr/>
            <p:nvPr/>
          </p:nvSpPr>
          <p:spPr bwMode="auto">
            <a:xfrm>
              <a:off x="4218285" y="1806364"/>
              <a:ext cx="1260000" cy="29917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en-US" altLang="ko-KR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서버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5CE8D7F-FCDE-4900-A960-9032F270B260}"/>
                </a:ext>
              </a:extLst>
            </p:cNvPr>
            <p:cNvSpPr/>
            <p:nvPr/>
          </p:nvSpPr>
          <p:spPr>
            <a:xfrm>
              <a:off x="2307021" y="1776368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로그인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원통형 6">
              <a:extLst>
                <a:ext uri="{FF2B5EF4-FFF2-40B4-BE49-F238E27FC236}">
                  <a16:creationId xmlns:a16="http://schemas.microsoft.com/office/drawing/2014/main" id="{DD8575D5-28F3-469D-B8DF-4E1989458367}"/>
                </a:ext>
              </a:extLst>
            </p:cNvPr>
            <p:cNvSpPr/>
            <p:nvPr/>
          </p:nvSpPr>
          <p:spPr bwMode="auto">
            <a:xfrm>
              <a:off x="7513761" y="1562265"/>
              <a:ext cx="1539733" cy="918492"/>
            </a:xfrm>
            <a:prstGeom prst="can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108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사용자</a:t>
              </a:r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메뉴</a:t>
              </a:r>
            </a:p>
          </p:txBody>
        </p:sp>
        <p:cxnSp>
          <p:nvCxnSpPr>
            <p:cNvPr id="27" name="직선 화살표 연결선 19">
              <a:extLst>
                <a:ext uri="{FF2B5EF4-FFF2-40B4-BE49-F238E27FC236}">
                  <a16:creationId xmlns:a16="http://schemas.microsoft.com/office/drawing/2014/main" id="{BC6A35C2-12EB-4814-A043-FEABFB0029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2022365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8D4023F-0E1F-4B4D-8836-FA2E4D66E1C0}"/>
                </a:ext>
              </a:extLst>
            </p:cNvPr>
            <p:cNvSpPr/>
            <p:nvPr/>
          </p:nvSpPr>
          <p:spPr>
            <a:xfrm>
              <a:off x="5587480" y="1776368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조회</a:t>
              </a:r>
            </a:p>
          </p:txBody>
        </p:sp>
        <p:cxnSp>
          <p:nvCxnSpPr>
            <p:cNvPr id="30" name="직선 화살표 연결선 19">
              <a:extLst>
                <a:ext uri="{FF2B5EF4-FFF2-40B4-BE49-F238E27FC236}">
                  <a16:creationId xmlns:a16="http://schemas.microsoft.com/office/drawing/2014/main" id="{71B9D03E-C8FB-4452-8B9D-56B1058DE3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82809" y="2185327"/>
              <a:ext cx="2035476" cy="0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19">
              <a:extLst>
                <a:ext uri="{FF2B5EF4-FFF2-40B4-BE49-F238E27FC236}">
                  <a16:creationId xmlns:a16="http://schemas.microsoft.com/office/drawing/2014/main" id="{34E04CC2-6A3C-4717-B0B0-91EEEBE3F1B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2185327"/>
              <a:ext cx="2035476" cy="0"/>
            </a:xfrm>
            <a:prstGeom prst="straightConnector1">
              <a:avLst/>
            </a:prstGeom>
            <a:ln>
              <a:solidFill>
                <a:srgbClr val="3333FF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7AF35FC-A7D0-4892-8549-96A64237305E}"/>
                </a:ext>
              </a:extLst>
            </p:cNvPr>
            <p:cNvSpPr/>
            <p:nvPr/>
          </p:nvSpPr>
          <p:spPr>
            <a:xfrm>
              <a:off x="2182809" y="2185327"/>
              <a:ext cx="196896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응답 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 아이디</a:t>
              </a:r>
              <a:endParaRPr lang="en-US" altLang="ko-KR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쿠기정보 생성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C7845F-DE95-4EA2-9A81-BF16339790D8}"/>
                </a:ext>
              </a:extLst>
            </p:cNvPr>
            <p:cNvSpPr/>
            <p:nvPr/>
          </p:nvSpPr>
          <p:spPr>
            <a:xfrm>
              <a:off x="5587480" y="2185327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조회 결과</a:t>
              </a:r>
            </a:p>
          </p:txBody>
        </p:sp>
        <p:sp>
          <p:nvSpPr>
            <p:cNvPr id="34" name="원통형 33">
              <a:extLst>
                <a:ext uri="{FF2B5EF4-FFF2-40B4-BE49-F238E27FC236}">
                  <a16:creationId xmlns:a16="http://schemas.microsoft.com/office/drawing/2014/main" id="{B405269E-0D86-4A93-AD00-038DBB856249}"/>
                </a:ext>
              </a:extLst>
            </p:cNvPr>
            <p:cNvSpPr/>
            <p:nvPr/>
          </p:nvSpPr>
          <p:spPr bwMode="auto">
            <a:xfrm>
              <a:off x="7513761" y="2782984"/>
              <a:ext cx="1539733" cy="2015096"/>
            </a:xfrm>
            <a:prstGeom prst="can">
              <a:avLst/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36000" tIns="108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세션</a:t>
              </a:r>
              <a:endPara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400"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저장소</a:t>
              </a:r>
            </a:p>
          </p:txBody>
        </p:sp>
        <p:cxnSp>
          <p:nvCxnSpPr>
            <p:cNvPr id="35" name="직선 화살표 연결선 19">
              <a:extLst>
                <a:ext uri="{FF2B5EF4-FFF2-40B4-BE49-F238E27FC236}">
                  <a16:creationId xmlns:a16="http://schemas.microsoft.com/office/drawing/2014/main" id="{A4677EF1-D914-416B-BC5A-B7E8DA83C9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3125193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50B7826-37C0-4054-9E50-E3F0ECA0A97C}"/>
                </a:ext>
              </a:extLst>
            </p:cNvPr>
            <p:cNvSpPr/>
            <p:nvPr/>
          </p:nvSpPr>
          <p:spPr>
            <a:xfrm>
              <a:off x="5587480" y="2879196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세션 생성</a:t>
              </a:r>
            </a:p>
          </p:txBody>
        </p:sp>
        <p:cxnSp>
          <p:nvCxnSpPr>
            <p:cNvPr id="38" name="직선 화살표 연결선 19">
              <a:extLst>
                <a:ext uri="{FF2B5EF4-FFF2-40B4-BE49-F238E27FC236}">
                  <a16:creationId xmlns:a16="http://schemas.microsoft.com/office/drawing/2014/main" id="{16FD53CA-4D69-4C79-8DF6-684DCCDA87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3332413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8D10AF2-5211-46B4-B322-B591A08DC2B5}"/>
                </a:ext>
              </a:extLst>
            </p:cNvPr>
            <p:cNvSpPr/>
            <p:nvPr/>
          </p:nvSpPr>
          <p:spPr>
            <a:xfrm>
              <a:off x="5587480" y="3361376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 아이디 발급</a:t>
              </a:r>
            </a:p>
          </p:txBody>
        </p:sp>
        <p:cxnSp>
          <p:nvCxnSpPr>
            <p:cNvPr id="40" name="직선 화살표 연결선 19">
              <a:extLst>
                <a:ext uri="{FF2B5EF4-FFF2-40B4-BE49-F238E27FC236}">
                  <a16:creationId xmlns:a16="http://schemas.microsoft.com/office/drawing/2014/main" id="{887AD2F1-30B7-463C-B04B-55DB9A6AF2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4388897"/>
              <a:ext cx="2035476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532A057-43FC-4A9A-BFAF-180900CF87E4}"/>
                </a:ext>
              </a:extLst>
            </p:cNvPr>
            <p:cNvSpPr/>
            <p:nvPr/>
          </p:nvSpPr>
          <p:spPr>
            <a:xfrm>
              <a:off x="2307021" y="4142900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조회 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쿠키</a:t>
              </a:r>
            </a:p>
          </p:txBody>
        </p:sp>
        <p:cxnSp>
          <p:nvCxnSpPr>
            <p:cNvPr id="42" name="직선 화살표 연결선 19">
              <a:extLst>
                <a:ext uri="{FF2B5EF4-FFF2-40B4-BE49-F238E27FC236}">
                  <a16:creationId xmlns:a16="http://schemas.microsoft.com/office/drawing/2014/main" id="{37BEF0E9-8DA4-4429-BCC6-A2A97CB5B4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82809" y="4551859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B40253-5683-46A7-9C09-C522DD26FE94}"/>
                </a:ext>
              </a:extLst>
            </p:cNvPr>
            <p:cNvSpPr/>
            <p:nvPr/>
          </p:nvSpPr>
          <p:spPr>
            <a:xfrm>
              <a:off x="2182809" y="4551859"/>
              <a:ext cx="196896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응답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 조회 결과</a:t>
              </a: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b="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화살표 연결선 19">
              <a:extLst>
                <a:ext uri="{FF2B5EF4-FFF2-40B4-BE49-F238E27FC236}">
                  <a16:creationId xmlns:a16="http://schemas.microsoft.com/office/drawing/2014/main" id="{136D24E1-5039-4889-8EDA-FFEA932465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8285" y="4434359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8B06FD0-FB42-407A-AD2F-9A50A77FE122}"/>
                </a:ext>
              </a:extLst>
            </p:cNvPr>
            <p:cNvSpPr/>
            <p:nvPr/>
          </p:nvSpPr>
          <p:spPr>
            <a:xfrm>
              <a:off x="5587480" y="4188362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쿠키 검증</a:t>
              </a:r>
            </a:p>
          </p:txBody>
        </p:sp>
        <p:cxnSp>
          <p:nvCxnSpPr>
            <p:cNvPr id="46" name="직선 화살표 연결선 19">
              <a:extLst>
                <a:ext uri="{FF2B5EF4-FFF2-40B4-BE49-F238E27FC236}">
                  <a16:creationId xmlns:a16="http://schemas.microsoft.com/office/drawing/2014/main" id="{B0901DB7-AA72-4399-9FC2-40399D1E169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78285" y="4541996"/>
              <a:ext cx="203547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E6BE9AF-A20C-46AF-A4D2-7CD91FDE27FE}"/>
                </a:ext>
              </a:extLst>
            </p:cNvPr>
            <p:cNvSpPr/>
            <p:nvPr/>
          </p:nvSpPr>
          <p:spPr>
            <a:xfrm>
              <a:off x="5587480" y="4570959"/>
              <a:ext cx="172054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b="0" i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세션정보 획득</a:t>
              </a:r>
            </a:p>
          </p:txBody>
        </p:sp>
        <p:cxnSp>
          <p:nvCxnSpPr>
            <p:cNvPr id="52" name="직선 화살표 연결선 19">
              <a:extLst>
                <a:ext uri="{FF2B5EF4-FFF2-40B4-BE49-F238E27FC236}">
                  <a16:creationId xmlns:a16="http://schemas.microsoft.com/office/drawing/2014/main" id="{FC2234BD-D5D5-404F-9600-5CAE47080E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00793" y="2022365"/>
              <a:ext cx="1116000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19">
              <a:extLst>
                <a:ext uri="{FF2B5EF4-FFF2-40B4-BE49-F238E27FC236}">
                  <a16:creationId xmlns:a16="http://schemas.microsoft.com/office/drawing/2014/main" id="{41FB6744-80D8-4B02-B382-C7A9DDD5E8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35959" y="4441352"/>
              <a:ext cx="1186004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19">
              <a:extLst>
                <a:ext uri="{FF2B5EF4-FFF2-40B4-BE49-F238E27FC236}">
                  <a16:creationId xmlns:a16="http://schemas.microsoft.com/office/drawing/2014/main" id="{0E3913A3-01DC-4925-9C5D-2565B091F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82809" y="4452689"/>
              <a:ext cx="2035476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직선 화살표 연결선 19">
            <a:extLst>
              <a:ext uri="{FF2B5EF4-FFF2-40B4-BE49-F238E27FC236}">
                <a16:creationId xmlns:a16="http://schemas.microsoft.com/office/drawing/2014/main" id="{4235B6F1-CAE3-4A5F-B4D7-813C987AE3DB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754" y="1419909"/>
            <a:ext cx="1186004" cy="237349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Group 326">
            <a:extLst>
              <a:ext uri="{FF2B5EF4-FFF2-40B4-BE49-F238E27FC236}">
                <a16:creationId xmlns:a16="http://schemas.microsoft.com/office/drawing/2014/main" id="{E241994A-52F4-4049-9878-B434029B7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59286"/>
              </p:ext>
            </p:extLst>
          </p:nvPr>
        </p:nvGraphicFramePr>
        <p:xfrm>
          <a:off x="584173" y="4502964"/>
          <a:ext cx="8737654" cy="1816200"/>
        </p:xfrm>
        <a:graphic>
          <a:graphicData uri="http://schemas.openxmlformats.org/drawingml/2006/table">
            <a:tbl>
              <a:tblPr/>
              <a:tblGrid>
                <a:gridCol w="2518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9149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236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 및 세션 설명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127" marR="83127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측에서 쿠키를 생성하여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응답 데이터의 헤더에 저장해서 웹 브라우저에 전송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브라우저는 쿠키 저장소에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형태로 쿠키를 저장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브라우저는 요청이 있을 때 마다 저장한 쿠키를 웹 서버에 전송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서버는 그 쿠키를 사용해 필요한 작업 수행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319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세션은 웹브라우저가 아니라 서버의 캐쉬메모리에 저장됨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서버에 저장되는 것이기에 보안에 강함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캐쉬메모리는 휘발성이 강하며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저장할 수 있는 메모리가 크지 않음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세션을 사용한다는 것은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session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 객체를 사용한다는 의미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세션은 여러 서버에서 공유할 수 없지만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쿠키는 여러 도메인 주소에 공유할 수 있음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9600" marR="396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5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0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2133C6-2C5A-4A0C-99B7-B7FE2CF72857}"/>
              </a:ext>
            </a:extLst>
          </p:cNvPr>
          <p:cNvGrpSpPr/>
          <p:nvPr/>
        </p:nvGrpSpPr>
        <p:grpSpPr>
          <a:xfrm>
            <a:off x="354531" y="1157198"/>
            <a:ext cx="9196938" cy="5198335"/>
            <a:chOff x="349250" y="1157198"/>
            <a:chExt cx="9196938" cy="5198335"/>
          </a:xfrm>
        </p:grpSpPr>
        <p:sp>
          <p:nvSpPr>
            <p:cNvPr id="17" name="사다리꼴 16">
              <a:extLst>
                <a:ext uri="{FF2B5EF4-FFF2-40B4-BE49-F238E27FC236}">
                  <a16:creationId xmlns:a16="http://schemas.microsoft.com/office/drawing/2014/main" id="{195BA3BA-C8ED-44F5-813E-2706826B0019}"/>
                </a:ext>
              </a:extLst>
            </p:cNvPr>
            <p:cNvSpPr/>
            <p:nvPr/>
          </p:nvSpPr>
          <p:spPr bwMode="auto">
            <a:xfrm>
              <a:off x="359812" y="1902505"/>
              <a:ext cx="9186376" cy="389778"/>
            </a:xfrm>
            <a:prstGeom prst="trapezoid">
              <a:avLst>
                <a:gd name="adj" fmla="val 63810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사각형: 둥근 위쪽 모서리 50">
              <a:extLst>
                <a:ext uri="{FF2B5EF4-FFF2-40B4-BE49-F238E27FC236}">
                  <a16:creationId xmlns:a16="http://schemas.microsoft.com/office/drawing/2014/main" id="{390E6EA6-B063-4B40-A88E-C01A9DD37453}"/>
                </a:ext>
              </a:extLst>
            </p:cNvPr>
            <p:cNvSpPr/>
            <p:nvPr/>
          </p:nvSpPr>
          <p:spPr bwMode="auto">
            <a:xfrm>
              <a:off x="2813385" y="1157198"/>
              <a:ext cx="4279230" cy="744502"/>
            </a:xfrm>
            <a:prstGeom prst="round2SameRect">
              <a:avLst>
                <a:gd name="adj1" fmla="val 9371"/>
                <a:gd name="adj2" fmla="val 0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개발</a:t>
              </a:r>
              <a:endPara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로그아웃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홈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9D4074-EFC2-4F23-BB09-C1AFFAC24160}"/>
                </a:ext>
              </a:extLst>
            </p:cNvPr>
            <p:cNvSpPr/>
            <p:nvPr/>
          </p:nvSpPr>
          <p:spPr bwMode="auto">
            <a:xfrm>
              <a:off x="349250" y="2292283"/>
              <a:ext cx="9196938" cy="4063250"/>
            </a:xfrm>
            <a:prstGeom prst="rect">
              <a:avLst/>
            </a:prstGeom>
            <a:solidFill>
              <a:srgbClr val="FFFFCC">
                <a:alpha val="20000"/>
              </a:srgb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4229965-FAB9-49FE-8761-E81B84E94545}"/>
                </a:ext>
              </a:extLst>
            </p:cNvPr>
            <p:cNvCxnSpPr>
              <a:cxnSpLocks/>
              <a:stCxn id="58" idx="3"/>
              <a:endCxn id="65" idx="1"/>
            </p:cNvCxnSpPr>
            <p:nvPr/>
          </p:nvCxnSpPr>
          <p:spPr bwMode="auto">
            <a:xfrm>
              <a:off x="2175441" y="2765168"/>
              <a:ext cx="99626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8FF21CF-D71A-4E0B-997A-ECA7452098C0}"/>
                </a:ext>
              </a:extLst>
            </p:cNvPr>
            <p:cNvGrpSpPr/>
            <p:nvPr/>
          </p:nvGrpSpPr>
          <p:grpSpPr>
            <a:xfrm>
              <a:off x="636352" y="2569876"/>
              <a:ext cx="1800000" cy="1474429"/>
              <a:chOff x="316875" y="578131"/>
              <a:chExt cx="1800000" cy="1474429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4C8BB5-2077-4409-BC7F-1E4A89595308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1474429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5AE80A8-63D6-4F64-8CC9-D3DB598CA0ED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ko-KR" altLang="en-U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업무 폴더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0B65698B-4471-4D76-856E-8E81BB93D06E}"/>
                  </a:ext>
                </a:extLst>
              </p:cNvPr>
              <p:cNvSpPr/>
              <p:nvPr/>
            </p:nvSpPr>
            <p:spPr bwMode="auto">
              <a:xfrm>
                <a:off x="316875" y="1502870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공통 앱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6B92B26D-43DF-4564-878C-9DD35CF2754A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C863A093-1116-406F-8246-20AFF160C475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4E85576-F19C-4464-AD7A-A3A127F1165E}"/>
                </a:ext>
              </a:extLst>
            </p:cNvPr>
            <p:cNvGrpSpPr/>
            <p:nvPr/>
          </p:nvGrpSpPr>
          <p:grpSpPr>
            <a:xfrm>
              <a:off x="2910799" y="2569876"/>
              <a:ext cx="1800000" cy="2502465"/>
              <a:chOff x="316875" y="578131"/>
              <a:chExt cx="1800000" cy="250246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2608F6F-FE14-4592-9909-7438120C59F5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2502465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생성</a:t>
                </a: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93E5110E-93AB-42F4-873A-39C3E04C5280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startapp esm_app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0875EE9C-E974-4F8D-8A6C-C8E42026CE3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templates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C3651B7-1C76-4D0B-93EA-859DE8835F95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9D45548D-4E67-41B8-BD93-11279B00C3B1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3DB58097-9F56-437B-96FC-C3EEEC6FDA43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settings.py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8D859B2-2C12-4D35-8A4D-B2CE8E9608F0}"/>
                  </a:ext>
                </a:extLst>
              </p:cNvPr>
              <p:cNvSpPr/>
              <p:nvPr/>
            </p:nvSpPr>
            <p:spPr bwMode="auto">
              <a:xfrm>
                <a:off x="316875" y="2551299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A0CFE8B-D10F-4A0A-8952-9F7B08A19CB7}"/>
                </a:ext>
              </a:extLst>
            </p:cNvPr>
            <p:cNvGrpSpPr/>
            <p:nvPr/>
          </p:nvGrpSpPr>
          <p:grpSpPr>
            <a:xfrm>
              <a:off x="5185246" y="4154229"/>
              <a:ext cx="1800000" cy="1973169"/>
              <a:chOff x="316875" y="578131"/>
              <a:chExt cx="1800000" cy="1973169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3435C28-4996-4E27-8375-5E81667300AF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코딩</a:t>
                </a: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C5AE9908-6C8B-4612-B34E-9AEB738AAF11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0CC624-70F2-49A6-9029-B8BAE2FA5889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views.py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작성</a:t>
                </a: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271DB4B-EC0E-474E-A40C-20BA5A449EDA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8088684-5720-4AD1-9E90-1D5063D6D8E8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6CFE0773-D5BD-4A01-9FCA-2AC039331C45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html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</p:grpSp>
        <p:cxnSp>
          <p:nvCxnSpPr>
            <p:cNvPr id="75" name="직선 화살표 연결선 146">
              <a:extLst>
                <a:ext uri="{FF2B5EF4-FFF2-40B4-BE49-F238E27FC236}">
                  <a16:creationId xmlns:a16="http://schemas.microsoft.com/office/drawing/2014/main" id="{28939DFB-F3E2-4C35-8B86-1FC584AE0AE7}"/>
                </a:ext>
              </a:extLst>
            </p:cNvPr>
            <p:cNvCxnSpPr>
              <a:cxnSpLocks/>
              <a:stCxn id="64" idx="3"/>
              <a:endCxn id="73" idx="1"/>
            </p:cNvCxnSpPr>
            <p:nvPr/>
          </p:nvCxnSpPr>
          <p:spPr bwMode="auto">
            <a:xfrm>
              <a:off x="4449888" y="2765168"/>
              <a:ext cx="996269" cy="15843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606B0F0-DAED-4AEB-8418-FE6C9B892DA8}"/>
                </a:ext>
              </a:extLst>
            </p:cNvPr>
            <p:cNvCxnSpPr>
              <a:cxnSpLocks/>
              <a:stCxn id="72" idx="3"/>
              <a:endCxn id="82" idx="1"/>
            </p:cNvCxnSpPr>
            <p:nvPr/>
          </p:nvCxnSpPr>
          <p:spPr bwMode="auto">
            <a:xfrm>
              <a:off x="6724335" y="4349521"/>
              <a:ext cx="99626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6146BCB-147B-45F3-9834-7AB2E7CBBFF2}"/>
                </a:ext>
              </a:extLst>
            </p:cNvPr>
            <p:cNvGrpSpPr/>
            <p:nvPr/>
          </p:nvGrpSpPr>
          <p:grpSpPr>
            <a:xfrm>
              <a:off x="7459692" y="4154229"/>
              <a:ext cx="1800000" cy="1973169"/>
              <a:chOff x="316875" y="578131"/>
              <a:chExt cx="1800000" cy="1973169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AB89D16-7BAE-4F16-B8A0-2FAEFB08D35F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테이블 생성</a:t>
                </a: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CD386577-6912-4D0B-BB6F-71534FCC0B15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inspectdb &gt; esmdb.py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9FEEA9F-C9E4-411C-AAA2-AAB8848E2AAB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models.py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49D1D7DD-4BEA-4F55-AC76-765B16BCE2C3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DFCE076-98C4-47FA-BF52-F2BD1088C023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36AFA6B-B6B1-4825-860A-6F290ECF835F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admin.py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785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폴더 및 공통 앱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045345"/>
              </p:ext>
            </p:extLst>
          </p:nvPr>
        </p:nvGraphicFramePr>
        <p:xfrm>
          <a:off x="331140" y="1026430"/>
          <a:ext cx="9247833" cy="1856160"/>
        </p:xfrm>
        <a:graphic>
          <a:graphicData uri="http://schemas.openxmlformats.org/drawingml/2006/table">
            <a:tbl>
              <a:tblPr/>
              <a:tblGrid>
                <a:gridCol w="266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1719680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517456942"/>
                    </a:ext>
                  </a:extLst>
                </a:gridCol>
              </a:tblGrid>
              <a:tr h="12368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업무 폴더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mkdir esm_ser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복무관리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esm_edu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교육소집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Educational convocation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58696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esm_ele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전자결재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Electronic authorization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029202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esm_bor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Board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005003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esm_sdl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복무현황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Service data list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258225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ems_cer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인증기준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Certification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28691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ems_sys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System management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33390"/>
                  </a:ext>
                </a:extLst>
              </a:tr>
            </a:tbl>
          </a:graphicData>
        </a:graphic>
      </p:graphicFrame>
      <p:graphicFrame>
        <p:nvGraphicFramePr>
          <p:cNvPr id="27" name="Group 326">
            <a:extLst>
              <a:ext uri="{FF2B5EF4-FFF2-40B4-BE49-F238E27FC236}">
                <a16:creationId xmlns:a16="http://schemas.microsoft.com/office/drawing/2014/main" id="{DE0D35F1-A13B-48EE-8E6E-FA56964D1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9622"/>
              </p:ext>
            </p:extLst>
          </p:nvPr>
        </p:nvGraphicFramePr>
        <p:xfrm>
          <a:off x="331140" y="3016659"/>
          <a:ext cx="9247833" cy="464040"/>
        </p:xfrm>
        <a:graphic>
          <a:graphicData uri="http://schemas.openxmlformats.org/drawingml/2006/table">
            <a:tbl>
              <a:tblPr/>
              <a:tblGrid>
                <a:gridCol w="2665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184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2194092">
                  <a:extLst>
                    <a:ext uri="{9D8B030D-6E8A-4147-A177-3AD203B41FA5}">
                      <a16:colId xmlns:a16="http://schemas.microsoft.com/office/drawing/2014/main" val="1517456942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공통 앱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startapp static_template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 라이브러리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011606"/>
                  </a:ext>
                </a:extLst>
              </a:tr>
            </a:tbl>
          </a:graphicData>
        </a:graphic>
      </p:graphicFrame>
      <p:graphicFrame>
        <p:nvGraphicFramePr>
          <p:cNvPr id="28" name="Group 326">
            <a:extLst>
              <a:ext uri="{FF2B5EF4-FFF2-40B4-BE49-F238E27FC236}">
                <a16:creationId xmlns:a16="http://schemas.microsoft.com/office/drawing/2014/main" id="{BF343C31-2E08-4369-B297-E3DDB8CC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59424"/>
              </p:ext>
            </p:extLst>
          </p:nvPr>
        </p:nvGraphicFramePr>
        <p:xfrm>
          <a:off x="331140" y="3620458"/>
          <a:ext cx="9247833" cy="2753182"/>
        </p:xfrm>
        <a:graphic>
          <a:graphicData uri="http://schemas.openxmlformats.org/drawingml/2006/table">
            <a:tbl>
              <a:tblPr/>
              <a:tblGrid>
                <a:gridCol w="9247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3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폴더 이미지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5211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3B4B375D-4D9A-4DDB-BDB4-A4E80FEB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61" y="3932881"/>
            <a:ext cx="1257218" cy="23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2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E02508-D480-4B63-86D4-001EF968D731}"/>
              </a:ext>
            </a:extLst>
          </p:cNvPr>
          <p:cNvGrpSpPr/>
          <p:nvPr/>
        </p:nvGrpSpPr>
        <p:grpSpPr>
          <a:xfrm>
            <a:off x="354531" y="1157198"/>
            <a:ext cx="9196938" cy="5198335"/>
            <a:chOff x="349250" y="1157198"/>
            <a:chExt cx="9196938" cy="5198335"/>
          </a:xfrm>
        </p:grpSpPr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6158F85E-6E5F-489B-8C8A-33BC1F59F2B8}"/>
                </a:ext>
              </a:extLst>
            </p:cNvPr>
            <p:cNvSpPr/>
            <p:nvPr/>
          </p:nvSpPr>
          <p:spPr bwMode="auto">
            <a:xfrm>
              <a:off x="359812" y="1902505"/>
              <a:ext cx="9186376" cy="389778"/>
            </a:xfrm>
            <a:prstGeom prst="trapezoid">
              <a:avLst>
                <a:gd name="adj" fmla="val 63810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24BCC8F4-9FBA-41AC-BB78-632D9F9A5F7A}"/>
                </a:ext>
              </a:extLst>
            </p:cNvPr>
            <p:cNvSpPr/>
            <p:nvPr/>
          </p:nvSpPr>
          <p:spPr bwMode="auto">
            <a:xfrm>
              <a:off x="2813385" y="1157198"/>
              <a:ext cx="4279230" cy="744502"/>
            </a:xfrm>
            <a:prstGeom prst="round2SameRect">
              <a:avLst>
                <a:gd name="adj1" fmla="val 9371"/>
                <a:gd name="adj2" fmla="val 0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개발</a:t>
              </a:r>
              <a:endPara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로그아웃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홈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3343136-0A15-44F2-9495-6195F5834FC6}"/>
                </a:ext>
              </a:extLst>
            </p:cNvPr>
            <p:cNvSpPr/>
            <p:nvPr/>
          </p:nvSpPr>
          <p:spPr bwMode="auto">
            <a:xfrm>
              <a:off x="349250" y="2292283"/>
              <a:ext cx="9196938" cy="4063250"/>
            </a:xfrm>
            <a:prstGeom prst="rect">
              <a:avLst/>
            </a:prstGeom>
            <a:solidFill>
              <a:srgbClr val="FFFFCC">
                <a:alpha val="20000"/>
              </a:srgb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1131351A-5434-45C9-BB67-34C4D30889A8}"/>
                </a:ext>
              </a:extLst>
            </p:cNvPr>
            <p:cNvCxnSpPr>
              <a:cxnSpLocks/>
              <a:stCxn id="78" idx="3"/>
              <a:endCxn id="72" idx="1"/>
            </p:cNvCxnSpPr>
            <p:nvPr/>
          </p:nvCxnSpPr>
          <p:spPr bwMode="auto">
            <a:xfrm>
              <a:off x="2175441" y="2765168"/>
              <a:ext cx="99626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277DE59-8B79-42F6-9A97-4CA660E45BE6}"/>
                </a:ext>
              </a:extLst>
            </p:cNvPr>
            <p:cNvGrpSpPr/>
            <p:nvPr/>
          </p:nvGrpSpPr>
          <p:grpSpPr>
            <a:xfrm>
              <a:off x="636352" y="2569876"/>
              <a:ext cx="1800000" cy="1474429"/>
              <a:chOff x="316875" y="578131"/>
              <a:chExt cx="1800000" cy="147442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5BE37CF-22F6-437E-A13C-4FEF4D4CE2FC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1474429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AFD5103-FC0F-47C4-9025-D8BBB7C70756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ko-KR" altLang="en-U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업무 폴더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175CB61-4D35-4A85-A684-88E334D3F65E}"/>
                  </a:ext>
                </a:extLst>
              </p:cNvPr>
              <p:cNvSpPr/>
              <p:nvPr/>
            </p:nvSpPr>
            <p:spPr bwMode="auto">
              <a:xfrm>
                <a:off x="316875" y="1502870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공통 앱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B5B2EF0-222A-42D2-8E79-5B31DD28AA70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B732FF8-A3CA-428E-A996-A529E71CC180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731FF66-5611-4CE4-99A5-A2A08562A376}"/>
                </a:ext>
              </a:extLst>
            </p:cNvPr>
            <p:cNvGrpSpPr/>
            <p:nvPr/>
          </p:nvGrpSpPr>
          <p:grpSpPr>
            <a:xfrm>
              <a:off x="2910799" y="2569876"/>
              <a:ext cx="1800000" cy="2502465"/>
              <a:chOff x="316875" y="578131"/>
              <a:chExt cx="1800000" cy="250246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C1CCCEA1-A508-4F0C-9616-DE8162426E45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2502465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생성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CD9335AB-B4CA-4841-B38B-F0EF1EC277CD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startapp esm_app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191AE36-CA1B-4A68-8080-CB42BCEFAD12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templates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1B4DBFD-8808-4690-8B46-C958E1B0BB91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B75BF9AE-60BC-4652-AC49-CF6A82B8D69A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E9FCA5F6-7144-4189-B9BB-86CF73D8A668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settings.py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CD2DD4A-96F2-4C7D-847C-4F616E31CCA9}"/>
                  </a:ext>
                </a:extLst>
              </p:cNvPr>
              <p:cNvSpPr/>
              <p:nvPr/>
            </p:nvSpPr>
            <p:spPr bwMode="auto">
              <a:xfrm>
                <a:off x="316875" y="2551299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F5F9063-6B50-461F-8247-E639502A50C6}"/>
                </a:ext>
              </a:extLst>
            </p:cNvPr>
            <p:cNvGrpSpPr/>
            <p:nvPr/>
          </p:nvGrpSpPr>
          <p:grpSpPr>
            <a:xfrm>
              <a:off x="5185246" y="4154229"/>
              <a:ext cx="1800000" cy="1973169"/>
              <a:chOff x="316875" y="578131"/>
              <a:chExt cx="1800000" cy="197316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D1009A8-E695-4955-A30E-91551BB0976F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코딩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8181ADB5-DA5C-43D8-B670-628A98370871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5F20AB01-B7B9-42B2-A407-333A30CFB76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views.py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작성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4A13163-4C28-42E7-AC03-36250B788012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70F1FF4-D81D-4277-B701-F81BBEFA585F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3113C18-452A-42E7-A07D-659C7B64C4C9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html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</p:grpSp>
        <p:cxnSp>
          <p:nvCxnSpPr>
            <p:cNvPr id="53" name="직선 화살표 연결선 146">
              <a:extLst>
                <a:ext uri="{FF2B5EF4-FFF2-40B4-BE49-F238E27FC236}">
                  <a16:creationId xmlns:a16="http://schemas.microsoft.com/office/drawing/2014/main" id="{5E840BDE-0B10-47AB-BC00-8935B4D9FA4C}"/>
                </a:ext>
              </a:extLst>
            </p:cNvPr>
            <p:cNvCxnSpPr>
              <a:cxnSpLocks/>
              <a:stCxn id="71" idx="3"/>
              <a:endCxn id="66" idx="1"/>
            </p:cNvCxnSpPr>
            <p:nvPr/>
          </p:nvCxnSpPr>
          <p:spPr bwMode="auto">
            <a:xfrm>
              <a:off x="4449888" y="2765168"/>
              <a:ext cx="996269" cy="15843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B71C1F4-EBA8-4989-9BD5-6B792DFA7545}"/>
                </a:ext>
              </a:extLst>
            </p:cNvPr>
            <p:cNvCxnSpPr>
              <a:cxnSpLocks/>
              <a:stCxn id="65" idx="3"/>
              <a:endCxn id="60" idx="1"/>
            </p:cNvCxnSpPr>
            <p:nvPr/>
          </p:nvCxnSpPr>
          <p:spPr bwMode="auto">
            <a:xfrm>
              <a:off x="6724335" y="4349521"/>
              <a:ext cx="99626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2E3CA9B-F1A7-4370-82F1-6AF67B509CF2}"/>
                </a:ext>
              </a:extLst>
            </p:cNvPr>
            <p:cNvGrpSpPr/>
            <p:nvPr/>
          </p:nvGrpSpPr>
          <p:grpSpPr>
            <a:xfrm>
              <a:off x="7459692" y="4154229"/>
              <a:ext cx="1800000" cy="1973169"/>
              <a:chOff x="316875" y="578131"/>
              <a:chExt cx="1800000" cy="197316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B3E1C1F-3FCB-4DC9-85E4-7F1AB6CA5177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테이블 생성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76074FA-2963-4B11-902F-36B1C1DCE48F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inspectdb &gt; esmdb.py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FA1F1E6F-E17F-47DA-8E79-F5F9CAC371D5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models.py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D948032-D670-4858-8D01-E613686D3FBD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3A0C26E-7207-4174-A2E4-68436CE452FC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E71C982-8B3A-485C-B5D9-04E96D6F1DC8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admin.py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547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46C1133-71FF-4E94-9B38-2007CF780645}"/>
              </a:ext>
            </a:extLst>
          </p:cNvPr>
          <p:cNvSpPr/>
          <p:nvPr/>
        </p:nvSpPr>
        <p:spPr bwMode="auto">
          <a:xfrm>
            <a:off x="640312" y="5436924"/>
            <a:ext cx="547185" cy="4320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aphicFrame>
        <p:nvGraphicFramePr>
          <p:cNvPr id="11" name="Group 326">
            <a:extLst>
              <a:ext uri="{FF2B5EF4-FFF2-40B4-BE49-F238E27FC236}">
                <a16:creationId xmlns:a16="http://schemas.microsoft.com/office/drawing/2014/main" id="{737C529E-CB12-4F39-AA0C-4B9A0A33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642975"/>
              </p:ext>
            </p:extLst>
          </p:nvPr>
        </p:nvGraphicFramePr>
        <p:xfrm>
          <a:off x="331140" y="4618397"/>
          <a:ext cx="9247834" cy="1791456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경로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경로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055813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path('admin/', admin.site.urls),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path('', include("esm_app.urls"))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  <a:tr h="271603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첫번째 인자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경로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+ includ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esm_app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앱의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읽고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정의된 함수를 통하여 화면을 접속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57669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0E63C7-A807-44DC-801D-25DA5D911BC4}"/>
              </a:ext>
            </a:extLst>
          </p:cNvPr>
          <p:cNvSpPr/>
          <p:nvPr/>
        </p:nvSpPr>
        <p:spPr bwMode="auto">
          <a:xfrm>
            <a:off x="4184625" y="5161110"/>
            <a:ext cx="4434276" cy="85039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생성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1140" y="1053589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가상환경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앱 생성 및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templates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startapp 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D:\ESM\source\esm\esm_app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mkdir templates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폴더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099090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39055"/>
              </p:ext>
            </p:extLst>
          </p:nvPr>
        </p:nvGraphicFramePr>
        <p:xfrm>
          <a:off x="331140" y="1941699"/>
          <a:ext cx="9247834" cy="2484648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앱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앱 등록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020608">
                <a:tc gridSpan="3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INSTALLED_APPS = [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'django.contrib.admin',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'django.contrib.auth',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'django.contrib.contenttypes',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'django.contrib.sessions',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'django.contrib.messages',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'django.contrib.staticfiles',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'static_template',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'esm_app',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F8E5E05-F0E4-4013-A350-A7E2C8487902}"/>
              </a:ext>
            </a:extLst>
          </p:cNvPr>
          <p:cNvSpPr/>
          <p:nvPr/>
        </p:nvSpPr>
        <p:spPr bwMode="auto">
          <a:xfrm>
            <a:off x="4392850" y="5436924"/>
            <a:ext cx="189025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http://127.0.0.1:8000/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094B63-5A1E-405F-BDFF-A566889DA294}"/>
              </a:ext>
            </a:extLst>
          </p:cNvPr>
          <p:cNvSpPr/>
          <p:nvPr/>
        </p:nvSpPr>
        <p:spPr bwMode="auto">
          <a:xfrm>
            <a:off x="6741846" y="5436924"/>
            <a:ext cx="54718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공백</a:t>
            </a:r>
          </a:p>
        </p:txBody>
      </p:sp>
      <p:cxnSp>
        <p:nvCxnSpPr>
          <p:cNvPr id="12" name="직선 화살표 연결선 19">
            <a:extLst>
              <a:ext uri="{FF2B5EF4-FFF2-40B4-BE49-F238E27FC236}">
                <a16:creationId xmlns:a16="http://schemas.microsoft.com/office/drawing/2014/main" id="{91394D06-9DC4-4426-AE3E-5E0570ED12BA}"/>
              </a:ext>
            </a:extLst>
          </p:cNvPr>
          <p:cNvCxnSpPr>
            <a:cxnSpLocks/>
            <a:stCxn id="23" idx="2"/>
            <a:endCxn id="8" idx="2"/>
          </p:cNvCxnSpPr>
          <p:nvPr/>
        </p:nvCxnSpPr>
        <p:spPr bwMode="auto">
          <a:xfrm rot="16200000" flipH="1">
            <a:off x="3964672" y="2818157"/>
            <a:ext cx="12700" cy="6101534"/>
          </a:xfrm>
          <a:prstGeom prst="bentConnector3">
            <a:avLst>
              <a:gd name="adj1" fmla="val 1657425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C54D72EF-A377-487F-B6B6-DE16F9DDA162}"/>
              </a:ext>
            </a:extLst>
          </p:cNvPr>
          <p:cNvSpPr/>
          <p:nvPr/>
        </p:nvSpPr>
        <p:spPr bwMode="auto">
          <a:xfrm>
            <a:off x="6403834" y="5500155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0CE0EB-AB04-469A-B609-F30DBA5B198E}"/>
              </a:ext>
            </a:extLst>
          </p:cNvPr>
          <p:cNvSpPr/>
          <p:nvPr/>
        </p:nvSpPr>
        <p:spPr bwMode="auto">
          <a:xfrm>
            <a:off x="7747771" y="5436924"/>
            <a:ext cx="64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login/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E9A9AE64-B89C-4F69-B589-8ED3C8A91794}"/>
              </a:ext>
            </a:extLst>
          </p:cNvPr>
          <p:cNvSpPr/>
          <p:nvPr/>
        </p:nvSpPr>
        <p:spPr bwMode="auto">
          <a:xfrm>
            <a:off x="7409760" y="5500155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2EB9FBA-35E2-4271-910E-0B7396CD584F}"/>
              </a:ext>
            </a:extLst>
          </p:cNvPr>
          <p:cNvSpPr/>
          <p:nvPr/>
        </p:nvSpPr>
        <p:spPr>
          <a:xfrm>
            <a:off x="4392850" y="5184353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A4F88B-F179-450E-9DCE-69AC8FCBE1FD}"/>
              </a:ext>
            </a:extLst>
          </p:cNvPr>
          <p:cNvSpPr/>
          <p:nvPr/>
        </p:nvSpPr>
        <p:spPr>
          <a:xfrm>
            <a:off x="6507074" y="5184353"/>
            <a:ext cx="1002274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Settings path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62C396-B013-47BD-9B93-D58CB4DD9957}"/>
              </a:ext>
            </a:extLst>
          </p:cNvPr>
          <p:cNvSpPr/>
          <p:nvPr/>
        </p:nvSpPr>
        <p:spPr>
          <a:xfrm>
            <a:off x="7078985" y="5184353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apps path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5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BAC3F78-7232-4ED9-A697-4BFE73F424D0}"/>
              </a:ext>
            </a:extLst>
          </p:cNvPr>
          <p:cNvGrpSpPr/>
          <p:nvPr/>
        </p:nvGrpSpPr>
        <p:grpSpPr>
          <a:xfrm>
            <a:off x="354531" y="1157198"/>
            <a:ext cx="9196938" cy="5198335"/>
            <a:chOff x="349250" y="1157198"/>
            <a:chExt cx="9196938" cy="5198335"/>
          </a:xfrm>
        </p:grpSpPr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11148A97-F742-40DA-8029-E3B941983160}"/>
                </a:ext>
              </a:extLst>
            </p:cNvPr>
            <p:cNvSpPr/>
            <p:nvPr/>
          </p:nvSpPr>
          <p:spPr bwMode="auto">
            <a:xfrm>
              <a:off x="359812" y="1902505"/>
              <a:ext cx="9186376" cy="389778"/>
            </a:xfrm>
            <a:prstGeom prst="trapezoid">
              <a:avLst>
                <a:gd name="adj" fmla="val 63810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EA2B69C8-8A2E-479A-A2F2-F758AD342A0C}"/>
                </a:ext>
              </a:extLst>
            </p:cNvPr>
            <p:cNvSpPr/>
            <p:nvPr/>
          </p:nvSpPr>
          <p:spPr bwMode="auto">
            <a:xfrm>
              <a:off x="2813385" y="1157198"/>
              <a:ext cx="4279230" cy="744502"/>
            </a:xfrm>
            <a:prstGeom prst="round2SameRect">
              <a:avLst>
                <a:gd name="adj1" fmla="val 9371"/>
                <a:gd name="adj2" fmla="val 0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개발</a:t>
              </a:r>
              <a:endPara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로그아웃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홈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215146C-2E4A-4997-9A69-5603BB0CE09E}"/>
                </a:ext>
              </a:extLst>
            </p:cNvPr>
            <p:cNvSpPr/>
            <p:nvPr/>
          </p:nvSpPr>
          <p:spPr bwMode="auto">
            <a:xfrm>
              <a:off x="349250" y="2292283"/>
              <a:ext cx="9196938" cy="4063250"/>
            </a:xfrm>
            <a:prstGeom prst="rect">
              <a:avLst/>
            </a:prstGeom>
            <a:solidFill>
              <a:srgbClr val="FFFFCC">
                <a:alpha val="20000"/>
              </a:srgb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BC8AC14-0A47-4E2D-BF6B-F2B0F9B69917}"/>
                </a:ext>
              </a:extLst>
            </p:cNvPr>
            <p:cNvCxnSpPr>
              <a:cxnSpLocks/>
              <a:stCxn id="78" idx="3"/>
              <a:endCxn id="72" idx="1"/>
            </p:cNvCxnSpPr>
            <p:nvPr/>
          </p:nvCxnSpPr>
          <p:spPr bwMode="auto">
            <a:xfrm>
              <a:off x="2175441" y="2765168"/>
              <a:ext cx="99626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7B44397-6CA2-4D94-8FA8-35C19D9ECAD7}"/>
                </a:ext>
              </a:extLst>
            </p:cNvPr>
            <p:cNvGrpSpPr/>
            <p:nvPr/>
          </p:nvGrpSpPr>
          <p:grpSpPr>
            <a:xfrm>
              <a:off x="636352" y="2569876"/>
              <a:ext cx="1800000" cy="1474429"/>
              <a:chOff x="316875" y="578131"/>
              <a:chExt cx="1800000" cy="147442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340B103-8AE1-4804-9AF9-E33397927B7D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1474429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A21F2DC8-67D5-49DB-80D8-83F52BCA7918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ko-KR" altLang="en-U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업무 폴더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0C8C30E9-2DC4-4DB5-BD98-1B2DFF243ABB}"/>
                  </a:ext>
                </a:extLst>
              </p:cNvPr>
              <p:cNvSpPr/>
              <p:nvPr/>
            </p:nvSpPr>
            <p:spPr bwMode="auto">
              <a:xfrm>
                <a:off x="316875" y="1502870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공통 앱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8C75090D-ED8E-4D52-A422-4FB63ED8E1CD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4499A16D-C813-48E0-8B66-9ACE924BE1FF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5F5D17-075F-4D30-885F-58538DEC2D37}"/>
                </a:ext>
              </a:extLst>
            </p:cNvPr>
            <p:cNvGrpSpPr/>
            <p:nvPr/>
          </p:nvGrpSpPr>
          <p:grpSpPr>
            <a:xfrm>
              <a:off x="2910799" y="2569876"/>
              <a:ext cx="1800000" cy="2502465"/>
              <a:chOff x="316875" y="578131"/>
              <a:chExt cx="1800000" cy="250246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09522546-6745-47E2-9E4B-24AEFE0D954C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2502465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생성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6FF022-5071-4DBB-9EA6-CECAFD1A6D13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startapp esm_app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F4D2ED3-A22D-49BF-A5F9-A7A1A9E97A15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templates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C1F04F0-0D35-4544-A791-7C41BD3D86E5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44C5AF3-8AD8-42BF-B89E-96AB4E101244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5DA4BC3-F8D1-4946-8857-A972BCCBF44A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settings.py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99AC890-D10F-4B64-8A49-FBC2708004AB}"/>
                  </a:ext>
                </a:extLst>
              </p:cNvPr>
              <p:cNvSpPr/>
              <p:nvPr/>
            </p:nvSpPr>
            <p:spPr bwMode="auto">
              <a:xfrm>
                <a:off x="316875" y="2551299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EE53E31-8166-43BA-BA84-EFB3A81E72C6}"/>
                </a:ext>
              </a:extLst>
            </p:cNvPr>
            <p:cNvGrpSpPr/>
            <p:nvPr/>
          </p:nvGrpSpPr>
          <p:grpSpPr>
            <a:xfrm>
              <a:off x="5185246" y="4154229"/>
              <a:ext cx="1800000" cy="1973169"/>
              <a:chOff x="316875" y="578131"/>
              <a:chExt cx="1800000" cy="197316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41DEEC-F554-4680-AF69-4D0B5B6844CD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코딩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DA183A2-531C-4B2B-9988-97E892C018B5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D1B11C4-CA2A-4339-8D32-ACED96ED6F5B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views.py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작성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51099D5-A8DD-4BCB-873D-76E0C772DBD8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FC3DA34-E863-4B14-AE56-986603A7BEA7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1F1F7FD-124C-426A-94EC-C7F4E0F12CF8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html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</p:grpSp>
        <p:cxnSp>
          <p:nvCxnSpPr>
            <p:cNvPr id="53" name="직선 화살표 연결선 146">
              <a:extLst>
                <a:ext uri="{FF2B5EF4-FFF2-40B4-BE49-F238E27FC236}">
                  <a16:creationId xmlns:a16="http://schemas.microsoft.com/office/drawing/2014/main" id="{95A70C28-ED5D-465D-A252-610EAEF7B4A7}"/>
                </a:ext>
              </a:extLst>
            </p:cNvPr>
            <p:cNvCxnSpPr>
              <a:cxnSpLocks/>
              <a:stCxn id="71" idx="3"/>
              <a:endCxn id="66" idx="1"/>
            </p:cNvCxnSpPr>
            <p:nvPr/>
          </p:nvCxnSpPr>
          <p:spPr bwMode="auto">
            <a:xfrm>
              <a:off x="4449888" y="2765168"/>
              <a:ext cx="996269" cy="15843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2597E880-C98C-49EF-AEDA-782421F4D317}"/>
                </a:ext>
              </a:extLst>
            </p:cNvPr>
            <p:cNvCxnSpPr>
              <a:cxnSpLocks/>
              <a:stCxn id="65" idx="3"/>
              <a:endCxn id="60" idx="1"/>
            </p:cNvCxnSpPr>
            <p:nvPr/>
          </p:nvCxnSpPr>
          <p:spPr bwMode="auto">
            <a:xfrm>
              <a:off x="6724335" y="4349521"/>
              <a:ext cx="99626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3B58EBB-DC9E-43B1-AE14-2F9B51AC4E63}"/>
                </a:ext>
              </a:extLst>
            </p:cNvPr>
            <p:cNvGrpSpPr/>
            <p:nvPr/>
          </p:nvGrpSpPr>
          <p:grpSpPr>
            <a:xfrm>
              <a:off x="7459692" y="4154229"/>
              <a:ext cx="1800000" cy="1973169"/>
              <a:chOff x="316875" y="578131"/>
              <a:chExt cx="1800000" cy="197316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C4F27CF8-A3D2-4D06-8D5F-210DA7A45DA4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테이블 생성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DAD0EC6-D1B1-48C9-A3AE-0FB40315414C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inspectdb &gt; esmdb.py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8FDCEC0-0BA4-486F-856D-6231B0CF0711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models.py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7FB2913-7A88-4B9E-9048-F2CDF2C46F5B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7148A07-C54A-40AA-BD71-A8FCE00470C5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E729EA1F-E7D0-494D-994F-4201E3CA4149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admin.py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4430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829672"/>
              </p:ext>
            </p:extLst>
          </p:nvPr>
        </p:nvGraphicFramePr>
        <p:xfrm>
          <a:off x="331140" y="2919477"/>
          <a:ext cx="4539624" cy="3436056"/>
        </p:xfrm>
        <a:graphic>
          <a:graphicData uri="http://schemas.openxmlformats.org/drawingml/2006/table">
            <a:tbl>
              <a:tblPr/>
              <a:tblGrid>
                <a:gridCol w="2754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62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로그인을 위한 함수 정의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972016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django.shortcuts import render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django.http import HttpResponse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Create your views here.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login(request):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return render(request, "login.html")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28" name="Group 326">
            <a:extLst>
              <a:ext uri="{FF2B5EF4-FFF2-40B4-BE49-F238E27FC236}">
                <a16:creationId xmlns:a16="http://schemas.microsoft.com/office/drawing/2014/main" id="{539C8B16-784D-466E-88DA-D0C31307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972478"/>
              </p:ext>
            </p:extLst>
          </p:nvPr>
        </p:nvGraphicFramePr>
        <p:xfrm>
          <a:off x="5041275" y="2919477"/>
          <a:ext cx="4539624" cy="3436056"/>
        </p:xfrm>
        <a:graphic>
          <a:graphicData uri="http://schemas.openxmlformats.org/drawingml/2006/table">
            <a:tbl>
              <a:tblPr/>
              <a:tblGrid>
                <a:gridCol w="336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230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화면 작성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D:\ESM\source\esm\esm\esm_app\templates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972016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&lt;!DOCTYPE html&gt;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&lt;head&gt;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&lt;title&gt;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&lt;/title&gt;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&lt;/head&gt;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&lt;body&gt;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&lt;h1&gt;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화면입니다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.&lt;/h1&gt;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&lt;/body&gt;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&lt;/html&gt;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4A80A0-EEF2-494E-8AA3-43A9C2A71A38}"/>
              </a:ext>
            </a:extLst>
          </p:cNvPr>
          <p:cNvSpPr/>
          <p:nvPr/>
        </p:nvSpPr>
        <p:spPr bwMode="auto">
          <a:xfrm>
            <a:off x="839480" y="1688791"/>
            <a:ext cx="547185" cy="4320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544AD39F-7B97-44B5-BCA2-D0DA3F4B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692656"/>
              </p:ext>
            </p:extLst>
          </p:nvPr>
        </p:nvGraphicFramePr>
        <p:xfrm>
          <a:off x="331140" y="1053589"/>
          <a:ext cx="9247834" cy="175524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 추가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 추가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9120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path('login/', views.login),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path('logout/', views.logout),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path('home/', views.home),   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595E13-03A5-4A4D-B6FB-4295F06895FF}"/>
              </a:ext>
            </a:extLst>
          </p:cNvPr>
          <p:cNvSpPr/>
          <p:nvPr/>
        </p:nvSpPr>
        <p:spPr bwMode="auto">
          <a:xfrm>
            <a:off x="4184625" y="1711742"/>
            <a:ext cx="4434276" cy="850391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0CCAFB-6C89-4C23-83BC-89FDC7FC9DC0}"/>
              </a:ext>
            </a:extLst>
          </p:cNvPr>
          <p:cNvSpPr/>
          <p:nvPr/>
        </p:nvSpPr>
        <p:spPr bwMode="auto">
          <a:xfrm>
            <a:off x="4392850" y="1987556"/>
            <a:ext cx="189025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http://127.0.0.1:8000/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6FFD1F-5C98-4D55-A010-F2D5A4A2CB41}"/>
              </a:ext>
            </a:extLst>
          </p:cNvPr>
          <p:cNvSpPr/>
          <p:nvPr/>
        </p:nvSpPr>
        <p:spPr bwMode="auto">
          <a:xfrm>
            <a:off x="6741846" y="1987556"/>
            <a:ext cx="547185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공백</a:t>
            </a:r>
          </a:p>
        </p:txBody>
      </p:sp>
      <p:cxnSp>
        <p:nvCxnSpPr>
          <p:cNvPr id="18" name="직선 화살표 연결선 19">
            <a:extLst>
              <a:ext uri="{FF2B5EF4-FFF2-40B4-BE49-F238E27FC236}">
                <a16:creationId xmlns:a16="http://schemas.microsoft.com/office/drawing/2014/main" id="{E55A7242-39CA-4D0C-B35A-FAA6EFA7AD30}"/>
              </a:ext>
            </a:extLst>
          </p:cNvPr>
          <p:cNvCxnSpPr>
            <a:cxnSpLocks/>
            <a:stCxn id="25" idx="3"/>
            <a:endCxn id="20" idx="2"/>
          </p:cNvCxnSpPr>
          <p:nvPr/>
        </p:nvCxnSpPr>
        <p:spPr bwMode="auto">
          <a:xfrm>
            <a:off x="1386665" y="1904791"/>
            <a:ext cx="6685106" cy="514765"/>
          </a:xfrm>
          <a:prstGeom prst="bentConnector4">
            <a:avLst>
              <a:gd name="adj1" fmla="val 28617"/>
              <a:gd name="adj2" fmla="val 144409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DD715E46-B784-4120-A4F2-0E2A57B3FB37}"/>
              </a:ext>
            </a:extLst>
          </p:cNvPr>
          <p:cNvSpPr/>
          <p:nvPr/>
        </p:nvSpPr>
        <p:spPr bwMode="auto">
          <a:xfrm>
            <a:off x="6403834" y="2050787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9B4773-F660-47C0-ABCA-EA119A0F5497}"/>
              </a:ext>
            </a:extLst>
          </p:cNvPr>
          <p:cNvSpPr/>
          <p:nvPr/>
        </p:nvSpPr>
        <p:spPr bwMode="auto">
          <a:xfrm>
            <a:off x="7747771" y="1987556"/>
            <a:ext cx="648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login/</a:t>
            </a:r>
            <a:endParaRPr lang="ko-KR" altLang="en-US" sz="120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더하기 기호 20">
            <a:extLst>
              <a:ext uri="{FF2B5EF4-FFF2-40B4-BE49-F238E27FC236}">
                <a16:creationId xmlns:a16="http://schemas.microsoft.com/office/drawing/2014/main" id="{53886015-F783-44C4-905D-0300942C319A}"/>
              </a:ext>
            </a:extLst>
          </p:cNvPr>
          <p:cNvSpPr/>
          <p:nvPr/>
        </p:nvSpPr>
        <p:spPr bwMode="auto">
          <a:xfrm>
            <a:off x="7409760" y="2050787"/>
            <a:ext cx="217283" cy="272744"/>
          </a:xfrm>
          <a:prstGeom prst="mathPlus">
            <a:avLst/>
          </a:prstGeom>
          <a:solidFill>
            <a:srgbClr val="C00000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C424C0D-130B-4054-84C5-0EDE6A58665D}"/>
              </a:ext>
            </a:extLst>
          </p:cNvPr>
          <p:cNvSpPr/>
          <p:nvPr/>
        </p:nvSpPr>
        <p:spPr>
          <a:xfrm>
            <a:off x="4392850" y="1734985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A0C6B6-C045-4C6D-9A8B-EBBD8FEEF72A}"/>
              </a:ext>
            </a:extLst>
          </p:cNvPr>
          <p:cNvSpPr/>
          <p:nvPr/>
        </p:nvSpPr>
        <p:spPr>
          <a:xfrm>
            <a:off x="6507074" y="1734985"/>
            <a:ext cx="1002274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Settings path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DB93EA7-C2B2-44A5-AF88-DE5F237790C1}"/>
              </a:ext>
            </a:extLst>
          </p:cNvPr>
          <p:cNvSpPr/>
          <p:nvPr/>
        </p:nvSpPr>
        <p:spPr>
          <a:xfrm>
            <a:off x="7078985" y="1734985"/>
            <a:ext cx="1890255" cy="24622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altLang="ko-KR"/>
              <a:t>apps path</a:t>
            </a:r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498FC2A-2545-4FE5-BAAB-35C14EEAAD7B}"/>
              </a:ext>
            </a:extLst>
          </p:cNvPr>
          <p:cNvSpPr/>
          <p:nvPr/>
        </p:nvSpPr>
        <p:spPr bwMode="auto">
          <a:xfrm>
            <a:off x="5585988" y="5341545"/>
            <a:ext cx="3458424" cy="597528"/>
          </a:xfrm>
          <a:prstGeom prst="rect">
            <a:avLst/>
          </a:prstGeom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단축키 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: ! </a:t>
            </a: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입력 후</a:t>
            </a:r>
            <a:r>
              <a:rPr kumimoji="0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, </a:t>
            </a:r>
            <a:r>
              <a:rPr kumimoji="0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엔터</a:t>
            </a:r>
          </a:p>
        </p:txBody>
      </p:sp>
    </p:spTree>
    <p:extLst>
      <p:ext uri="{BB962C8B-B14F-4D97-AF65-F5344CB8AC3E}">
        <p14:creationId xmlns:p14="http://schemas.microsoft.com/office/powerpoint/2010/main" val="50737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</a:t>
            </a:r>
          </a:p>
        </p:txBody>
      </p:sp>
      <p:graphicFrame>
        <p:nvGraphicFramePr>
          <p:cNvPr id="13" name="Group 326">
            <a:extLst>
              <a:ext uri="{FF2B5EF4-FFF2-40B4-BE49-F238E27FC236}">
                <a16:creationId xmlns:a16="http://schemas.microsoft.com/office/drawing/2014/main" id="{544AD39F-7B97-44B5-BCA2-D0DA3F4BF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5454"/>
              </p:ext>
            </p:extLst>
          </p:nvPr>
        </p:nvGraphicFramePr>
        <p:xfrm>
          <a:off x="331140" y="1053589"/>
          <a:ext cx="9247834" cy="532005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로그인 화면 작성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C:\ESM\source\esm\authApp\templates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(esm_env) D:\ESM\source\esm\static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mkdir css / mkdir image / midir js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폴더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01487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https://getbootstrap.com/docs/4.3/getting-started/download/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Download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버튼 클릭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압축 해제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복사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82980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django-admin startapp static_template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33908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C:\ESM\source\esm\static_template\templates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base.html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378587"/>
                  </a:ext>
                </a:extLst>
              </a:tr>
              <a:tr h="392793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2AB4911-6819-446A-8588-1D973EB975C1}"/>
              </a:ext>
            </a:extLst>
          </p:cNvPr>
          <p:cNvSpPr/>
          <p:nvPr/>
        </p:nvSpPr>
        <p:spPr bwMode="auto">
          <a:xfrm>
            <a:off x="3795304" y="3188350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4A2313-7CA6-4575-AF9C-0EDF86E658D8}"/>
              </a:ext>
            </a:extLst>
          </p:cNvPr>
          <p:cNvSpPr/>
          <p:nvPr/>
        </p:nvSpPr>
        <p:spPr bwMode="auto">
          <a:xfrm>
            <a:off x="2324707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9ADA02-19ED-446B-9044-88619FDB416F}"/>
              </a:ext>
            </a:extLst>
          </p:cNvPr>
          <p:cNvSpPr/>
          <p:nvPr/>
        </p:nvSpPr>
        <p:spPr bwMode="auto">
          <a:xfrm>
            <a:off x="3966251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9">
            <a:extLst>
              <a:ext uri="{FF2B5EF4-FFF2-40B4-BE49-F238E27FC236}">
                <a16:creationId xmlns:a16="http://schemas.microsoft.com/office/drawing/2014/main" id="{C2D88C03-0372-48DD-ACE2-7D3DEFEDEBC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4578197" y="3581078"/>
            <a:ext cx="9053" cy="330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9A5EDC-746A-440F-88D8-F74669927886}"/>
              </a:ext>
            </a:extLst>
          </p:cNvPr>
          <p:cNvSpPr/>
          <p:nvPr/>
        </p:nvSpPr>
        <p:spPr bwMode="auto">
          <a:xfrm>
            <a:off x="5643665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30AD6CA-CAD7-4740-BAE5-F5587F558529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 bwMode="auto">
          <a:xfrm rot="16200000" flipH="1">
            <a:off x="5256123" y="2912204"/>
            <a:ext cx="330614" cy="166836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5F7BA0C3-0040-470B-A07B-CEA41EA9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07" y="4263346"/>
            <a:ext cx="1412119" cy="2021409"/>
          </a:xfrm>
          <a:prstGeom prst="rect">
            <a:avLst/>
          </a:prstGeom>
        </p:spPr>
      </p:pic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13D2CF36-1681-40EB-8E65-8790D88D21A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 bwMode="auto">
          <a:xfrm rot="5400000">
            <a:off x="3596645" y="2921087"/>
            <a:ext cx="330614" cy="16505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ADB727E8-6B0C-4F6C-A125-4026562F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251" y="4263346"/>
            <a:ext cx="1085850" cy="1619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4574519-827A-43EE-A543-968E72A5B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65" y="4263346"/>
            <a:ext cx="1790700" cy="20288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38D331-88CC-4C50-800E-B24185C8267E}"/>
              </a:ext>
            </a:extLst>
          </p:cNvPr>
          <p:cNvSpPr/>
          <p:nvPr/>
        </p:nvSpPr>
        <p:spPr bwMode="auto">
          <a:xfrm>
            <a:off x="7191705" y="3188350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static_templa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te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4544997-A449-4319-AA1A-43823F5113B4}"/>
              </a:ext>
            </a:extLst>
          </p:cNvPr>
          <p:cNvSpPr/>
          <p:nvPr/>
        </p:nvSpPr>
        <p:spPr bwMode="auto">
          <a:xfrm>
            <a:off x="7362651" y="3911692"/>
            <a:ext cx="1223891" cy="2950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base.html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253CF088-9191-4801-B095-BFF88647B35C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 bwMode="auto">
          <a:xfrm flipH="1">
            <a:off x="7974597" y="3581078"/>
            <a:ext cx="9054" cy="330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A69007B-CE93-4673-9E8D-66F955A7A6AB}"/>
              </a:ext>
            </a:extLst>
          </p:cNvPr>
          <p:cNvSpPr/>
          <p:nvPr/>
        </p:nvSpPr>
        <p:spPr bwMode="auto">
          <a:xfrm>
            <a:off x="5502862" y="2789993"/>
            <a:ext cx="1583891" cy="39272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7" name="직선 화살표 연결선 19">
            <a:extLst>
              <a:ext uri="{FF2B5EF4-FFF2-40B4-BE49-F238E27FC236}">
                <a16:creationId xmlns:a16="http://schemas.microsoft.com/office/drawing/2014/main" id="{82F7804C-3B7B-43C7-9F08-9DE6EFBDA37D}"/>
              </a:ext>
            </a:extLst>
          </p:cNvPr>
          <p:cNvCxnSpPr>
            <a:cxnSpLocks/>
            <a:stCxn id="46" idx="3"/>
            <a:endCxn id="37" idx="0"/>
          </p:cNvCxnSpPr>
          <p:nvPr/>
        </p:nvCxnSpPr>
        <p:spPr bwMode="auto">
          <a:xfrm>
            <a:off x="7086753" y="2986357"/>
            <a:ext cx="896898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19">
            <a:extLst>
              <a:ext uri="{FF2B5EF4-FFF2-40B4-BE49-F238E27FC236}">
                <a16:creationId xmlns:a16="http://schemas.microsoft.com/office/drawing/2014/main" id="{F933AAF9-AECC-4678-9588-7F684A21AC98}"/>
              </a:ext>
            </a:extLst>
          </p:cNvPr>
          <p:cNvCxnSpPr>
            <a:cxnSpLocks/>
            <a:stCxn id="46" idx="1"/>
            <a:endCxn id="8" idx="0"/>
          </p:cNvCxnSpPr>
          <p:nvPr/>
        </p:nvCxnSpPr>
        <p:spPr bwMode="auto">
          <a:xfrm rot="10800000" flipV="1">
            <a:off x="4587250" y="2986356"/>
            <a:ext cx="915612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072C3D-BDAE-4415-B2F1-5F7643982CE1}"/>
              </a:ext>
            </a:extLst>
          </p:cNvPr>
          <p:cNvSpPr/>
          <p:nvPr/>
        </p:nvSpPr>
        <p:spPr bwMode="auto">
          <a:xfrm>
            <a:off x="729385" y="3188350"/>
            <a:ext cx="1474050" cy="10184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54" name="직선 화살표 연결선 19">
            <a:extLst>
              <a:ext uri="{FF2B5EF4-FFF2-40B4-BE49-F238E27FC236}">
                <a16:creationId xmlns:a16="http://schemas.microsoft.com/office/drawing/2014/main" id="{5E409C8E-42EB-4970-9C92-0EB9DB483996}"/>
              </a:ext>
            </a:extLst>
          </p:cNvPr>
          <p:cNvCxnSpPr>
            <a:cxnSpLocks/>
            <a:stCxn id="46" idx="1"/>
            <a:endCxn id="53" idx="0"/>
          </p:cNvCxnSpPr>
          <p:nvPr/>
        </p:nvCxnSpPr>
        <p:spPr bwMode="auto">
          <a:xfrm rot="10800000" flipV="1">
            <a:off x="1466410" y="2986356"/>
            <a:ext cx="4036452" cy="201993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91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24635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C:\ESM\source\esm\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static_template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\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templates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base.html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 gridSpan="2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&lt;html&gt;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&lt;head&gt;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charset="UTF-8"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URL : https://www.w3schools.com/css/css_rwd_viewport.asp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name="viewport" content="width=device-width, initial-scale=1.0"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URL : https://docs.microsoft.com/en-us/previous-versions/windows/internet-explorer/ie-developer/compatibility/jj676915(v=vs.85)?redirectedfrom=MSDN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&lt;meta http-equiv="X-UA-Compatible" content="ie=edge"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Minified bootstrap css 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load static %}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https://fonts.google.com/?subset=korean&amp;preview.size=18 --&gt;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 웹폰트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'Noto Sans KR'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&lt;link rel="preconnect" href="https://fonts.gstatic.com"&gt;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href="https://fonts.googleapis.com/css2?family=Noto+Sans+KR&amp;display=swap" rel="stylesheet"&gt;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https://getbootstrap.com/docs/4.3/getting-started/download/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&lt;link rel="stylesheet" type="text/css" href="{% static 'css/bootstrap.min.css' %}"/&gt;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href="https://use.fontawesome.com/releases/v5.0.9/css/all.css" integrity="sha384-5SOiIsAziJl6AWe0HWRKTXlfcSHKmYV4RBF18PPJ173Kzn7jzMyFuTtk8JA7QQG1" crossorigin="anonymous"&gt;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esm extension css 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type="text/css" href="{% static 'css/esm_extension.css' %}"/&gt;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&lt;!-- Customized styles :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구글 웹폰트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--&gt;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&lt;link rel="stylesheet" href="{% static 'css/main.css' %}"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src="{% static 'js/jquery-3.5.1.min.js' %}"&gt;&lt;/script&gt;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&lt;script src="{% static 'js/bootstrap.min.js' %}"&gt;&lt;/script&gt;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header %}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&lt;/head&gt;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&lt;body&gt;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body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&lt;/body&gt;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&lt;/html&gt;</a:t>
                      </a: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B8BCEE-A5B0-40DC-91F2-BBBB16843ACE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56494408-0C62-4620-A0DC-57D8070B4720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F8FB4C-0E9E-4297-9FBF-1F3F6C27A16A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19874F-21D0-494B-A6F5-865D47A44343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C76697-8800-44C3-A1DC-438F6F8759FE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D7BB63-B507-4FA1-B6A8-75E45EB91796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4B3FCB-E158-4B05-AFE2-BEB0E5CB4314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34" name="직선 화살표 연결선 19">
            <a:extLst>
              <a:ext uri="{FF2B5EF4-FFF2-40B4-BE49-F238E27FC236}">
                <a16:creationId xmlns:a16="http://schemas.microsoft.com/office/drawing/2014/main" id="{92B082D1-C45D-45EB-AEAD-95D81719BFBB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19">
            <a:extLst>
              <a:ext uri="{FF2B5EF4-FFF2-40B4-BE49-F238E27FC236}">
                <a16:creationId xmlns:a16="http://schemas.microsoft.com/office/drawing/2014/main" id="{E9FACC94-2D3C-4AF3-B237-46D0871E529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19">
            <a:extLst>
              <a:ext uri="{FF2B5EF4-FFF2-40B4-BE49-F238E27FC236}">
                <a16:creationId xmlns:a16="http://schemas.microsoft.com/office/drawing/2014/main" id="{E9C0D7FB-2F20-4D40-9C68-21911A6700A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9">
            <a:extLst>
              <a:ext uri="{FF2B5EF4-FFF2-40B4-BE49-F238E27FC236}">
                <a16:creationId xmlns:a16="http://schemas.microsoft.com/office/drawing/2014/main" id="{D89CBB95-A6BA-4B6B-BEF1-ACA464DCDC9B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5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정적 템플릿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1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1831"/>
              </p:ext>
            </p:extLst>
          </p:nvPr>
        </p:nvGraphicFramePr>
        <p:xfrm>
          <a:off x="331140" y="1334246"/>
          <a:ext cx="9247834" cy="5104620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templates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login.html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extends "base.html"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header %}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endblock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block body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&lt;form class="form-signin text-center" method="POST"&gt;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{% csrf_token %}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&lt;img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class="mb-4 rounded-circle"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src="https://source.unsplash.com/random/350x350"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alt=""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width="150"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height="150"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class="text-left font-weight-bolder"&gt;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&lt;label for="user_account" class="mb-0"&gt;Username or email address&lt;/label&gt;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&lt;/div&gt;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&lt;input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type="text"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id="user_account"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name="user_account"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class="form-control mb-3"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placeholder="User accout or Email address"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 또는 이메일 주소를 입력합니다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required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autofocus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class="text-left font-weight-bolder"&gt;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&lt;label for="password" class="mb-0"&gt;Password&lt;/label&gt;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&lt;input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type="password"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id="Password"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name="password"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class="form-control"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placeholder="Password"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required=""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/&gt;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&lt;section class="setting st-login" style="display: inline-block;"&gt;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&lt;p&gt;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한국어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&lt;label class="btn-switch"&gt;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&lt;input type="checkbox"&gt;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&lt;i class="slide-object"&gt;&lt;/i&gt;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&lt;/label&gt;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&lt;/p&gt;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&lt;/section&gt;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&lt;button class="btn btn-lg btn-primary btn-block" title="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및 비밀번호를 입력 후 로그인 버튼을 클릭합니다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." type="submit"&gt;login&lt;/button&gt;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&lt;div class="row mt-5"&gt;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&lt;div class="col-12"&gt;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{{ msg }}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&lt;/div&gt;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&lt;/form&gt;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{% endblock %} </a:t>
                      </a: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12F5941-E4FD-4626-A03A-EEDCE8534DFD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C8959665-7371-4360-9217-8C5AD71D2118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E16331-7E6E-4641-AE21-7DFC589376F5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A64587-6ACE-4A05-97AE-C15A029E2A6B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F175F6-57F6-4FD0-A156-800EC3036577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6F5EA2-6716-482F-BEFB-A778E26C753B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265B84-0374-46D3-89EB-AA19ACB6ED21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94C322DA-BA15-4B20-9C7B-FFCD7C60A2A2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9300BCE4-B793-481D-93AD-C6FDDC0B924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05EA1E15-EC34-4989-9603-F640D7A1E5D9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7EA4522A-9C95-47BE-8B8B-C3749750F99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3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734103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views.html - login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django.shortcuts import render, redirect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esm_app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 내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내부 비밀번호 생성 및 체크 클래스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django.contrib.auth.hashers import make_password, check_password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함수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login(request):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도메인으로 접속할 경우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request.method == 'GET':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return render(request, 'login.html')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 및 비밀번호 입력 후 로그인 버튼을 클릭할 경우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elif request.method == 'POST':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화면에서 사용자 입력한 사용자 계정 및 비밀번호 데이터를 추출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vUserAccount = request.POST.get('user_account', None)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vPassword = request.POST.get('password', None)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print('vUserAccount =&gt;', vUserAccount)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print('vPassword =&gt;', vPassword)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코드 및 메시지 전달 변수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 = {}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vResult['cd'] = 'S'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vResult['msg'] = ''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항목 체크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계정이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not vUserAccount: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계정은 필수 항목입니다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elif not vPassword: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비밀번호는 필수 항목입니다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else:    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try: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클래스에의서 키 값으로 데이터를 조회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vSysUser = SysUser.objects.get(user_account=vUserAccount)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체크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not check_password(vPassword, vSysUser.password):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사용자정보 담기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request.session['user_id'] = vSysUser.user_id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request.session['user_account'] = vSysUser.user_account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request.session['user_name'] = vSysUser.user_name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홈으로 이동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redirect('/home')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else: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일치하지 않습니다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except: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# 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클래스에 값이 존재하지 않을 경우 오류처리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        vResult['msg'] = '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 계정이 존재하지 않습니다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print('cd =&gt;', vResult['cd'])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print('msg =&gt;',vResult['msg'])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render(request, 'login.html', vResult)</a:t>
                      </a: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4F5823-E16E-4085-8D11-3FD66C1CF796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16CB6813-F43C-4910-BC05-AFA2207D8A9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F8F7EE-0BC0-4105-942B-417BE0DFFC67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ED385E-B8B0-4A0C-9117-1B8A75C96166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382556-C12D-468C-93E5-A0DF24ECA08E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5358CB-ACD7-456F-9571-2AFD1610B451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E9597B-9644-4D18-B855-521EFCF8ACF6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E62E7194-D689-40CF-8B9C-8565F6FE9E4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8F855E-91E3-41D3-AD96-F727410E68B9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1BE3E737-D77E-4E84-87AD-B6F90980DB5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754B9499-F200-4FFD-BC6A-91AAF6CEEC9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4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1464"/>
              </p:ext>
            </p:extLst>
          </p:nvPr>
        </p:nvGraphicFramePr>
        <p:xfrm>
          <a:off x="331140" y="1334246"/>
          <a:ext cx="9247834" cy="5097084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views.html – logout / home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4865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로그아웃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logout(request):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 존재하는지 확인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if request.session.get('user_id'):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세션을 삭제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del(request.session['user_id'])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세션이 삭제되면 로그인 화면으로 전환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redirect('/login')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</a:t>
                      </a: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 home(request):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존재하는 항목별 데이터 추출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vUserId = request.session.get('user_id')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vUserAccount = request.session.get('user_account')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vUserName = request.session.get('user_name')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코드 및 메시지 전달 변수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 = {}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vResult['cd'] = 'S'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vResult['msg'] = ''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if not vUserId: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vResult['cd'] = 'E'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vResult['msg'] = '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세션에 사용자 정보가 존재하지 않습니다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.'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화면 이동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redirect('')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else: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[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1]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모델에 존재하는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 기준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user_id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조회 후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구성 항목 값을 값을 참조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vSysUser = SysUser.objects.get(user_id=vUserId) 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vResult['user_id'] = vSysUser.user_id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vResult['user_name'] = vSysUser.user_name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[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세션에서 추가된 내용을 참조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vResult['user_id'] = vUserId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vResult['user_account'] = vUserAccount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vResult['user_name'] = vUserName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#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홈 화면에 세션에서 추출한 항목별 값 전달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return render(request, 'home.html', vResult)</a:t>
                      </a:r>
                      <a:endParaRPr kumimoji="1" lang="ko-KR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4C2010-BC6D-4914-8662-07103EDB094C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D0599BA7-E17A-4A1D-B4E2-A931AA117AD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B8870-C463-4BAB-9883-DF6BC9D0DE82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D8E7E-7E78-483C-9AA8-F5DD597EB557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58915-DA3B-4EBB-8108-D693541803CD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C09D27-78F9-43BC-87CB-91DEF37E5635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4991-ACD0-40F0-8DBA-863845120ABE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2D77EBDF-01AC-4588-B85B-C3027960518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17F1B4-9DCD-425E-9F82-8E68ECD3647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FE7A34FC-4378-4395-914F-0B0E7C04D0D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310C49B6-D01A-4222-889F-1CF16691258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63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앱 코딩 </a:t>
            </a:r>
            <a:r>
              <a:rPr lang="en-US" altLang="ko-KR"/>
              <a:t>– </a:t>
            </a:r>
            <a:r>
              <a:rPr lang="ko-KR" altLang="en-US"/>
              <a:t>상세</a:t>
            </a:r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25711"/>
              </p:ext>
            </p:extLst>
          </p:nvPr>
        </p:nvGraphicFramePr>
        <p:xfrm>
          <a:off x="331140" y="1334246"/>
          <a:ext cx="9247834" cy="5090981"/>
        </p:xfrm>
        <a:graphic>
          <a:graphicData uri="http://schemas.openxmlformats.org/drawingml/2006/table">
            <a:tbl>
              <a:tblPr/>
              <a:tblGrid>
                <a:gridCol w="462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917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</a:tblGrid>
              <a:tr h="116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esm_app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220420"/>
                  </a:ext>
                </a:extLst>
              </a:tr>
              <a:tr h="1696352">
                <a:tc rowSpan="4"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 import path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앱에 작성 뷰 임포트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import views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path('login/', views.login),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path('logout/', views.logout),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path('home/', views.home),   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 import admin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 import path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django.urls.conf import include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urlpatterns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path('admin/', admin.site.urls),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path('', include("esm_app.urls")),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  <a:tr h="2732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C:\ESM\source\esm\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04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settings.py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3792"/>
                  </a:ext>
                </a:extLst>
              </a:tr>
              <a:tr h="2120204">
                <a:tc vMerge="1">
                  <a:txBody>
                    <a:bodyPr/>
                    <a:lstStyle/>
                    <a:p>
                      <a:pPr algn="l">
                        <a:lnSpc>
                          <a:spcPts val="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INSTALLED_APPS = [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'django.contrib.admin',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'django.contrib.auth',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'django.contrib.contenttypes',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'django.contrib.sessions',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'django.contrib.messages',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'django.contrib.staticfiles',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 복무관리 시스템 구축 프로젝트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정적 템플릿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'static_template',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'esm_app',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9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# 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64689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4C2010-BC6D-4914-8662-07103EDB094C}"/>
              </a:ext>
            </a:extLst>
          </p:cNvPr>
          <p:cNvSpPr/>
          <p:nvPr/>
        </p:nvSpPr>
        <p:spPr bwMode="auto">
          <a:xfrm>
            <a:off x="331140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static_tempates/base.html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 템플릿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D0599BA7-E17A-4A1D-B4E2-A931AA117AD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 bwMode="auto">
          <a:xfrm>
            <a:off x="1745403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B8870-C463-4BAB-9883-DF6BC9D0DE82}"/>
              </a:ext>
            </a:extLst>
          </p:cNvPr>
          <p:cNvSpPr/>
          <p:nvPr/>
        </p:nvSpPr>
        <p:spPr bwMode="auto">
          <a:xfrm>
            <a:off x="1897854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template/login.html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디자인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FD8E7E-7E78-483C-9AA8-F5DD597EB557}"/>
              </a:ext>
            </a:extLst>
          </p:cNvPr>
          <p:cNvSpPr/>
          <p:nvPr/>
        </p:nvSpPr>
        <p:spPr bwMode="auto">
          <a:xfrm>
            <a:off x="3464568" y="982067"/>
            <a:ext cx="1414263" cy="324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views.py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E58915-DA3B-4EBB-8108-D693541803CD}"/>
              </a:ext>
            </a:extLst>
          </p:cNvPr>
          <p:cNvSpPr/>
          <p:nvPr/>
        </p:nvSpPr>
        <p:spPr bwMode="auto">
          <a:xfrm>
            <a:off x="5031282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함수 경로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C09D27-78F9-43BC-87CB-91DEF37E5635}"/>
              </a:ext>
            </a:extLst>
          </p:cNvPr>
          <p:cNvSpPr/>
          <p:nvPr/>
        </p:nvSpPr>
        <p:spPr bwMode="auto">
          <a:xfrm>
            <a:off x="6597996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urls.py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urls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5F4991-ACD0-40F0-8DBA-863845120ABE}"/>
              </a:ext>
            </a:extLst>
          </p:cNvPr>
          <p:cNvSpPr/>
          <p:nvPr/>
        </p:nvSpPr>
        <p:spPr bwMode="auto">
          <a:xfrm>
            <a:off x="8164711" y="982067"/>
            <a:ext cx="1414263" cy="324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 settings.py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앱 추가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</p:txBody>
      </p:sp>
      <p:cxnSp>
        <p:nvCxnSpPr>
          <p:cNvPr id="25" name="직선 화살표 연결선 19">
            <a:extLst>
              <a:ext uri="{FF2B5EF4-FFF2-40B4-BE49-F238E27FC236}">
                <a16:creationId xmlns:a16="http://schemas.microsoft.com/office/drawing/2014/main" id="{2D77EBDF-01AC-4588-B85B-C3027960518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3312117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19">
            <a:extLst>
              <a:ext uri="{FF2B5EF4-FFF2-40B4-BE49-F238E27FC236}">
                <a16:creationId xmlns:a16="http://schemas.microsoft.com/office/drawing/2014/main" id="{2217F1B4-9DCD-425E-9F82-8E68ECD3647D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 bwMode="auto">
          <a:xfrm>
            <a:off x="4878831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FE7A34FC-4378-4395-914F-0B0E7C04D0D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 bwMode="auto">
          <a:xfrm>
            <a:off x="6445545" y="1144067"/>
            <a:ext cx="152451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19">
            <a:extLst>
              <a:ext uri="{FF2B5EF4-FFF2-40B4-BE49-F238E27FC236}">
                <a16:creationId xmlns:a16="http://schemas.microsoft.com/office/drawing/2014/main" id="{310C49B6-D01A-4222-889F-1CF16691258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8012259" y="1144067"/>
            <a:ext cx="1524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68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2EB650-EB32-4E88-9C6C-133448D19664}"/>
              </a:ext>
            </a:extLst>
          </p:cNvPr>
          <p:cNvGrpSpPr/>
          <p:nvPr/>
        </p:nvGrpSpPr>
        <p:grpSpPr>
          <a:xfrm>
            <a:off x="354531" y="1157198"/>
            <a:ext cx="9196938" cy="5198335"/>
            <a:chOff x="349250" y="1157198"/>
            <a:chExt cx="9196938" cy="5198335"/>
          </a:xfrm>
        </p:grpSpPr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1A0C115C-91E3-4237-8550-2D69440C3CF8}"/>
                </a:ext>
              </a:extLst>
            </p:cNvPr>
            <p:cNvSpPr/>
            <p:nvPr/>
          </p:nvSpPr>
          <p:spPr bwMode="auto">
            <a:xfrm>
              <a:off x="359812" y="1902505"/>
              <a:ext cx="9186376" cy="389778"/>
            </a:xfrm>
            <a:prstGeom prst="trapezoid">
              <a:avLst>
                <a:gd name="adj" fmla="val 63810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4378552C-8196-4F6D-9A4A-29C33F452C7D}"/>
                </a:ext>
              </a:extLst>
            </p:cNvPr>
            <p:cNvSpPr/>
            <p:nvPr/>
          </p:nvSpPr>
          <p:spPr bwMode="auto">
            <a:xfrm>
              <a:off x="2813385" y="1157198"/>
              <a:ext cx="4279230" cy="744502"/>
            </a:xfrm>
            <a:prstGeom prst="round2SameRect">
              <a:avLst>
                <a:gd name="adj1" fmla="val 9371"/>
                <a:gd name="adj2" fmla="val 0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개발</a:t>
              </a:r>
              <a:endPara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로그아웃 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/ 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홈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07B2DCA-6732-4715-A0D7-5ECA66576CF6}"/>
                </a:ext>
              </a:extLst>
            </p:cNvPr>
            <p:cNvSpPr/>
            <p:nvPr/>
          </p:nvSpPr>
          <p:spPr bwMode="auto">
            <a:xfrm>
              <a:off x="349250" y="2292283"/>
              <a:ext cx="9196938" cy="4063250"/>
            </a:xfrm>
            <a:prstGeom prst="rect">
              <a:avLst/>
            </a:prstGeom>
            <a:solidFill>
              <a:srgbClr val="FFFFCC">
                <a:alpha val="20000"/>
              </a:srgb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553C1E2-9B1B-4F3F-8B7E-CB1B10DE2571}"/>
                </a:ext>
              </a:extLst>
            </p:cNvPr>
            <p:cNvCxnSpPr>
              <a:cxnSpLocks/>
              <a:stCxn id="78" idx="3"/>
              <a:endCxn id="72" idx="1"/>
            </p:cNvCxnSpPr>
            <p:nvPr/>
          </p:nvCxnSpPr>
          <p:spPr bwMode="auto">
            <a:xfrm>
              <a:off x="2175441" y="2765168"/>
              <a:ext cx="99626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D265D33-061C-43D4-A7F8-BA550A6EDE82}"/>
                </a:ext>
              </a:extLst>
            </p:cNvPr>
            <p:cNvGrpSpPr/>
            <p:nvPr/>
          </p:nvGrpSpPr>
          <p:grpSpPr>
            <a:xfrm>
              <a:off x="636352" y="2569876"/>
              <a:ext cx="1800000" cy="1474429"/>
              <a:chOff x="316875" y="578131"/>
              <a:chExt cx="1800000" cy="147442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3C03EFD-D1B8-4E4D-AAF0-ECF828DE0737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1474429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7223DED-E310-4541-A740-080702AB44C9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ko-KR" altLang="en-U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업무 폴더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8FD3CB3-1D78-4F57-B45A-851FBDF3FEDD}"/>
                  </a:ext>
                </a:extLst>
              </p:cNvPr>
              <p:cNvSpPr/>
              <p:nvPr/>
            </p:nvSpPr>
            <p:spPr bwMode="auto">
              <a:xfrm>
                <a:off x="316875" y="1502870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공통 앱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5CB052B-B77F-4C9C-A704-EC14EB737E3B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2FC1266-4C44-4A7D-82B3-73793AC57641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F47EBD6-060C-43FE-BA78-653F837C030F}"/>
                </a:ext>
              </a:extLst>
            </p:cNvPr>
            <p:cNvGrpSpPr/>
            <p:nvPr/>
          </p:nvGrpSpPr>
          <p:grpSpPr>
            <a:xfrm>
              <a:off x="2910799" y="2569876"/>
              <a:ext cx="1800000" cy="2502465"/>
              <a:chOff x="316875" y="578131"/>
              <a:chExt cx="1800000" cy="250246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FCCD45D-0A77-4B61-B0C0-6644A40A299E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2502465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생성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DC6FC3-E284-4373-9ABB-BE27B40A215B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startapp esm_app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BBFFAA9-BC25-4522-85D9-C4D0F5C979F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templates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AB2975D-90E2-4F28-899D-3A6707E17F70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0E3876C-BA63-44C5-84A8-9E2B0C0BA2D7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BA21A6F-00F8-47ED-BE94-810B98B53EE1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settings.py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515FAF-78DA-49B3-9DB0-96D6460875C9}"/>
                  </a:ext>
                </a:extLst>
              </p:cNvPr>
              <p:cNvSpPr/>
              <p:nvPr/>
            </p:nvSpPr>
            <p:spPr bwMode="auto">
              <a:xfrm>
                <a:off x="316875" y="2551299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8909754-16EF-4B6E-A585-44C9C4EB9E87}"/>
                </a:ext>
              </a:extLst>
            </p:cNvPr>
            <p:cNvGrpSpPr/>
            <p:nvPr/>
          </p:nvGrpSpPr>
          <p:grpSpPr>
            <a:xfrm>
              <a:off x="5185246" y="4154229"/>
              <a:ext cx="1800000" cy="1973169"/>
              <a:chOff x="316875" y="578131"/>
              <a:chExt cx="1800000" cy="197316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71BAE27-6C4C-48F4-A0A1-7323FFB07817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코딩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A1911D5-8B72-4F0B-BCD7-8CD69AB20E17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F770929-A8A1-4AEA-8ACA-3DC955CEE2F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views.py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작성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2D1A39-AD32-4699-BD1F-9E586E4C4F10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88345EE-C2B7-4051-808D-7499007800CC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83FD9B4-3E81-43C6-B996-09CAC46B60EF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html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</p:grpSp>
        <p:cxnSp>
          <p:nvCxnSpPr>
            <p:cNvPr id="53" name="직선 화살표 연결선 146">
              <a:extLst>
                <a:ext uri="{FF2B5EF4-FFF2-40B4-BE49-F238E27FC236}">
                  <a16:creationId xmlns:a16="http://schemas.microsoft.com/office/drawing/2014/main" id="{99D6752D-2555-4E40-AF4E-FF525DE2323D}"/>
                </a:ext>
              </a:extLst>
            </p:cNvPr>
            <p:cNvCxnSpPr>
              <a:cxnSpLocks/>
              <a:stCxn id="71" idx="3"/>
              <a:endCxn id="66" idx="1"/>
            </p:cNvCxnSpPr>
            <p:nvPr/>
          </p:nvCxnSpPr>
          <p:spPr bwMode="auto">
            <a:xfrm>
              <a:off x="4449888" y="2765168"/>
              <a:ext cx="996269" cy="15843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DA9EECD-8486-4A72-AA27-B0189384BA92}"/>
                </a:ext>
              </a:extLst>
            </p:cNvPr>
            <p:cNvCxnSpPr>
              <a:cxnSpLocks/>
              <a:stCxn id="65" idx="3"/>
              <a:endCxn id="60" idx="1"/>
            </p:cNvCxnSpPr>
            <p:nvPr/>
          </p:nvCxnSpPr>
          <p:spPr bwMode="auto">
            <a:xfrm>
              <a:off x="6724335" y="4349521"/>
              <a:ext cx="99626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6801A31-25C3-4F81-972E-B9C68C88A412}"/>
                </a:ext>
              </a:extLst>
            </p:cNvPr>
            <p:cNvGrpSpPr/>
            <p:nvPr/>
          </p:nvGrpSpPr>
          <p:grpSpPr>
            <a:xfrm>
              <a:off x="7459692" y="4154229"/>
              <a:ext cx="1800000" cy="1973169"/>
              <a:chOff x="316875" y="578131"/>
              <a:chExt cx="1800000" cy="197316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8E99AF3-902F-4636-80D5-D574070525E7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테이블 생성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67C40E9-1BEB-49C0-A110-98704F2D979C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inspectdb &gt; esmdb.py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CA1F0E1-DC45-46C7-9A90-2924A71B820E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models.py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265B2EC-A107-49F7-9DA7-6B5B52E92BDE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895FC91-447B-45D7-A880-3276FC6AF8F6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099371F-3DF8-4877-8313-BF011DB8DB8D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admin.py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6282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테이블 구조 추가</a:t>
            </a:r>
          </a:p>
        </p:txBody>
      </p:sp>
      <p:graphicFrame>
        <p:nvGraphicFramePr>
          <p:cNvPr id="10" name="Group 326">
            <a:extLst>
              <a:ext uri="{FF2B5EF4-FFF2-40B4-BE49-F238E27FC236}">
                <a16:creationId xmlns:a16="http://schemas.microsoft.com/office/drawing/2014/main" id="{01CB8F72-D975-4402-B30C-56D560964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51067"/>
              </p:ext>
            </p:extLst>
          </p:nvPr>
        </p:nvGraphicFramePr>
        <p:xfrm>
          <a:off x="331140" y="1053589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오라클 테이블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파일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inspectdb &gt; 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오라클 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Reverse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esmdb.py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화면별 확인 후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07184"/>
                  </a:ext>
                </a:extLst>
              </a:tr>
            </a:tbl>
          </a:graphicData>
        </a:graphic>
      </p:graphicFrame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073875"/>
              </p:ext>
            </p:extLst>
          </p:nvPr>
        </p:nvGraphicFramePr>
        <p:xfrm>
          <a:off x="331140" y="1834760"/>
          <a:ext cx="9247834" cy="3771031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모델 데이터 업데이트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models.py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esmdb.py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3306991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SysUser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(models.Model):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user_id = models.IntegerField(primary_key=True,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user_account = models.CharField(max_length=30,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user_name = models.CharField(max_length=50,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password = models.CharField(max_length=64,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person_id = models.IntegerField(verbose_name="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hp_number = models.CharField(max_length=30,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email_addr = models.CharField(max_length=50,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remark = models.CharField(max_length=2000, blank=True, null=True,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create_date_time = models.DateTimeField(blank=True, null=True, auto_now_add=True,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create_by = models.IntegerField(blank=True, null=True, default=-1,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update_date_time = models.DateTimeField(blank=True, null=True, auto_now_add=True,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update_by = models.IntegerField(blank=True, null=True, default=-1,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ID")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class Meta: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managed = False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db_table = 'sys_user'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verbose_name = '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verbose_name_plural = '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'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    ordering = ['user_name', 'user_account']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18" name="Group 326">
            <a:extLst>
              <a:ext uri="{FF2B5EF4-FFF2-40B4-BE49-F238E27FC236}">
                <a16:creationId xmlns:a16="http://schemas.microsoft.com/office/drawing/2014/main" id="{02E31740-9949-4B6D-BB23-50CD8A1D5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72600"/>
              </p:ext>
            </p:extLst>
          </p:nvPr>
        </p:nvGraphicFramePr>
        <p:xfrm>
          <a:off x="331140" y="5672797"/>
          <a:ext cx="9247834" cy="696060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0362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883528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12368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테이블 스크립트 및 테이블 생성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makemigrations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변동 테이블 스크립트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23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(esm_env) D:\ESM\source\esm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migrate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생성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50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6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단위 프로그램 개발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ko-KR" altLang="en-US"/>
              <a:t>로그인 화면 </a:t>
            </a:r>
            <a:r>
              <a:rPr lang="en-US" altLang="ko-KR"/>
              <a:t>– </a:t>
            </a:r>
            <a:r>
              <a:rPr lang="ko-KR" altLang="en-US"/>
              <a:t>장고 </a:t>
            </a:r>
            <a:r>
              <a:rPr lang="en-US" altLang="ko-KR"/>
              <a:t>Admin</a:t>
            </a:r>
            <a:endParaRPr lang="ko-KR" altLang="en-US"/>
          </a:p>
        </p:txBody>
      </p:sp>
      <p:graphicFrame>
        <p:nvGraphicFramePr>
          <p:cNvPr id="9" name="Group 326">
            <a:extLst>
              <a:ext uri="{FF2B5EF4-FFF2-40B4-BE49-F238E27FC236}">
                <a16:creationId xmlns:a16="http://schemas.microsoft.com/office/drawing/2014/main" id="{0744FE54-FBAE-4259-B1CA-95DA1437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98039"/>
              </p:ext>
            </p:extLst>
          </p:nvPr>
        </p:nvGraphicFramePr>
        <p:xfrm>
          <a:off x="331140" y="1053589"/>
          <a:ext cx="9247834" cy="2990737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[sem_app]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앱을 기준으로 테이블 내역 조회</a:t>
                      </a: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D:\ESM\source\esm\esm\esm_app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admin.py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2526697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django.contrib import admin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from . models import SysUserAuth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Register your models here.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SysUserAdmin(admin.ModelAdmin):    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('user_id', 'user_account', 'user_name', 'hp_number', 'email_addr', 'person_id')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SysUserAuthAdmin(admin.ModelAdmin):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list_display = ('user_auth_id', 'user_id', 'auth_id', 'begin_date', 'end_date')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admin.site.register(SysUser, SysUserAdmin)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admin.site.register(SysUserAuth, SysUserAuthAdmin)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EA3526AE-AD08-465D-A71B-D5931D3C6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6507"/>
              </p:ext>
            </p:extLst>
          </p:nvPr>
        </p:nvGraphicFramePr>
        <p:xfrm>
          <a:off x="331140" y="4131767"/>
          <a:ext cx="9247834" cy="2232819"/>
        </p:xfrm>
        <a:graphic>
          <a:graphicData uri="http://schemas.openxmlformats.org/drawingml/2006/table">
            <a:tbl>
              <a:tblPr/>
              <a:tblGrid>
                <a:gridCol w="459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231721452"/>
                    </a:ext>
                  </a:extLst>
                </a:gridCol>
                <a:gridCol w="1675299">
                  <a:extLst>
                    <a:ext uri="{9D8B030D-6E8A-4147-A177-3AD203B41FA5}">
                      <a16:colId xmlns:a16="http://schemas.microsoft.com/office/drawing/2014/main" val="2396908163"/>
                    </a:ext>
                  </a:extLst>
                </a:gridCol>
              </a:tblGrid>
              <a:tr h="22007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확인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6731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슈퍼유저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createsuperuser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esm/esm/esm@gmail.com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68552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재 기동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python manage.py runserver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서버 종료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Ctrl + C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682854"/>
                  </a:ext>
                </a:extLst>
              </a:tr>
              <a:tr h="2200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http://127.0.0.1:8000/admin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장고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Admin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047477"/>
                  </a:ext>
                </a:extLst>
              </a:tr>
              <a:tr h="1304739">
                <a:tc grid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926206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5A986B5A-1AA3-4172-AF40-6A48E2C1A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769"/>
          <a:stretch/>
        </p:blipFill>
        <p:spPr>
          <a:xfrm>
            <a:off x="472101" y="5174830"/>
            <a:ext cx="3084134" cy="10811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988C14-8210-46E0-8690-21E898B84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996"/>
          <a:stretch/>
        </p:blipFill>
        <p:spPr>
          <a:xfrm>
            <a:off x="3577441" y="5681825"/>
            <a:ext cx="3084134" cy="53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4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시스템관리 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947549" y="1127069"/>
            <a:ext cx="4025900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2947549" y="2029544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산출물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5059901" y="2029544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2947549" y="2756668"/>
            <a:ext cx="1979999" cy="43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5059902" y="2756668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폴더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412620" y="4275569"/>
            <a:ext cx="1702643" cy="2006713"/>
            <a:chOff x="3006909" y="4359432"/>
            <a:chExt cx="1260000" cy="200671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CC3F86C-52E8-4E6A-959F-35F9B32B57F2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157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sys10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esm_sys_1000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사용자등록</a:t>
              </a:r>
              <a:r>
                <a:rPr lang="en-US" altLang="ko-KR" sz="12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15060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esm_sys_1010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메뉴등록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D3F24AC-52F8-4F6E-B3C2-91CC4327FBC4}"/>
                </a:ext>
              </a:extLst>
            </p:cNvPr>
            <p:cNvSpPr/>
            <p:nvPr/>
          </p:nvSpPr>
          <p:spPr bwMode="auto">
            <a:xfrm>
              <a:off x="3006909" y="593414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esm_sys_1020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언어코드등록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DBC03E6-8999-4185-8200-02B48BECE950}"/>
              </a:ext>
            </a:extLst>
          </p:cNvPr>
          <p:cNvSpPr/>
          <p:nvPr/>
        </p:nvSpPr>
        <p:spPr bwMode="auto">
          <a:xfrm>
            <a:off x="5059902" y="3483792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화살표 연결선 19">
            <a:extLst>
              <a:ext uri="{FF2B5EF4-FFF2-40B4-BE49-F238E27FC236}">
                <a16:creationId xmlns:a16="http://schemas.microsoft.com/office/drawing/2014/main" id="{B4548408-846D-422D-AF11-E27DAEED3D46}"/>
              </a:ext>
            </a:extLst>
          </p:cNvPr>
          <p:cNvCxnSpPr>
            <a:cxnSpLocks/>
            <a:stCxn id="41" idx="2"/>
            <a:endCxn id="49" idx="0"/>
          </p:cNvCxnSpPr>
          <p:nvPr/>
        </p:nvCxnSpPr>
        <p:spPr bwMode="auto">
          <a:xfrm>
            <a:off x="6049902" y="3188668"/>
            <a:ext cx="0" cy="2951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19">
            <a:extLst>
              <a:ext uri="{FF2B5EF4-FFF2-40B4-BE49-F238E27FC236}">
                <a16:creationId xmlns:a16="http://schemas.microsoft.com/office/drawing/2014/main" id="{487C271B-3759-4F3E-A64F-9CEEE9EE9AEA}"/>
              </a:ext>
            </a:extLst>
          </p:cNvPr>
          <p:cNvCxnSpPr>
            <a:cxnSpLocks/>
            <a:stCxn id="49" idx="2"/>
            <a:endCxn id="70" idx="0"/>
          </p:cNvCxnSpPr>
          <p:nvPr/>
        </p:nvCxnSpPr>
        <p:spPr bwMode="auto">
          <a:xfrm rot="5400000">
            <a:off x="3477034" y="1702700"/>
            <a:ext cx="359777" cy="47859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3F73003-7C30-4956-9457-BE21FC26E189}"/>
              </a:ext>
            </a:extLst>
          </p:cNvPr>
          <p:cNvGrpSpPr/>
          <p:nvPr/>
        </p:nvGrpSpPr>
        <p:grpSpPr>
          <a:xfrm>
            <a:off x="2246736" y="4275569"/>
            <a:ext cx="1702643" cy="1487628"/>
            <a:chOff x="3006909" y="4359432"/>
            <a:chExt cx="1260000" cy="1487628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6A08ECF-1496-4DB7-8B7E-902B9BBBABB6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10179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E01A7A-7B16-4E05-8910-EE7A736F3956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sys20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관리자설정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532DDAE-EEB9-4F78-BAAE-BB55EA32CE1D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esm_sys_2000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총괄관리자설정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7484A0B-B212-4350-9518-2EBEE6D1364E}"/>
                </a:ext>
              </a:extLst>
            </p:cNvPr>
            <p:cNvSpPr/>
            <p:nvPr/>
          </p:nvSpPr>
          <p:spPr bwMode="auto">
            <a:xfrm>
              <a:off x="3006909" y="5415060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esm_sys_2010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관리자설정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43515F2F-25F6-483E-B97D-934A8773D84A}"/>
              </a:ext>
            </a:extLst>
          </p:cNvPr>
          <p:cNvGrpSpPr/>
          <p:nvPr/>
        </p:nvGrpSpPr>
        <p:grpSpPr>
          <a:xfrm>
            <a:off x="4080852" y="4275569"/>
            <a:ext cx="1702643" cy="968543"/>
            <a:chOff x="3006909" y="4359432"/>
            <a:chExt cx="1260000" cy="96854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B36DD1-342F-472D-8639-AF3B38FAD164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4924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EE36E46-411F-4DF4-ABBA-450D6183832C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sys30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공휴일관리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1EC0950-A45F-48F9-84B3-540348FC2B41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esm_sys_3000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공휴일지정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C63B5FC-7CB5-41CA-A812-9D2D4BE257B8}"/>
              </a:ext>
            </a:extLst>
          </p:cNvPr>
          <p:cNvGrpSpPr/>
          <p:nvPr/>
        </p:nvGrpSpPr>
        <p:grpSpPr>
          <a:xfrm>
            <a:off x="5914968" y="4275569"/>
            <a:ext cx="1702643" cy="2006713"/>
            <a:chOff x="3006909" y="4359432"/>
            <a:chExt cx="1260000" cy="200671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325B90D-04F3-4CD9-AFFE-0FDDCD143006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157438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1AB64E2-A093-4F67-AC80-888193231346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sys40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5810E583-ED25-487C-B117-AA740B9354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esm_sys_4000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(FAQ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말머리설정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637B6BE-58A5-4F41-97A7-3F3D8FC50F0C}"/>
                </a:ext>
              </a:extLst>
            </p:cNvPr>
            <p:cNvSpPr/>
            <p:nvPr/>
          </p:nvSpPr>
          <p:spPr bwMode="auto">
            <a:xfrm>
              <a:off x="3006909" y="5415060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esm_sys_4010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복무확인서설정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9C21519-A18C-4A29-B924-2F9FBB7FAF2B}"/>
                </a:ext>
              </a:extLst>
            </p:cNvPr>
            <p:cNvSpPr/>
            <p:nvPr/>
          </p:nvSpPr>
          <p:spPr bwMode="auto">
            <a:xfrm>
              <a:off x="3006909" y="593414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esm_sys_4020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출퇴근상태설정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7EFA986-745D-4E3F-8635-27203C09BE1E}"/>
              </a:ext>
            </a:extLst>
          </p:cNvPr>
          <p:cNvGrpSpPr/>
          <p:nvPr/>
        </p:nvGrpSpPr>
        <p:grpSpPr>
          <a:xfrm>
            <a:off x="7749085" y="4275569"/>
            <a:ext cx="1702643" cy="968543"/>
            <a:chOff x="3006909" y="4359432"/>
            <a:chExt cx="1260000" cy="968543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D9AACEA-2FFD-403B-992E-A1A62E06B446}"/>
                </a:ext>
              </a:extLst>
            </p:cNvPr>
            <p:cNvSpPr/>
            <p:nvPr/>
          </p:nvSpPr>
          <p:spPr bwMode="auto">
            <a:xfrm>
              <a:off x="3163581" y="4626239"/>
              <a:ext cx="946656" cy="49245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2F20D3C-13C4-4C56-AD14-BE0F26929367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rgbClr val="F8FAF4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sys50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발급제한설정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5197161-1E4C-43F7-986D-7390CDA9F5A2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esm_sys_5000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발급제한학과설정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E8D21553-4D35-45F2-883A-51651576E1F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 rot="5400000">
            <a:off x="4301462" y="1370506"/>
            <a:ext cx="295125" cy="10229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19">
            <a:extLst>
              <a:ext uri="{FF2B5EF4-FFF2-40B4-BE49-F238E27FC236}">
                <a16:creationId xmlns:a16="http://schemas.microsoft.com/office/drawing/2014/main" id="{F0A212F6-A1C9-4E8C-B378-BDD36AB38E7D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 bwMode="auto">
          <a:xfrm rot="16200000" flipH="1">
            <a:off x="5357638" y="1337280"/>
            <a:ext cx="295125" cy="108940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19">
            <a:extLst>
              <a:ext uri="{FF2B5EF4-FFF2-40B4-BE49-F238E27FC236}">
                <a16:creationId xmlns:a16="http://schemas.microsoft.com/office/drawing/2014/main" id="{33369CC4-CE7C-49B3-BD33-98894A6FFCA8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 bwMode="auto">
          <a:xfrm>
            <a:off x="6049901" y="2461544"/>
            <a:ext cx="1" cy="29512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19">
            <a:extLst>
              <a:ext uri="{FF2B5EF4-FFF2-40B4-BE49-F238E27FC236}">
                <a16:creationId xmlns:a16="http://schemas.microsoft.com/office/drawing/2014/main" id="{EB1866EA-30B3-400C-8369-A5B5ADA97A13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 bwMode="auto">
          <a:xfrm rot="5400000">
            <a:off x="4846163" y="1552930"/>
            <a:ext cx="295124" cy="211235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19">
            <a:extLst>
              <a:ext uri="{FF2B5EF4-FFF2-40B4-BE49-F238E27FC236}">
                <a16:creationId xmlns:a16="http://schemas.microsoft.com/office/drawing/2014/main" id="{524D104C-400D-4AE0-A6CA-74B5D8559281}"/>
              </a:ext>
            </a:extLst>
          </p:cNvPr>
          <p:cNvCxnSpPr>
            <a:cxnSpLocks/>
            <a:stCxn id="49" idx="2"/>
            <a:endCxn id="81" idx="0"/>
          </p:cNvCxnSpPr>
          <p:nvPr/>
        </p:nvCxnSpPr>
        <p:spPr bwMode="auto">
          <a:xfrm rot="16200000" flipH="1">
            <a:off x="7145266" y="2820427"/>
            <a:ext cx="359777" cy="255050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7DCF739-1171-4518-AC1C-57A44916D5AD}"/>
              </a:ext>
            </a:extLst>
          </p:cNvPr>
          <p:cNvSpPr/>
          <p:nvPr/>
        </p:nvSpPr>
        <p:spPr bwMode="auto">
          <a:xfrm>
            <a:off x="7931138" y="1276542"/>
            <a:ext cx="1526895" cy="22814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C4AD26B-A1F6-4357-A025-0F282303A114}"/>
              </a:ext>
            </a:extLst>
          </p:cNvPr>
          <p:cNvSpPr/>
          <p:nvPr/>
        </p:nvSpPr>
        <p:spPr bwMode="auto">
          <a:xfrm>
            <a:off x="8064585" y="1526998"/>
            <a:ext cx="1260000" cy="316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6799A22-427F-497D-86CB-615E57C1EA98}"/>
              </a:ext>
            </a:extLst>
          </p:cNvPr>
          <p:cNvSpPr/>
          <p:nvPr/>
        </p:nvSpPr>
        <p:spPr bwMode="auto">
          <a:xfrm>
            <a:off x="8064585" y="1927634"/>
            <a:ext cx="1260000" cy="316472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D4C7A57-F607-4A6C-A680-C1B08F6DD23F}"/>
              </a:ext>
            </a:extLst>
          </p:cNvPr>
          <p:cNvSpPr/>
          <p:nvPr/>
        </p:nvSpPr>
        <p:spPr bwMode="auto">
          <a:xfrm>
            <a:off x="8303405" y="1104748"/>
            <a:ext cx="782361" cy="3164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범례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88A8235-84B9-4680-9CD1-C60A2F542F94}"/>
              </a:ext>
            </a:extLst>
          </p:cNvPr>
          <p:cNvSpPr/>
          <p:nvPr/>
        </p:nvSpPr>
        <p:spPr bwMode="auto">
          <a:xfrm>
            <a:off x="8064585" y="2328270"/>
            <a:ext cx="1260000" cy="3164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폴더생성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68365CC-716B-41BB-9A77-9F7DBA3002A8}"/>
              </a:ext>
            </a:extLst>
          </p:cNvPr>
          <p:cNvSpPr/>
          <p:nvPr/>
        </p:nvSpPr>
        <p:spPr bwMode="auto">
          <a:xfrm>
            <a:off x="8064585" y="2728906"/>
            <a:ext cx="1260000" cy="316472"/>
          </a:xfrm>
          <a:prstGeom prst="rect">
            <a:avLst/>
          </a:prstGeom>
          <a:solidFill>
            <a:srgbClr val="F8FAF4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가상폴더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0779515-E684-4584-BA39-9B09396B987C}"/>
              </a:ext>
            </a:extLst>
          </p:cNvPr>
          <p:cNvSpPr/>
          <p:nvPr/>
        </p:nvSpPr>
        <p:spPr bwMode="auto">
          <a:xfrm>
            <a:off x="2947549" y="3483792"/>
            <a:ext cx="1979999" cy="432000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mamage.py)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3" name="직선 화살표 연결선 19">
            <a:extLst>
              <a:ext uri="{FF2B5EF4-FFF2-40B4-BE49-F238E27FC236}">
                <a16:creationId xmlns:a16="http://schemas.microsoft.com/office/drawing/2014/main" id="{E91E03F8-35EA-4C75-A5EF-2F54EDA8346A}"/>
              </a:ext>
            </a:extLst>
          </p:cNvPr>
          <p:cNvCxnSpPr>
            <a:cxnSpLocks/>
            <a:stCxn id="41" idx="2"/>
            <a:endCxn id="112" idx="0"/>
          </p:cNvCxnSpPr>
          <p:nvPr/>
        </p:nvCxnSpPr>
        <p:spPr bwMode="auto">
          <a:xfrm rot="5400000">
            <a:off x="4846164" y="2280054"/>
            <a:ext cx="295124" cy="21123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AD7C85F-1B35-4B8D-A5EC-5E0CBB1AEF32}"/>
              </a:ext>
            </a:extLst>
          </p:cNvPr>
          <p:cNvSpPr/>
          <p:nvPr/>
        </p:nvSpPr>
        <p:spPr bwMode="auto">
          <a:xfrm>
            <a:off x="8064585" y="3125386"/>
            <a:ext cx="1260000" cy="31647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앱 생성</a:t>
            </a:r>
          </a:p>
        </p:txBody>
      </p:sp>
    </p:spTree>
    <p:extLst>
      <p:ext uri="{BB962C8B-B14F-4D97-AF65-F5344CB8AC3E}">
        <p14:creationId xmlns:p14="http://schemas.microsoft.com/office/powerpoint/2010/main" val="3600837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신규 프로그램 개발 절차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2EB650-EB32-4E88-9C6C-133448D19664}"/>
              </a:ext>
            </a:extLst>
          </p:cNvPr>
          <p:cNvGrpSpPr/>
          <p:nvPr/>
        </p:nvGrpSpPr>
        <p:grpSpPr>
          <a:xfrm>
            <a:off x="354531" y="1157198"/>
            <a:ext cx="9196938" cy="5198335"/>
            <a:chOff x="349250" y="1157198"/>
            <a:chExt cx="9196938" cy="5198335"/>
          </a:xfrm>
        </p:grpSpPr>
        <p:sp>
          <p:nvSpPr>
            <p:cNvPr id="46" name="사다리꼴 45">
              <a:extLst>
                <a:ext uri="{FF2B5EF4-FFF2-40B4-BE49-F238E27FC236}">
                  <a16:creationId xmlns:a16="http://schemas.microsoft.com/office/drawing/2014/main" id="{1A0C115C-91E3-4237-8550-2D69440C3CF8}"/>
                </a:ext>
              </a:extLst>
            </p:cNvPr>
            <p:cNvSpPr/>
            <p:nvPr/>
          </p:nvSpPr>
          <p:spPr bwMode="auto">
            <a:xfrm>
              <a:off x="359812" y="1902505"/>
              <a:ext cx="9186376" cy="389778"/>
            </a:xfrm>
            <a:prstGeom prst="trapezoid">
              <a:avLst>
                <a:gd name="adj" fmla="val 63810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noFill/>
              <a:headEnd type="none" w="med" len="med"/>
              <a:tailEnd type="none" w="med" len="med"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사각형: 둥근 위쪽 모서리 46">
              <a:extLst>
                <a:ext uri="{FF2B5EF4-FFF2-40B4-BE49-F238E27FC236}">
                  <a16:creationId xmlns:a16="http://schemas.microsoft.com/office/drawing/2014/main" id="{4378552C-8196-4F6D-9A4A-29C33F452C7D}"/>
                </a:ext>
              </a:extLst>
            </p:cNvPr>
            <p:cNvSpPr/>
            <p:nvPr/>
          </p:nvSpPr>
          <p:spPr bwMode="auto">
            <a:xfrm>
              <a:off x="2813385" y="1157198"/>
              <a:ext cx="4279230" cy="744502"/>
            </a:xfrm>
            <a:prstGeom prst="round2SameRect">
              <a:avLst>
                <a:gd name="adj1" fmla="val 9371"/>
                <a:gd name="adj2" fmla="val 0"/>
              </a:avLst>
            </a:prstGeom>
            <a:ln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8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프로그램 개발</a:t>
              </a:r>
              <a:endParaRPr lang="en-US" altLang="ko-KR"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(esm_sys_1000.</a:t>
              </a:r>
              <a:r>
                <a:rPr lang="ko-KR" altLang="en-US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사용자등록</a:t>
              </a:r>
              <a:r>
                <a:rPr lang="en-US" altLang="ko-KR" sz="140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07B2DCA-6732-4715-A0D7-5ECA66576CF6}"/>
                </a:ext>
              </a:extLst>
            </p:cNvPr>
            <p:cNvSpPr/>
            <p:nvPr/>
          </p:nvSpPr>
          <p:spPr bwMode="auto">
            <a:xfrm>
              <a:off x="349250" y="2292283"/>
              <a:ext cx="9196938" cy="4063250"/>
            </a:xfrm>
            <a:prstGeom prst="rect">
              <a:avLst/>
            </a:prstGeom>
            <a:solidFill>
              <a:srgbClr val="FFFFCC">
                <a:alpha val="20000"/>
              </a:srgbClr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돋움" pitchFamily="50" charset="-127"/>
                <a:cs typeface="굴림" pitchFamily="50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553C1E2-9B1B-4F3F-8B7E-CB1B10DE2571}"/>
                </a:ext>
              </a:extLst>
            </p:cNvPr>
            <p:cNvCxnSpPr>
              <a:cxnSpLocks/>
              <a:stCxn id="78" idx="3"/>
              <a:endCxn id="72" idx="1"/>
            </p:cNvCxnSpPr>
            <p:nvPr/>
          </p:nvCxnSpPr>
          <p:spPr bwMode="auto">
            <a:xfrm>
              <a:off x="2175441" y="2765168"/>
              <a:ext cx="996269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D265D33-061C-43D4-A7F8-BA550A6EDE82}"/>
                </a:ext>
              </a:extLst>
            </p:cNvPr>
            <p:cNvGrpSpPr/>
            <p:nvPr/>
          </p:nvGrpSpPr>
          <p:grpSpPr>
            <a:xfrm>
              <a:off x="636352" y="2569876"/>
              <a:ext cx="1800000" cy="1474429"/>
              <a:chOff x="316875" y="578131"/>
              <a:chExt cx="1800000" cy="1474429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3C03EFD-D1B8-4E4D-AAF0-ECF828DE0737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1474429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7223DED-E310-4541-A740-080702AB44C9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kumimoji="0" lang="ko-KR" altLang="en-US" sz="12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업무 폴더</a:t>
                </a: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8FD3CB3-1D78-4F57-B45A-851FBDF3FEDD}"/>
                  </a:ext>
                </a:extLst>
              </p:cNvPr>
              <p:cNvSpPr/>
              <p:nvPr/>
            </p:nvSpPr>
            <p:spPr bwMode="auto">
              <a:xfrm>
                <a:off x="316875" y="1502870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공통 앱 생성</a:t>
                </a: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5CB052B-B77F-4C9C-A704-EC14EB737E3B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B2FC1266-4C44-4A7D-82B3-73793AC57641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F47EBD6-060C-43FE-BA78-653F837C030F}"/>
                </a:ext>
              </a:extLst>
            </p:cNvPr>
            <p:cNvGrpSpPr/>
            <p:nvPr/>
          </p:nvGrpSpPr>
          <p:grpSpPr>
            <a:xfrm>
              <a:off x="2910799" y="2569876"/>
              <a:ext cx="1800000" cy="2502465"/>
              <a:chOff x="316875" y="578131"/>
              <a:chExt cx="1800000" cy="250246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1FCCD45D-0A77-4B61-B0C0-6644A40A299E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1278178" cy="2502465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생성</a:t>
                </a: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DC6FC3-E284-4373-9ABB-BE27B40A215B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startapp esm_app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BBFFAA9-BC25-4522-85D9-C4D0F5C979F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templates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폴더 생성</a:t>
                </a: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AB2975D-90E2-4F28-899D-3A6707E17F70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0E3876C-BA63-44C5-84A8-9E2B0C0BA2D7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BA21A6F-00F8-47ED-BE94-810B98B53EE1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settings.py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5515FAF-78DA-49B3-9DB0-96D6460875C9}"/>
                  </a:ext>
                </a:extLst>
              </p:cNvPr>
              <p:cNvSpPr/>
              <p:nvPr/>
            </p:nvSpPr>
            <p:spPr bwMode="auto">
              <a:xfrm>
                <a:off x="316875" y="2551299"/>
                <a:ext cx="1800000" cy="432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esm 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추가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8909754-16EF-4B6E-A585-44C9C4EB9E87}"/>
                </a:ext>
              </a:extLst>
            </p:cNvPr>
            <p:cNvGrpSpPr/>
            <p:nvPr/>
          </p:nvGrpSpPr>
          <p:grpSpPr>
            <a:xfrm>
              <a:off x="5185246" y="4154229"/>
              <a:ext cx="1800000" cy="1973169"/>
              <a:chOff x="316875" y="578131"/>
              <a:chExt cx="1800000" cy="197316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371BAE27-6C4C-48F4-A0A1-7323FFB07817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앱 코딩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EA1911D5-8B72-4F0B-BCD7-8CD69AB20E17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urls.py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F770929-A8A1-4AEA-8ACA-3DC955CEE2F8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views.py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작성</a:t>
                </a: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72D1A39-AD32-4699-BD1F-9E586E4C4F10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88345EE-C2B7-4051-808D-7499007800CC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83FD9B4-3E81-43C6-B996-09CAC46B60EF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html 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작성</a:t>
                </a:r>
              </a:p>
            </p:txBody>
          </p:sp>
        </p:grpSp>
        <p:cxnSp>
          <p:nvCxnSpPr>
            <p:cNvPr id="53" name="직선 화살표 연결선 146">
              <a:extLst>
                <a:ext uri="{FF2B5EF4-FFF2-40B4-BE49-F238E27FC236}">
                  <a16:creationId xmlns:a16="http://schemas.microsoft.com/office/drawing/2014/main" id="{99D6752D-2555-4E40-AF4E-FF525DE2323D}"/>
                </a:ext>
              </a:extLst>
            </p:cNvPr>
            <p:cNvCxnSpPr>
              <a:cxnSpLocks/>
              <a:stCxn id="71" idx="3"/>
              <a:endCxn id="66" idx="1"/>
            </p:cNvCxnSpPr>
            <p:nvPr/>
          </p:nvCxnSpPr>
          <p:spPr bwMode="auto">
            <a:xfrm>
              <a:off x="4449888" y="2765168"/>
              <a:ext cx="996269" cy="158435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DA9EECD-8486-4A72-AA27-B0189384BA92}"/>
                </a:ext>
              </a:extLst>
            </p:cNvPr>
            <p:cNvCxnSpPr>
              <a:cxnSpLocks/>
              <a:stCxn id="65" idx="3"/>
              <a:endCxn id="60" idx="1"/>
            </p:cNvCxnSpPr>
            <p:nvPr/>
          </p:nvCxnSpPr>
          <p:spPr bwMode="auto">
            <a:xfrm>
              <a:off x="6724335" y="4349521"/>
              <a:ext cx="996268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/>
            </a:ln>
            <a:effectLst/>
            <a:ex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6801A31-25C3-4F81-972E-B9C68C88A412}"/>
                </a:ext>
              </a:extLst>
            </p:cNvPr>
            <p:cNvGrpSpPr/>
            <p:nvPr/>
          </p:nvGrpSpPr>
          <p:grpSpPr>
            <a:xfrm>
              <a:off x="7459692" y="4154229"/>
              <a:ext cx="1800000" cy="1973169"/>
              <a:chOff x="316875" y="578131"/>
              <a:chExt cx="1800000" cy="1973169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8E99AF3-902F-4636-80D5-D574070525E7}"/>
                  </a:ext>
                </a:extLst>
              </p:cNvPr>
              <p:cNvSpPr/>
              <p:nvPr/>
            </p:nvSpPr>
            <p:spPr bwMode="auto">
              <a:xfrm>
                <a:off x="577786" y="578132"/>
                <a:ext cx="1278178" cy="1973168"/>
              </a:xfrm>
              <a:prstGeom prst="rect">
                <a:avLst/>
              </a:prstGeom>
              <a:pattFill prst="ltDnDiag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테이블 생성</a:t>
                </a: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F67C40E9-1BEB-49C0-A110-98704F2D979C}"/>
                  </a:ext>
                </a:extLst>
              </p:cNvPr>
              <p:cNvSpPr/>
              <p:nvPr/>
            </p:nvSpPr>
            <p:spPr bwMode="auto">
              <a:xfrm>
                <a:off x="316875" y="968715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python manage.py inspectdb &gt; esmdb.py</a:t>
                </a:r>
                <a:endPara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CA1F0E1-DC45-46C7-9A90-2924A71B820E}"/>
                  </a:ext>
                </a:extLst>
              </p:cNvPr>
              <p:cNvSpPr/>
              <p:nvPr/>
            </p:nvSpPr>
            <p:spPr bwMode="auto">
              <a:xfrm>
                <a:off x="316875" y="1496243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models.py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265B2EC-A107-49F7-9DA7-6B5B52E92BDE}"/>
                  </a:ext>
                </a:extLst>
              </p:cNvPr>
              <p:cNvSpPr/>
              <p:nvPr/>
            </p:nvSpPr>
            <p:spPr bwMode="auto">
              <a:xfrm>
                <a:off x="161643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8895FC91-447B-45D7-A880-3276FC6AF8F6}"/>
                  </a:ext>
                </a:extLst>
              </p:cNvPr>
              <p:cNvSpPr/>
              <p:nvPr/>
            </p:nvSpPr>
            <p:spPr bwMode="auto">
              <a:xfrm>
                <a:off x="577786" y="578131"/>
                <a:ext cx="239528" cy="390584"/>
              </a:xfrm>
              <a:prstGeom prst="rect">
                <a:avLst/>
              </a:prstGeom>
              <a:noFill/>
              <a:ln w="3175">
                <a:noFill/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none" lIns="36000" tIns="72000" rIns="36000" bIns="72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itchFamily="2" charset="2"/>
                  <a:buNone/>
                  <a:tabLst/>
                </a:pPr>
                <a:endPara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099371F-3DF8-4877-8313-BF011DB8DB8D}"/>
                  </a:ext>
                </a:extLst>
              </p:cNvPr>
              <p:cNvSpPr/>
              <p:nvPr/>
            </p:nvSpPr>
            <p:spPr bwMode="auto">
              <a:xfrm>
                <a:off x="316875" y="2023771"/>
                <a:ext cx="1800000" cy="432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headEnd type="none" w="med" len="med"/>
                <a:tailEnd type="none" w="med" len="med"/>
              </a:ln>
              <a:effectLst/>
              <a:ex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36000" tIns="36000" rIns="36000" bIns="3600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>
                  <a:spcBef>
                    <a:spcPts val="0"/>
                  </a:spcBef>
                  <a:buClr>
                    <a:schemeClr val="accent2"/>
                  </a:buClr>
                </a:pPr>
                <a:r>
                  <a:rPr lang="en-US" altLang="ko-KR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admin.py</a:t>
                </a:r>
                <a:r>
                  <a:rPr lang="ko-KR" altLang="en-US" sz="12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굴림" pitchFamily="50" charset="-127"/>
                  </a:rPr>
                  <a:t> 추가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6348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전자식 복무관리 시스템</a:t>
            </a:r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516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I. </a:t>
            </a:r>
            <a:r>
              <a:rPr lang="ko-KR" altLang="en-US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50" y="71025"/>
            <a:ext cx="6621918" cy="606372"/>
          </a:xfrm>
        </p:spPr>
        <p:txBody>
          <a:bodyPr/>
          <a:lstStyle/>
          <a:p>
            <a:pPr eaLnBrk="1" hangingPunct="1"/>
            <a:r>
              <a:rPr lang="en-US" altLang="ko-KR"/>
              <a:t>[Appendix] Model Class </a:t>
            </a:r>
            <a:r>
              <a:rPr lang="ko-KR" altLang="en-US"/>
              <a:t>항목유형 및 항목옵션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F66367C-AF57-4C35-A901-15DE89FF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88164"/>
              </p:ext>
            </p:extLst>
          </p:nvPr>
        </p:nvGraphicFramePr>
        <p:xfrm>
          <a:off x="331142" y="1026410"/>
          <a:ext cx="5082830" cy="5311020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0749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항목유형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CharField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제한된 문자열 필드 타입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 길이를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옵션에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EmailField, GenericIPAddressField, CommaSeparatedIntegerField, FilePathField, URLField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대용량 문자열을 갖는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IntegerField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32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비트 정수형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BigIntegerField, SmallIntegerField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Null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허용하기 위해서는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BooleanField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true/false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492509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날짜와 시간을 갖는 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DateField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시간만 가질 경우는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소숫점을 갖는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decimal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BinaryField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바이너리 데이타를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 업로드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0677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ImageField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FileField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파생클래스로서 이미지 파일인지 체크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50235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UUIDField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GUID (UUID)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저장하는 필드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AutoFild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지정되며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없으면 자동 설정됨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models.AutoFiled(primary_key=True)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85344"/>
                  </a:ext>
                </a:extLst>
              </a:tr>
              <a:tr h="35179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Foreignkey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외래키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385487"/>
                  </a:ext>
                </a:extLst>
              </a:tr>
            </a:tbl>
          </a:graphicData>
        </a:graphic>
      </p:graphicFrame>
      <p:graphicFrame>
        <p:nvGraphicFramePr>
          <p:cNvPr id="5" name="Group 326">
            <a:extLst>
              <a:ext uri="{FF2B5EF4-FFF2-40B4-BE49-F238E27FC236}">
                <a16:creationId xmlns:a16="http://schemas.microsoft.com/office/drawing/2014/main" id="{A88A5728-F6D5-4BB6-80D0-AAEBD676F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41993"/>
              </p:ext>
            </p:extLst>
          </p:nvPr>
        </p:nvGraphicFramePr>
        <p:xfrm>
          <a:off x="5482698" y="1026410"/>
          <a:ext cx="4077761" cy="5319622"/>
        </p:xfrm>
        <a:graphic>
          <a:graphicData uri="http://schemas.openxmlformats.org/drawingml/2006/table">
            <a:tbl>
              <a:tblPr/>
              <a:tblGrid>
                <a:gridCol w="11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5680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85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항목옵션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Empty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NULL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저장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models.IntegerField(null=True)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51131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blank=False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필드가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Required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blank=True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이면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Optional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models.DateTimeField(blank=True)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312482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primary_key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models.CharField(max_length=10, primary_key=True)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62084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표시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models.IntegerField(unique=True)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7159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default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필드의 디폴트값을 지정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models.CharField(max_length=2, default="WA")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3733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db_column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컬럼명은 디폴트로 필드명을 사용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만약 다르게 쓸 경우 지정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190957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max_length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컬럼사이즈를 정의</a:t>
                      </a:r>
                      <a:endParaRPr kumimoji="1" lang="en-US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user_account = models.CharField(max_length=20, blank=True, verbose_name="</a:t>
                      </a:r>
                      <a:r>
                        <a:rPr kumimoji="1" lang="ko-KR" altLang="en-US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")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88350"/>
                  </a:ext>
                </a:extLst>
              </a:tr>
              <a:tr h="613373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8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1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Ⅰ. </a:t>
            </a:r>
            <a:r>
              <a:rPr lang="ko-KR" altLang="en-US"/>
              <a:t>오라클 환경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테이블스페이스 및 사용자 생성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AF66367C-AF57-4C35-A901-15DE89FF9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42632"/>
              </p:ext>
            </p:extLst>
          </p:nvPr>
        </p:nvGraphicFramePr>
        <p:xfrm>
          <a:off x="331142" y="1026410"/>
          <a:ext cx="9247904" cy="5338176"/>
        </p:xfrm>
        <a:graphic>
          <a:graphicData uri="http://schemas.openxmlformats.org/drawingml/2006/table">
            <a:tbl>
              <a:tblPr/>
              <a:tblGrid>
                <a:gridCol w="1642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391">
                  <a:extLst>
                    <a:ext uri="{9D8B030D-6E8A-4147-A177-3AD203B41FA5}">
                      <a16:colId xmlns:a16="http://schemas.microsoft.com/office/drawing/2014/main" val="1165393870"/>
                    </a:ext>
                  </a:extLst>
                </a:gridCol>
              </a:tblGrid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스크립트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11g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system/kjgSYR0527@orcl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41525"/>
                  </a:ext>
                </a:extLst>
              </a:tr>
              <a:tr h="3142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12c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</a:t>
                      </a:r>
                      <a:r>
                        <a:rPr lang="ko-KR" altLang="en-US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system/manager@vis1226</a:t>
                      </a:r>
                      <a:endParaRPr lang="ko-KR" altLang="en-US" sz="1050" b="1" i="0" u="none" strike="noStrike" kern="1200" baseline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12082"/>
                  </a:ext>
                </a:extLst>
              </a:tr>
              <a:tr h="3142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로컬 오라클 </a:t>
                      </a:r>
                      <a:r>
                        <a:rPr kumimoji="1" lang="en-US" altLang="ko-KR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19c </a:t>
                      </a: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서버</a:t>
                      </a:r>
                      <a:endParaRPr kumimoji="1" lang="en-US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system/kjgSYR0527@esmprod</a:t>
                      </a:r>
                      <a:endParaRPr lang="ko-KR" altLang="en-US" sz="1050" b="0" i="0" u="none" strike="noStrike" kern="12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462059"/>
                  </a:ext>
                </a:extLst>
              </a:tr>
              <a:tr h="3142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esm/esm@esmprod</a:t>
                      </a:r>
                      <a:endParaRPr lang="ko-KR" altLang="en-US" sz="1050" b="1" i="0" u="none" strike="noStrike" kern="1200" baseline="0">
                        <a:solidFill>
                          <a:srgbClr val="3333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21764"/>
                  </a:ext>
                </a:extLst>
              </a:tr>
              <a:tr h="31427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로그인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sqlplus /nolog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61977"/>
                  </a:ext>
                </a:extLst>
              </a:tr>
              <a:tr h="31427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conn /as sysdba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56906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테이블스페이스 삭제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 tablespace esm including contents and datafiles;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24934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테이블스페이스 생성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create tablespace esm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datafile 'D:\esm\db\esm.dbf'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size 10m autoextend on maxsize unlimited;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540777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삭제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0" i="0" u="none" strike="noStrike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drop user esm cascade;</a:t>
                      </a: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08109"/>
                  </a:ext>
                </a:extLst>
              </a:tr>
              <a:tr h="776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사용자 생성</a:t>
                      </a:r>
                      <a:endParaRPr kumimoji="1" lang="ko-KR" altLang="ko-KR" sz="105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alter session set "_ORACLE_SCRIPT" = true; 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create user esm identified by esm default tablespace esm temporary tablespace temp;</a:t>
                      </a:r>
                    </a:p>
                    <a:p>
                      <a:r>
                        <a:rPr lang="en-US" altLang="ko-KR" sz="1050" b="1" i="0" u="none" strike="noStrike" kern="1200" baseline="0">
                          <a:solidFill>
                            <a:srgbClr val="3333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grant connect, resource, dba to esm with admin option;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47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3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Ⅱ. </a:t>
            </a:r>
            <a:r>
              <a:rPr lang="ko-KR" altLang="en-US"/>
              <a:t>개발환경 설정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>
          <a:xfrm>
            <a:off x="349249" y="71025"/>
            <a:ext cx="7020271" cy="606372"/>
          </a:xfrm>
        </p:spPr>
        <p:txBody>
          <a:bodyPr/>
          <a:lstStyle/>
          <a:p>
            <a:pPr eaLnBrk="1" hangingPunct="1"/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Code</a:t>
            </a:r>
            <a:r>
              <a:rPr lang="ko-KR" altLang="en-US"/>
              <a:t> </a:t>
            </a:r>
            <a:r>
              <a:rPr lang="en-US" altLang="ko-KR"/>
              <a:t>&amp; Python </a:t>
            </a:r>
            <a:r>
              <a:rPr lang="ko-KR" altLang="en-US"/>
              <a:t>설치</a:t>
            </a:r>
          </a:p>
        </p:txBody>
      </p:sp>
      <p:graphicFrame>
        <p:nvGraphicFramePr>
          <p:cNvPr id="8" name="Group 326">
            <a:extLst>
              <a:ext uri="{FF2B5EF4-FFF2-40B4-BE49-F238E27FC236}">
                <a16:creationId xmlns:a16="http://schemas.microsoft.com/office/drawing/2014/main" id="{F69A84A9-7C6A-4A6C-B3EC-EA3AFFC8C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43451"/>
              </p:ext>
            </p:extLst>
          </p:nvPr>
        </p:nvGraphicFramePr>
        <p:xfrm>
          <a:off x="331142" y="1026418"/>
          <a:ext cx="9247904" cy="2546332"/>
        </p:xfrm>
        <a:graphic>
          <a:graphicData uri="http://schemas.openxmlformats.org/drawingml/2006/table">
            <a:tbl>
              <a:tblPr/>
              <a:tblGrid>
                <a:gridCol w="4485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602">
                  <a:extLst>
                    <a:ext uri="{9D8B030D-6E8A-4147-A177-3AD203B41FA5}">
                      <a16:colId xmlns:a16="http://schemas.microsoft.com/office/drawing/2014/main" val="2326837136"/>
                    </a:ext>
                  </a:extLst>
                </a:gridCol>
              </a:tblGrid>
              <a:tr h="322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4809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https://code.visualstudio.com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VSCodeUserSetup-x64-1.53.0.exe</a:t>
                      </a:r>
                      <a:r>
                        <a:rPr kumimoji="1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 </a:t>
                      </a:r>
                      <a:r>
                        <a:rPr kumimoji="1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다운로드</a:t>
                      </a:r>
                      <a:endParaRPr kumimoji="1" lang="ko-KR" altLang="ko-KR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38071"/>
                  </a:ext>
                </a:extLst>
              </a:tr>
              <a:tr h="1861645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6287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51F55232-E15C-4B3B-9726-2363C7AA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0" y="1827420"/>
            <a:ext cx="2023692" cy="16434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FFFEDD-0026-4D88-9C79-5E7EB3C59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19" y="1827420"/>
            <a:ext cx="2023692" cy="164342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4952A09-940E-4C8C-B625-43287F0BA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188" y="1827420"/>
            <a:ext cx="2023692" cy="164342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C2B1A69-70BF-482A-9F6E-BD77CE1CA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258" y="1827420"/>
            <a:ext cx="2023692" cy="1643426"/>
          </a:xfrm>
          <a:prstGeom prst="rect">
            <a:avLst/>
          </a:prstGeom>
        </p:spPr>
      </p:pic>
      <p:graphicFrame>
        <p:nvGraphicFramePr>
          <p:cNvPr id="25" name="Group 326">
            <a:extLst>
              <a:ext uri="{FF2B5EF4-FFF2-40B4-BE49-F238E27FC236}">
                <a16:creationId xmlns:a16="http://schemas.microsoft.com/office/drawing/2014/main" id="{53D76DF9-1F83-43D9-9C00-A690B88D1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819462"/>
              </p:ext>
            </p:extLst>
          </p:nvPr>
        </p:nvGraphicFramePr>
        <p:xfrm>
          <a:off x="331142" y="3814885"/>
          <a:ext cx="9247904" cy="2546332"/>
        </p:xfrm>
        <a:graphic>
          <a:graphicData uri="http://schemas.openxmlformats.org/drawingml/2006/table">
            <a:tbl>
              <a:tblPr/>
              <a:tblGrid>
                <a:gridCol w="4476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656">
                  <a:extLst>
                    <a:ext uri="{9D8B030D-6E8A-4147-A177-3AD203B41FA5}">
                      <a16:colId xmlns:a16="http://schemas.microsoft.com/office/drawing/2014/main" val="2326837136"/>
                    </a:ext>
                  </a:extLst>
                </a:gridCol>
              </a:tblGrid>
              <a:tr h="3225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참고 </a:t>
                      </a:r>
                      <a:r>
                        <a:rPr kumimoji="1" lang="en-US" altLang="ko-KR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kumimoji="1" lang="ko-KR" altLang="ko-KR" sz="105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4809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https://www.python.org/downloads/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Arial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[python 3.6.8] Windows x86-64 executable installer </a:t>
                      </a: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다운로드</a:t>
                      </a:r>
                      <a:endParaRPr kumimoji="1" lang="ko-KR" altLang="ko-KR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338071"/>
                  </a:ext>
                </a:extLst>
              </a:tr>
              <a:tr h="1861645">
                <a:tc gridSpan="2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kumimoji="1" lang="ko-KR" altLang="ko-KR" sz="105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62873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59721E97-CFAD-4A7C-81CE-4C89B7366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50" y="4615887"/>
            <a:ext cx="2023693" cy="164342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8AD913D-4F07-465F-9CDE-B2A3FB5319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9119" y="4615887"/>
            <a:ext cx="2023693" cy="164342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F4E6357-85B6-4116-BE58-63EA3086AA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3188" y="4615887"/>
            <a:ext cx="2023693" cy="164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9">
            <a:extLst>
              <a:ext uri="{FF2B5EF4-FFF2-40B4-BE49-F238E27FC236}">
                <a16:creationId xmlns:a16="http://schemas.microsoft.com/office/drawing/2014/main" id="{78D70C76-99F3-4A78-A87F-6A6B8BCB708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A6EB731-BEFE-434C-AA44-16B721C655F5}"/>
              </a:ext>
            </a:extLst>
          </p:cNvPr>
          <p:cNvCxnSpPr>
            <a:cxnSpLocks/>
            <a:stCxn id="42" idx="3"/>
            <a:endCxn id="69" idx="1"/>
          </p:cNvCxnSpPr>
          <p:nvPr/>
        </p:nvCxnSpPr>
        <p:spPr bwMode="auto">
          <a:xfrm>
            <a:off x="2157335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5D0F5C-330B-45FF-84A3-C9E4E9BD0F00}"/>
              </a:ext>
            </a:extLst>
          </p:cNvPr>
          <p:cNvGrpSpPr/>
          <p:nvPr/>
        </p:nvGrpSpPr>
        <p:grpSpPr>
          <a:xfrm>
            <a:off x="618246" y="1103229"/>
            <a:ext cx="1800000" cy="1474429"/>
            <a:chOff x="316875" y="578131"/>
            <a:chExt cx="1800000" cy="14744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C6DE3C-C8A1-47DF-946A-3F625DEF77F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6A8CB17-BF53-49BF-9638-A2C0E0BF1C54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 </a:t>
              </a: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인스톨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(19c)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B350CF-0A1F-445B-A6EC-37BE3FD339E2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오브젝트 생성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56830-5271-4593-972E-702F0AF110B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98D8FED-E2B5-4169-8102-C028A932884C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A81EA63-8061-41AB-AA78-3456A4D9CE46}"/>
              </a:ext>
            </a:extLst>
          </p:cNvPr>
          <p:cNvGrpSpPr/>
          <p:nvPr/>
        </p:nvGrpSpPr>
        <p:grpSpPr>
          <a:xfrm>
            <a:off x="2908082" y="1103229"/>
            <a:ext cx="1800000" cy="1474429"/>
            <a:chOff x="316875" y="578131"/>
            <a:chExt cx="1800000" cy="147442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B1B4632-50A0-48C9-999E-8634C68ACDD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개발환경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133EC95-F849-43EF-89FC-8683C58651E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visual studio code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(1.53.1)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8F6797E-2C68-4AE9-9AEC-73222206BDE5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python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(3.6.8)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B60A0E0-5226-4A8D-A4D5-ECB3A18D157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09D506-3EFB-4221-8C1C-ED57A52D3E6A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CEA938-78CE-407D-A05B-3CDC82F0C33F}"/>
              </a:ext>
            </a:extLst>
          </p:cNvPr>
          <p:cNvGrpSpPr/>
          <p:nvPr/>
        </p:nvGrpSpPr>
        <p:grpSpPr>
          <a:xfrm>
            <a:off x="5197918" y="1103229"/>
            <a:ext cx="1800000" cy="1474429"/>
            <a:chOff x="316875" y="578131"/>
            <a:chExt cx="1800000" cy="14744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D2468BB-05F4-4799-B784-0FE34AB0BF46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가상환경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BF62C4C-7874-4653-AEE4-B087CDEC8991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(pip install virtualenv)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952C684-3C4B-4294-9873-65D97C3C4646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sem_env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가상환경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(virtualenv sem_env)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2330177-237E-4063-A7F2-704BD601095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7738DC-979D-4E0B-B4F4-028BCC56D5EF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2D2815-7C55-41B5-A85C-DD55DF46FD2F}"/>
              </a:ext>
            </a:extLst>
          </p:cNvPr>
          <p:cNvGrpSpPr/>
          <p:nvPr/>
        </p:nvGrpSpPr>
        <p:grpSpPr>
          <a:xfrm>
            <a:off x="7487755" y="1103229"/>
            <a:ext cx="1800000" cy="1474429"/>
            <a:chOff x="316875" y="578131"/>
            <a:chExt cx="1800000" cy="147442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5138161-6A38-48EA-86CA-1457C7B08E93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패키지 설치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839872B-48E7-4A99-9D97-73E45DB3901D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django)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68ADBF2-54B7-4F67-9788-9D3091C19388}"/>
                </a:ext>
              </a:extLst>
            </p:cNvPr>
            <p:cNvSpPr/>
            <p:nvPr/>
          </p:nvSpPr>
          <p:spPr bwMode="auto">
            <a:xfrm>
              <a:off x="316875" y="1502870"/>
              <a:ext cx="1800000" cy="432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 연결 패키지 설치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(pip install cx_oracle)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F5C5433-0F60-4099-A2EB-FEA0054BC41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8C7D157-25EA-4AD5-98E7-8344FFB819A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992A4D95-7946-41E5-930D-26C79337CC0C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 bwMode="auto">
          <a:xfrm>
            <a:off x="4447171" y="1298521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49CAC2E-47F5-4460-B8C3-2F6902D485AE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 bwMode="auto">
          <a:xfrm>
            <a:off x="6737007" y="1298521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제목 95">
            <a:extLst>
              <a:ext uri="{FF2B5EF4-FFF2-40B4-BE49-F238E27FC236}">
                <a16:creationId xmlns:a16="http://schemas.microsoft.com/office/drawing/2014/main" id="{3F1B1984-49C0-4660-A51E-E7414B7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개발 환경 설정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8524F1C-A0C7-4DD5-8A1F-EEF40AE91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57335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44916A0-C0F9-4436-9379-CF73B3BD9700}"/>
              </a:ext>
            </a:extLst>
          </p:cNvPr>
          <p:cNvGrpSpPr/>
          <p:nvPr/>
        </p:nvGrpSpPr>
        <p:grpSpPr>
          <a:xfrm>
            <a:off x="618246" y="2946653"/>
            <a:ext cx="1800000" cy="1474429"/>
            <a:chOff x="316875" y="578131"/>
            <a:chExt cx="1800000" cy="147442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D599A93-6342-4B92-A749-28CF9A36432C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05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생성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E8DF506-D046-43AD-81D2-99DA126BD275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migrate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migration)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ACD2AEE-9E4D-41B1-BBFF-0B273C073005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B7F2499-D652-4993-A965-19C5463DA9B1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BF60959-B082-4730-93A7-D211C7BB4C1E}"/>
              </a:ext>
            </a:extLst>
          </p:cNvPr>
          <p:cNvGrpSpPr/>
          <p:nvPr/>
        </p:nvGrpSpPr>
        <p:grpSpPr>
          <a:xfrm>
            <a:off x="2908082" y="2946653"/>
            <a:ext cx="1800000" cy="1474429"/>
            <a:chOff x="316875" y="578131"/>
            <a:chExt cx="1800000" cy="147442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92C00A9-9CC6-430E-A49A-26E6366C6319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테이블 스크립트 생성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EE9299D-0544-4BE5-AA70-9D44B8C6F11A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장고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makemigrations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makemigrations)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26C0188-4E0E-44E9-AE23-741D2DE3EE66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1AB595A-A840-4A0F-ADDC-3EAC13284D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7ABBDC5-775A-4B61-8CB9-37A18AE8557C}"/>
              </a:ext>
            </a:extLst>
          </p:cNvPr>
          <p:cNvGrpSpPr/>
          <p:nvPr/>
        </p:nvGrpSpPr>
        <p:grpSpPr>
          <a:xfrm>
            <a:off x="5197918" y="2946653"/>
            <a:ext cx="1800000" cy="1474429"/>
            <a:chOff x="316875" y="578131"/>
            <a:chExt cx="1800000" cy="1474429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CBEFBB8-9B43-43E3-B3AD-1F44C39B7475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Setting.py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50215F2-B115-4035-B30F-AD2FAF9545A7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DATABASES(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오라클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kumimoji="1" lang="en-US" altLang="ko-KR" sz="1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ENGINE': 'django.db.backends.oracle, esm/esm@orcl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007528D6-AC25-4699-BC1A-C893557F0F62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64B6678-8920-4C20-B0B8-38F2D29A6F3B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A639366-0763-496D-9097-FA5BB9A5CC4C}"/>
              </a:ext>
            </a:extLst>
          </p:cNvPr>
          <p:cNvGrpSpPr/>
          <p:nvPr/>
        </p:nvGrpSpPr>
        <p:grpSpPr>
          <a:xfrm>
            <a:off x="7487755" y="2946653"/>
            <a:ext cx="1800000" cy="1474429"/>
            <a:chOff x="316875" y="578131"/>
            <a:chExt cx="1800000" cy="147442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F4B77C8-2AAC-4C04-96CE-01EAFA33A34D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C47EA29-3322-4015-A3B3-0036A36CF493}"/>
                </a:ext>
              </a:extLst>
            </p:cNvPr>
            <p:cNvSpPr/>
            <p:nvPr/>
          </p:nvSpPr>
          <p:spPr bwMode="auto">
            <a:xfrm>
              <a:off x="316875" y="968714"/>
              <a:ext cx="1800000" cy="96615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프로젝트 생성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(django–admin startproject esm)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6E272EF-F080-4AF0-8553-817474FA472E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34618A8-11E9-4596-A4DD-E6DB20E3D3C0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4C8B7C9E-98E2-4575-9B71-A926C97C14D3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7171" y="3141945"/>
            <a:ext cx="1011658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4E5F37ED-4F46-4B3A-9DDC-8F2A743EC39B}"/>
              </a:ext>
            </a:extLst>
          </p:cNvPr>
          <p:cNvCxnSpPr>
            <a:cxnSpLocks/>
          </p:cNvCxnSpPr>
          <p:nvPr/>
        </p:nvCxnSpPr>
        <p:spPr bwMode="auto">
          <a:xfrm flipH="1">
            <a:off x="6737007" y="3141945"/>
            <a:ext cx="1011659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F60B40C-35B0-46FE-9A9C-94B03876D0FE}"/>
              </a:ext>
            </a:extLst>
          </p:cNvPr>
          <p:cNvCxnSpPr>
            <a:cxnSpLocks/>
            <a:stCxn id="77" idx="2"/>
            <a:endCxn id="118" idx="0"/>
          </p:cNvCxnSpPr>
          <p:nvPr/>
        </p:nvCxnSpPr>
        <p:spPr bwMode="auto">
          <a:xfrm>
            <a:off x="8387755" y="2577658"/>
            <a:ext cx="0" cy="36899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7F13C08-82DB-4E18-80DB-35336D723770}"/>
              </a:ext>
            </a:extLst>
          </p:cNvPr>
          <p:cNvGrpSpPr/>
          <p:nvPr/>
        </p:nvGrpSpPr>
        <p:grpSpPr>
          <a:xfrm>
            <a:off x="618246" y="4790076"/>
            <a:ext cx="1800000" cy="1474429"/>
            <a:chOff x="316875" y="578131"/>
            <a:chExt cx="1800000" cy="1474429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0F0955F-6635-47EE-9764-3FB6AF9421A0}"/>
                </a:ext>
              </a:extLst>
            </p:cNvPr>
            <p:cNvSpPr/>
            <p:nvPr/>
          </p:nvSpPr>
          <p:spPr bwMode="auto">
            <a:xfrm>
              <a:off x="577786" y="578131"/>
              <a:ext cx="1278178" cy="1474429"/>
            </a:xfrm>
            <a:prstGeom prst="rect">
              <a:avLst/>
            </a:prstGeom>
            <a:pattFill prst="ltDnDiag">
              <a:fgClr>
                <a:schemeClr val="accent1">
                  <a:lumMod val="20000"/>
                  <a:lumOff val="80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확인</a:t>
              </a: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E1B7540-7D98-4468-9893-E09CDFB6F3BE}"/>
                </a:ext>
              </a:extLst>
            </p:cNvPr>
            <p:cNvSpPr/>
            <p:nvPr/>
          </p:nvSpPr>
          <p:spPr bwMode="auto">
            <a:xfrm>
              <a:off x="316875" y="968715"/>
              <a:ext cx="1800000" cy="9661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r>
                <a:rPr kumimoji="0" lang="ko-KR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웹 서버 실행</a:t>
              </a:r>
              <a:endPara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(python manage.py runserver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http://127.0.0.1:8000/)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6786AB-6C68-481D-9C65-8E8A5A920DDB}"/>
                </a:ext>
              </a:extLst>
            </p:cNvPr>
            <p:cNvSpPr/>
            <p:nvPr/>
          </p:nvSpPr>
          <p:spPr bwMode="auto">
            <a:xfrm>
              <a:off x="161643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E826A98-8BA9-4CF0-8F9B-E6D63C5DA4D4}"/>
                </a:ext>
              </a:extLst>
            </p:cNvPr>
            <p:cNvSpPr/>
            <p:nvPr/>
          </p:nvSpPr>
          <p:spPr bwMode="auto">
            <a:xfrm>
              <a:off x="577786" y="578131"/>
              <a:ext cx="239528" cy="390584"/>
            </a:xfrm>
            <a:prstGeom prst="rect">
              <a:avLst/>
            </a:prstGeom>
            <a:noFill/>
            <a:ln w="3175">
              <a:noFill/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72000" rIns="36000" bIns="72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49845980-DED5-470C-A161-13666A04B89F}"/>
              </a:ext>
            </a:extLst>
          </p:cNvPr>
          <p:cNvCxnSpPr>
            <a:cxnSpLocks/>
            <a:stCxn id="100" idx="2"/>
            <a:endCxn id="130" idx="0"/>
          </p:cNvCxnSpPr>
          <p:nvPr/>
        </p:nvCxnSpPr>
        <p:spPr bwMode="auto">
          <a:xfrm>
            <a:off x="1518246" y="4421082"/>
            <a:ext cx="0" cy="368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8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전자식 복무관리 시스템 </a:t>
            </a:r>
            <a:r>
              <a:rPr lang="en-US" altLang="ko-KR"/>
              <a:t>– </a:t>
            </a:r>
            <a:r>
              <a:rPr lang="ko-KR" altLang="en-US"/>
              <a:t>폴더 구조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D14112-6C78-4C59-A311-DABE695FCF9F}"/>
              </a:ext>
            </a:extLst>
          </p:cNvPr>
          <p:cNvSpPr/>
          <p:nvPr/>
        </p:nvSpPr>
        <p:spPr bwMode="auto">
          <a:xfrm>
            <a:off x="2661719" y="1191721"/>
            <a:ext cx="3882154" cy="60735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>
                <a:lumMod val="95000"/>
              </a:schemeClr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Electronic Service Management)</a:t>
            </a:r>
            <a:endParaRPr lang="ko-KR" altLang="en-US" sz="16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276E-E5A4-4B24-BD34-309DF452970A}"/>
              </a:ext>
            </a:extLst>
          </p:cNvPr>
          <p:cNvSpPr/>
          <p:nvPr/>
        </p:nvSpPr>
        <p:spPr bwMode="auto">
          <a:xfrm>
            <a:off x="3612796" y="1964597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document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산출물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FF40C6-D43D-4115-8AB6-59EAA1D84AF5}"/>
              </a:ext>
            </a:extLst>
          </p:cNvPr>
          <p:cNvSpPr/>
          <p:nvPr/>
        </p:nvSpPr>
        <p:spPr bwMode="auto">
          <a:xfrm>
            <a:off x="3252796" y="1367071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3C6B22-2F0F-4B18-AE29-75C055A7EE63}"/>
              </a:ext>
            </a:extLst>
          </p:cNvPr>
          <p:cNvCxnSpPr>
            <a:cxnSpLocks/>
            <a:stCxn id="18" idx="2"/>
            <a:endCxn id="10" idx="1"/>
          </p:cNvCxnSpPr>
          <p:nvPr/>
        </p:nvCxnSpPr>
        <p:spPr bwMode="auto">
          <a:xfrm rot="16200000" flipH="1">
            <a:off x="3332033" y="1899834"/>
            <a:ext cx="381526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264D1C-E413-4738-9BCA-3FB00F01F117}"/>
              </a:ext>
            </a:extLst>
          </p:cNvPr>
          <p:cNvSpPr/>
          <p:nvPr/>
        </p:nvSpPr>
        <p:spPr bwMode="auto">
          <a:xfrm>
            <a:off x="3612796" y="2498752"/>
            <a:ext cx="2340000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source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프로그램 소스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24" name="직선 화살표 연결선 19">
            <a:extLst>
              <a:ext uri="{FF2B5EF4-FFF2-40B4-BE49-F238E27FC236}">
                <a16:creationId xmlns:a16="http://schemas.microsoft.com/office/drawing/2014/main" id="{A4129CFC-D171-4E1A-BB65-0D261B2FEA5A}"/>
              </a:ext>
            </a:extLst>
          </p:cNvPr>
          <p:cNvCxnSpPr>
            <a:cxnSpLocks/>
            <a:stCxn id="18" idx="2"/>
            <a:endCxn id="23" idx="1"/>
          </p:cNvCxnSpPr>
          <p:nvPr/>
        </p:nvCxnSpPr>
        <p:spPr bwMode="auto">
          <a:xfrm rot="16200000" flipH="1">
            <a:off x="3064956" y="2166911"/>
            <a:ext cx="915681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DD56BD-9DE2-41C5-8144-210D0C657F50}"/>
              </a:ext>
            </a:extLst>
          </p:cNvPr>
          <p:cNvSpPr/>
          <p:nvPr/>
        </p:nvSpPr>
        <p:spPr bwMode="auto">
          <a:xfrm>
            <a:off x="3612796" y="2498752"/>
            <a:ext cx="360000" cy="432000"/>
          </a:xfrm>
          <a:prstGeom prst="rect">
            <a:avLst/>
          </a:prstGeom>
          <a:noFill/>
          <a:ln w="3175">
            <a:noFill/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72000" rIns="36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3407D2-0634-4DCC-9DFC-4760236EB5CD}"/>
              </a:ext>
            </a:extLst>
          </p:cNvPr>
          <p:cNvSpPr/>
          <p:nvPr/>
        </p:nvSpPr>
        <p:spPr bwMode="auto">
          <a:xfrm>
            <a:off x="3972796" y="3046519"/>
            <a:ext cx="1979999" cy="432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esm_env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가상환경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19">
            <a:extLst>
              <a:ext uri="{FF2B5EF4-FFF2-40B4-BE49-F238E27FC236}">
                <a16:creationId xmlns:a16="http://schemas.microsoft.com/office/drawing/2014/main" id="{43C00EE2-2B80-4E78-AE00-89AEC079F62D}"/>
              </a:ext>
            </a:extLst>
          </p:cNvPr>
          <p:cNvCxnSpPr>
            <a:cxnSpLocks/>
            <a:stCxn id="29" idx="2"/>
            <a:endCxn id="31" idx="1"/>
          </p:cNvCxnSpPr>
          <p:nvPr/>
        </p:nvCxnSpPr>
        <p:spPr bwMode="auto">
          <a:xfrm rot="16200000" flipH="1">
            <a:off x="3716913" y="3006635"/>
            <a:ext cx="331767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4CDA20-4CEF-454C-8CEF-D3FAE6CD816E}"/>
              </a:ext>
            </a:extLst>
          </p:cNvPr>
          <p:cNvSpPr/>
          <p:nvPr/>
        </p:nvSpPr>
        <p:spPr bwMode="auto">
          <a:xfrm>
            <a:off x="3972796" y="3589784"/>
            <a:ext cx="1979999" cy="43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폴더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42" name="직선 화살표 연결선 19">
            <a:extLst>
              <a:ext uri="{FF2B5EF4-FFF2-40B4-BE49-F238E27FC236}">
                <a16:creationId xmlns:a16="http://schemas.microsoft.com/office/drawing/2014/main" id="{1208CF61-2DF4-46E7-9E8B-9014777BA4B8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 bwMode="auto">
          <a:xfrm rot="16200000" flipH="1">
            <a:off x="3445280" y="3278268"/>
            <a:ext cx="875032" cy="180000"/>
          </a:xfrm>
          <a:prstGeom prst="bentConnector2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838F9E-8BBC-4CCB-BE61-6015A7A8661B}"/>
              </a:ext>
            </a:extLst>
          </p:cNvPr>
          <p:cNvSpPr/>
          <p:nvPr/>
        </p:nvSpPr>
        <p:spPr bwMode="auto">
          <a:xfrm>
            <a:off x="1145982" y="4395643"/>
            <a:ext cx="1260000" cy="15121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(esm 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프로젝트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kumimoji="0" lang="en-US" altLang="ko-KR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manage.py</a:t>
            </a:r>
            <a:endParaRPr kumimoji="0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64" name="직선 화살표 연결선 19">
            <a:extLst>
              <a:ext uri="{FF2B5EF4-FFF2-40B4-BE49-F238E27FC236}">
                <a16:creationId xmlns:a16="http://schemas.microsoft.com/office/drawing/2014/main" id="{035043AD-AE93-44F6-A311-09892A30DCC6}"/>
              </a:ext>
            </a:extLst>
          </p:cNvPr>
          <p:cNvCxnSpPr>
            <a:cxnSpLocks/>
            <a:stCxn id="41" idx="2"/>
            <a:endCxn id="48" idx="0"/>
          </p:cNvCxnSpPr>
          <p:nvPr/>
        </p:nvCxnSpPr>
        <p:spPr bwMode="auto">
          <a:xfrm rot="5400000">
            <a:off x="3182460" y="2615306"/>
            <a:ext cx="373859" cy="31868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EFA6AA1-AF70-4399-982E-FC630C862A7F}"/>
              </a:ext>
            </a:extLst>
          </p:cNvPr>
          <p:cNvSpPr/>
          <p:nvPr/>
        </p:nvSpPr>
        <p:spPr bwMode="auto">
          <a:xfrm>
            <a:off x="7521376" y="4395644"/>
            <a:ext cx="1260000" cy="151218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esm_sys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시스템관리</a:t>
            </a:r>
            <a:r>
              <a: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)</a:t>
            </a: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사용자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권한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메뉴</a:t>
            </a:r>
            <a:endParaRPr lang="en-US" altLang="ko-KR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algn="ctr" eaLnBrk="1" hangingPunct="1">
              <a:spcBef>
                <a:spcPts val="0"/>
              </a:spcBef>
              <a:buClr>
                <a:schemeClr val="accent2"/>
              </a:buClr>
            </a:pPr>
            <a:r>
              <a: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언어코드</a:t>
            </a:r>
          </a:p>
        </p:txBody>
      </p:sp>
      <p:cxnSp>
        <p:nvCxnSpPr>
          <p:cNvPr id="83" name="직선 화살표 연결선 19">
            <a:extLst>
              <a:ext uri="{FF2B5EF4-FFF2-40B4-BE49-F238E27FC236}">
                <a16:creationId xmlns:a16="http://schemas.microsoft.com/office/drawing/2014/main" id="{103EDBFB-8477-45BF-97DF-95CB5D40BD8B}"/>
              </a:ext>
            </a:extLst>
          </p:cNvPr>
          <p:cNvCxnSpPr>
            <a:cxnSpLocks/>
            <a:stCxn id="41" idx="2"/>
            <a:endCxn id="74" idx="0"/>
          </p:cNvCxnSpPr>
          <p:nvPr/>
        </p:nvCxnSpPr>
        <p:spPr bwMode="auto">
          <a:xfrm rot="16200000" flipH="1">
            <a:off x="6370156" y="2614424"/>
            <a:ext cx="373860" cy="318858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19">
            <a:extLst>
              <a:ext uri="{FF2B5EF4-FFF2-40B4-BE49-F238E27FC236}">
                <a16:creationId xmlns:a16="http://schemas.microsoft.com/office/drawing/2014/main" id="{15637F14-D1E6-477B-AF56-563729FF7262}"/>
              </a:ext>
            </a:extLst>
          </p:cNvPr>
          <p:cNvCxnSpPr>
            <a:cxnSpLocks/>
            <a:stCxn id="41" idx="2"/>
            <a:endCxn id="73" idx="0"/>
          </p:cNvCxnSpPr>
          <p:nvPr/>
        </p:nvCxnSpPr>
        <p:spPr bwMode="auto">
          <a:xfrm rot="16200000" flipH="1">
            <a:off x="5573231" y="3411349"/>
            <a:ext cx="373860" cy="159473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19">
            <a:extLst>
              <a:ext uri="{FF2B5EF4-FFF2-40B4-BE49-F238E27FC236}">
                <a16:creationId xmlns:a16="http://schemas.microsoft.com/office/drawing/2014/main" id="{7AED2553-C4AD-4CE2-B9D8-8F95E20DC917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 bwMode="auto">
          <a:xfrm rot="16200000" flipH="1">
            <a:off x="4776307" y="4208273"/>
            <a:ext cx="373860" cy="88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1D3B5FDD-185A-4187-B228-49EE87662EA9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 bwMode="auto">
          <a:xfrm rot="5400000">
            <a:off x="3979383" y="3412231"/>
            <a:ext cx="373860" cy="159296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triangl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2" name="그룹 15361">
            <a:extLst>
              <a:ext uri="{FF2B5EF4-FFF2-40B4-BE49-F238E27FC236}">
                <a16:creationId xmlns:a16="http://schemas.microsoft.com/office/drawing/2014/main" id="{D9F3290B-1DD3-466A-9190-72063EBDE936}"/>
              </a:ext>
            </a:extLst>
          </p:cNvPr>
          <p:cNvGrpSpPr/>
          <p:nvPr/>
        </p:nvGrpSpPr>
        <p:grpSpPr>
          <a:xfrm>
            <a:off x="4333678" y="4395644"/>
            <a:ext cx="1260000" cy="1512185"/>
            <a:chOff x="4333682" y="4359432"/>
            <a:chExt cx="1260000" cy="1512185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3612516-C0D1-4B66-9571-2ADB71E04B1A}"/>
                </a:ext>
              </a:extLst>
            </p:cNvPr>
            <p:cNvSpPr/>
            <p:nvPr/>
          </p:nvSpPr>
          <p:spPr bwMode="auto">
            <a:xfrm>
              <a:off x="4333682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복무관리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5193FF3-477E-4715-B34E-9F3F2CB39C49}"/>
                </a:ext>
              </a:extLst>
            </p:cNvPr>
            <p:cNvSpPr/>
            <p:nvPr/>
          </p:nvSpPr>
          <p:spPr bwMode="auto">
            <a:xfrm>
              <a:off x="4333682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esm_edu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교육소집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D297E09-785F-4696-8BEC-7A6D26F717C7}"/>
                </a:ext>
              </a:extLst>
            </p:cNvPr>
            <p:cNvSpPr/>
            <p:nvPr/>
          </p:nvSpPr>
          <p:spPr bwMode="auto">
            <a:xfrm>
              <a:off x="4333682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esm_ele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전자결재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grpSp>
        <p:nvGrpSpPr>
          <p:cNvPr id="15363" name="그룹 15362">
            <a:extLst>
              <a:ext uri="{FF2B5EF4-FFF2-40B4-BE49-F238E27FC236}">
                <a16:creationId xmlns:a16="http://schemas.microsoft.com/office/drawing/2014/main" id="{20A1825D-03FB-4CD7-8F34-8CC00EF77A17}"/>
              </a:ext>
            </a:extLst>
          </p:cNvPr>
          <p:cNvGrpSpPr/>
          <p:nvPr/>
        </p:nvGrpSpPr>
        <p:grpSpPr>
          <a:xfrm>
            <a:off x="2739830" y="4395644"/>
            <a:ext cx="1260000" cy="1512185"/>
            <a:chOff x="3006909" y="4359432"/>
            <a:chExt cx="1260000" cy="151218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8D3D034-0B15-4951-9774-A760DA86F234}"/>
                </a:ext>
              </a:extLst>
            </p:cNvPr>
            <p:cNvSpPr/>
            <p:nvPr/>
          </p:nvSpPr>
          <p:spPr bwMode="auto">
            <a:xfrm>
              <a:off x="3006909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authApp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로그인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FE2F476-BAB7-44A5-840E-8BC34B5D8007}"/>
                </a:ext>
              </a:extLst>
            </p:cNvPr>
            <p:cNvSpPr/>
            <p:nvPr/>
          </p:nvSpPr>
          <p:spPr bwMode="auto">
            <a:xfrm>
              <a:off x="3006909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static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외부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4B1646-FBAD-463C-B4E2-074CDB6903ED}"/>
                </a:ext>
              </a:extLst>
            </p:cNvPr>
            <p:cNvSpPr/>
            <p:nvPr/>
          </p:nvSpPr>
          <p:spPr bwMode="auto">
            <a:xfrm>
              <a:off x="3006909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atatic_template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내부 라이브러리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05" name="직선 화살표 연결선 19">
            <a:extLst>
              <a:ext uri="{FF2B5EF4-FFF2-40B4-BE49-F238E27FC236}">
                <a16:creationId xmlns:a16="http://schemas.microsoft.com/office/drawing/2014/main" id="{FF0D4D3D-F148-4185-9E4F-BF96894E2501}"/>
              </a:ext>
            </a:extLst>
          </p:cNvPr>
          <p:cNvCxnSpPr>
            <a:cxnSpLocks/>
            <a:stCxn id="70" idx="2"/>
            <a:endCxn id="103" idx="0"/>
          </p:cNvCxnSpPr>
          <p:nvPr/>
        </p:nvCxnSpPr>
        <p:spPr bwMode="auto">
          <a:xfrm>
            <a:off x="3369830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9">
            <a:extLst>
              <a:ext uri="{FF2B5EF4-FFF2-40B4-BE49-F238E27FC236}">
                <a16:creationId xmlns:a16="http://schemas.microsoft.com/office/drawing/2014/main" id="{B4C1C5A9-47A2-406D-A043-274B4EB31F01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 bwMode="auto">
          <a:xfrm>
            <a:off x="3369830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9">
            <a:extLst>
              <a:ext uri="{FF2B5EF4-FFF2-40B4-BE49-F238E27FC236}">
                <a16:creationId xmlns:a16="http://schemas.microsoft.com/office/drawing/2014/main" id="{94C846C4-12D3-4AC2-BD0F-55F82A667289}"/>
              </a:ext>
            </a:extLst>
          </p:cNvPr>
          <p:cNvCxnSpPr>
            <a:cxnSpLocks/>
            <a:stCxn id="71" idx="2"/>
            <a:endCxn id="98" idx="0"/>
          </p:cNvCxnSpPr>
          <p:nvPr/>
        </p:nvCxnSpPr>
        <p:spPr bwMode="auto">
          <a:xfrm>
            <a:off x="4963678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9">
            <a:extLst>
              <a:ext uri="{FF2B5EF4-FFF2-40B4-BE49-F238E27FC236}">
                <a16:creationId xmlns:a16="http://schemas.microsoft.com/office/drawing/2014/main" id="{331A8FBD-BB43-458E-86D9-8D4A67C025B2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 bwMode="auto">
          <a:xfrm>
            <a:off x="4963678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61" name="그룹 15360">
            <a:extLst>
              <a:ext uri="{FF2B5EF4-FFF2-40B4-BE49-F238E27FC236}">
                <a16:creationId xmlns:a16="http://schemas.microsoft.com/office/drawing/2014/main" id="{FD375B6E-F03C-4327-A540-16CA251E3CFE}"/>
              </a:ext>
            </a:extLst>
          </p:cNvPr>
          <p:cNvGrpSpPr/>
          <p:nvPr/>
        </p:nvGrpSpPr>
        <p:grpSpPr>
          <a:xfrm>
            <a:off x="5927526" y="4395644"/>
            <a:ext cx="1260000" cy="1512185"/>
            <a:chOff x="5986377" y="4359432"/>
            <a:chExt cx="1260000" cy="151218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3A29236-78D5-4D52-A0D7-5E5FEB470FCA}"/>
                </a:ext>
              </a:extLst>
            </p:cNvPr>
            <p:cNvSpPr/>
            <p:nvPr/>
          </p:nvSpPr>
          <p:spPr bwMode="auto">
            <a:xfrm>
              <a:off x="5986377" y="4359432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kumimoji="0" lang="en-US" altLang="ko-KR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esm_bor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게시판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kumimoji="0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5F44C4F-3234-41B5-9321-0B83AA5B3D2D}"/>
                </a:ext>
              </a:extLst>
            </p:cNvPr>
            <p:cNvSpPr/>
            <p:nvPr/>
          </p:nvSpPr>
          <p:spPr bwMode="auto">
            <a:xfrm>
              <a:off x="5986377" y="4895975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esm_sdl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복무현황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C10C784-A847-460B-9FDA-FE9794A72FE9}"/>
                </a:ext>
              </a:extLst>
            </p:cNvPr>
            <p:cNvSpPr/>
            <p:nvPr/>
          </p:nvSpPr>
          <p:spPr bwMode="auto">
            <a:xfrm>
              <a:off x="5986377" y="5439617"/>
              <a:ext cx="1260000" cy="43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esm_cer</a:t>
              </a:r>
            </a:p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인증기준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굴림" pitchFamily="50" charset="-127"/>
                </a:rPr>
                <a:t>)</a:t>
              </a:r>
              <a:endParaRPr lang="ko-KR" altLang="en-US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endParaRPr>
            </a:p>
          </p:txBody>
        </p:sp>
      </p:grpSp>
      <p:cxnSp>
        <p:nvCxnSpPr>
          <p:cNvPr id="122" name="직선 화살표 연결선 19">
            <a:extLst>
              <a:ext uri="{FF2B5EF4-FFF2-40B4-BE49-F238E27FC236}">
                <a16:creationId xmlns:a16="http://schemas.microsoft.com/office/drawing/2014/main" id="{A6C6F51E-AAED-453E-A021-A23EDC55C37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 bwMode="auto">
          <a:xfrm>
            <a:off x="6557526" y="4827644"/>
            <a:ext cx="0" cy="10454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9">
            <a:extLst>
              <a:ext uri="{FF2B5EF4-FFF2-40B4-BE49-F238E27FC236}">
                <a16:creationId xmlns:a16="http://schemas.microsoft.com/office/drawing/2014/main" id="{F420894C-CA8E-4562-86B8-C1C156C2B9A5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 bwMode="auto">
          <a:xfrm>
            <a:off x="6557526" y="5364187"/>
            <a:ext cx="0" cy="1116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/>
          </a:ln>
          <a:effectLst/>
          <a:ex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34954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35028</TotalTime>
  <Words>9689</Words>
  <Application>Microsoft Office PowerPoint</Application>
  <PresentationFormat>A4 용지(210x297mm)</PresentationFormat>
  <Paragraphs>1765</Paragraphs>
  <Slides>40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1_Built1 Template Master</vt:lpstr>
      <vt:lpstr>프로그램 개발 표준</vt:lpstr>
      <vt:lpstr>문서 승인 및 이력</vt:lpstr>
      <vt:lpstr>전자식 복무관리 시스템 – 폴더 구조</vt:lpstr>
      <vt:lpstr>전자식 복무관리 시스템 – 개발 환경 설정</vt:lpstr>
      <vt:lpstr>테이블스페이스 및 사용자 생성</vt:lpstr>
      <vt:lpstr>전자식 복무관리 시스템 – 개발 환경 설정</vt:lpstr>
      <vt:lpstr>VS Code &amp; Python 설치</vt:lpstr>
      <vt:lpstr>전자식 복무관리 시스템 – 개발 환경 설정</vt:lpstr>
      <vt:lpstr>전자식 복무관리 시스템 – 폴더 구조</vt:lpstr>
      <vt:lpstr>가상환경 설정</vt:lpstr>
      <vt:lpstr>가상환경 설정</vt:lpstr>
      <vt:lpstr>전자식 복무관리 시스템 – 개발 환경 설정</vt:lpstr>
      <vt:lpstr>프로젝트 생성</vt:lpstr>
      <vt:lpstr>데이터베이스 설정</vt:lpstr>
      <vt:lpstr>전자식 복무관리 시스템 – 개발 환경 설정</vt:lpstr>
      <vt:lpstr>테이블 생성</vt:lpstr>
      <vt:lpstr>전자식 복무관리 시스템 – 개발 환경 설정</vt:lpstr>
      <vt:lpstr>테이블 생성</vt:lpstr>
      <vt:lpstr>전자식 복무관리 시스템 – 폴더 구조</vt:lpstr>
      <vt:lpstr>Django 개발 방식(MVT)</vt:lpstr>
      <vt:lpstr>쿠키 및 세션</vt:lpstr>
      <vt:lpstr>전자식 복무관리 시스템 – 신규 프로그램 개발 절차</vt:lpstr>
      <vt:lpstr>폴더 및 공통 앱 생성</vt:lpstr>
      <vt:lpstr>전자식 복무관리 시스템 – 신규 프로그램 개발 절차</vt:lpstr>
      <vt:lpstr>로그인 화면 – 앱 생성</vt:lpstr>
      <vt:lpstr>전자식 복무관리 시스템 – 신규 프로그램 개발 절차</vt:lpstr>
      <vt:lpstr>로그인 화면 – 앱 코딩</vt:lpstr>
      <vt:lpstr>로그인 화면 – 앱 코딩</vt:lpstr>
      <vt:lpstr>로그인 화면 – 앱 코딩 – 상세</vt:lpstr>
      <vt:lpstr>로그인 화면 – 앱 코딩 – 상세</vt:lpstr>
      <vt:lpstr>로그인 화면 – 앱 코딩 – 상세</vt:lpstr>
      <vt:lpstr>로그인 화면 – 앱 코딩 – 상세</vt:lpstr>
      <vt:lpstr>로그인 화면 – 앱 코딩 – 상세</vt:lpstr>
      <vt:lpstr>전자식 복무관리 시스템 – 신규 프로그램 개발 절차</vt:lpstr>
      <vt:lpstr>로그인 화면 – 테이블 구조 추가</vt:lpstr>
      <vt:lpstr>로그인 화면 – 장고 Admin</vt:lpstr>
      <vt:lpstr>전자식 복무관리 시스템 – 시스템관리 폴더 구조</vt:lpstr>
      <vt:lpstr>전자식 복무관리 시스템 – 신규 프로그램 개발 절차</vt:lpstr>
      <vt:lpstr>PowerPoint 프레젠테이션</vt:lpstr>
      <vt:lpstr>[Appendix] Model Class 항목유형 및 항목옵션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4315</cp:revision>
  <cp:lastPrinted>2013-08-09T04:41:49Z</cp:lastPrinted>
  <dcterms:created xsi:type="dcterms:W3CDTF">2008-12-02T04:27:09Z</dcterms:created>
  <dcterms:modified xsi:type="dcterms:W3CDTF">2021-02-14T10:39:33Z</dcterms:modified>
</cp:coreProperties>
</file>