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88" r:id="rId2"/>
    <p:sldId id="1071" r:id="rId3"/>
    <p:sldId id="1072" r:id="rId4"/>
    <p:sldId id="1073" r:id="rId5"/>
    <p:sldId id="1075" r:id="rId6"/>
    <p:sldId id="1076" r:id="rId7"/>
    <p:sldId id="1080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  <p:sldId id="1089" r:id="rId17"/>
    <p:sldId id="1077" r:id="rId18"/>
    <p:sldId id="1078" r:id="rId19"/>
    <p:sldId id="1079" r:id="rId20"/>
    <p:sldId id="1091" r:id="rId21"/>
    <p:sldId id="1090" r:id="rId22"/>
    <p:sldId id="1092" r:id="rId23"/>
    <p:sldId id="1093" r:id="rId24"/>
    <p:sldId id="1094" r:id="rId25"/>
    <p:sldId id="1095" r:id="rId26"/>
    <p:sldId id="967" r:id="rId27"/>
    <p:sldId id="1074" r:id="rId28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54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8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8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2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00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76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47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503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61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2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00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063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100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0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0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39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6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5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ims1111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설명서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433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PM-1210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DC696E6-A329-471A-9625-99D06302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017966-D457-4214-9950-82607BBA3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2ADC91-EA3A-4F27-B09F-27E028D4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838CAA-29DA-48A0-BD36-B96E6B4F5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Choosing the default editor used by 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Adjusting the name of the initial branch in new repositories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Adjusting your PATH environment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Choosing HTTPS transport backend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30" name="모서리가 둥근 직사각형 111">
            <a:extLst>
              <a:ext uri="{FF2B5EF4-FFF2-40B4-BE49-F238E27FC236}">
                <a16:creationId xmlns:a16="http://schemas.microsoft.com/office/drawing/2014/main" id="{EF35E7DB-C0CB-4A7F-93BE-9154E8C0A118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(2/4)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55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42CE3A-86FC-41EB-9C09-E6084085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7F2A5F-51ED-48F7-8721-1E3FC2DA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F1B7EC-583B-4F3B-A1DD-55B6BC417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F25604-A2CB-46C0-9606-3BAD4E454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Configuring the line ending conversions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Configuring the terminal emulator to user with Git Bash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Choose the default behavior of ‘git pull’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Choose a credential helper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모서리가 둥근 직사각형 111">
            <a:extLst>
              <a:ext uri="{FF2B5EF4-FFF2-40B4-BE49-F238E27FC236}">
                <a16:creationId xmlns:a16="http://schemas.microsoft.com/office/drawing/2014/main" id="{42136296-B68B-4368-8484-4931123A1816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(3/4)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78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4B261D-7C96-4250-9686-B852EB14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3A05AB-4D46-4C66-9D6D-C52201D7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ACD768-BB07-4233-8E59-386E7707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7C32D2-DBD0-41BA-B677-E35BF820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Configuring extra option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Configuring experimental options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Installing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Completing the Git Setup Wizard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View Release Notes: unchecked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Finish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(4/4)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317926" y="46183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00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3740D2-D8A5-42F4-AAD1-C040396E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8626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Git </a:t>
            </a:r>
            <a:r>
              <a:rPr lang="ko-KR" altLang="en-US" dirty="0"/>
              <a:t>프로그램 설치정보 확인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Git Bash Here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Bash Here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MINGW64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오픈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(*CLI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–version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*CLI: Command Line Interface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설치정보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3903779" y="539847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BFA2E-68D6-4799-9044-507B7FF3F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91"/>
          <a:stretch/>
        </p:blipFill>
        <p:spPr>
          <a:xfrm>
            <a:off x="3069125" y="1868581"/>
            <a:ext cx="3154965" cy="162605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EF5CC11B-B6BA-4B43-9188-16756CE59087}"/>
              </a:ext>
            </a:extLst>
          </p:cNvPr>
          <p:cNvSpPr/>
          <p:nvPr/>
        </p:nvSpPr>
        <p:spPr bwMode="auto">
          <a:xfrm>
            <a:off x="4029779" y="177301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7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091379"/>
            <a:ext cx="538683" cy="7773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9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DFB7AA-6FBD-4021-9EB7-8B52C60B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48721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VS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https://code.visualstudio.com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VSCodeUserSetup-x64-1.53.0.exe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for Windows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Windows x64 Stable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다운로드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2295005" y="434984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C1A18E-5A8C-4039-A206-3A8D517DEC20}"/>
              </a:ext>
            </a:extLst>
          </p:cNvPr>
          <p:cNvSpPr/>
          <p:nvPr/>
        </p:nvSpPr>
        <p:spPr bwMode="auto">
          <a:xfrm>
            <a:off x="1335337" y="15750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8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C090E3-0105-4A3C-BA2F-CE2AB3D3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B27A5F-7122-43A8-B1CB-00CD4A46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DC1D45B-8632-4FDD-88F6-28A526D83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6E331A7-D11C-4572-8C7A-22FB5673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VS Code 1.53.0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 계약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작업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파일의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디렉터리의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중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마법사 완료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24123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61102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019011" y="46519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611021" y="590135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415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설정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Stage &amp; Commit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GitLens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및 사용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629234"/>
            <a:ext cx="538683" cy="2394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CCDF4-803B-4B55-B347-96A57BFDDB0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852E02-70D9-485E-9475-3CDFF0F2873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2" name="TextBox 52">
              <a:extLst>
                <a:ext uri="{FF2B5EF4-FFF2-40B4-BE49-F238E27FC236}">
                  <a16:creationId xmlns:a16="http://schemas.microsoft.com/office/drawing/2014/main" id="{21A09442-C13A-4215-A1E7-B722F478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05AEA0-0665-4916-9735-72DBBC871FB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0C97D4-C11E-4972-8442-D3A42D9FEF2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86D5529-A62D-4474-BEAB-45B821EE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5F98AE-B423-4FE1-A289-5DA7D4671FBB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6E2C09-3C53-4113-8839-756467F5189B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D0B97AF1-E46F-4D84-BAE1-27FA0FF2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Ⅳ. </a:t>
              </a:r>
              <a:r>
                <a:rPr lang="ko-KR" altLang="en-US" dirty="0"/>
                <a:t>로컬 </a:t>
              </a:r>
              <a:r>
                <a:rPr lang="en-US" altLang="ko-KR" dirty="0"/>
                <a:t>Git </a:t>
              </a:r>
              <a:r>
                <a:rPr lang="ko-KR" altLang="en-US" dirty="0"/>
                <a:t>저장소 설정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6599A0-FCB8-4BAB-A2D8-F2284758519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55E71B-4AD3-412B-9EEA-4979693CC72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01850364-7C0A-4FA7-8CA3-2F1134D4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D2CC0-7459-4F44-B930-B4A9DEA96214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E6E67A-EF04-4673-9239-FDD4B02C974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961D2977-8CB8-44D6-A11A-A7E9515F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28ED87-0717-4AF0-BC87-642AA2CE8BDD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327915A-410E-4C82-90A5-E5B673FD0F72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8" name="TextBox 52">
              <a:extLst>
                <a:ext uri="{FF2B5EF4-FFF2-40B4-BE49-F238E27FC236}">
                  <a16:creationId xmlns:a16="http://schemas.microsoft.com/office/drawing/2014/main" id="{5B83F30A-E3AB-460A-8484-560441E1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08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폴더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document(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D:\etimelabor\document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service 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소스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D:\etimelabor\service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오픈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및 프로그램 소스 폴더 설정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File &gt; Open Folder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작업할 폴더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 창에서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99CFD9-47EC-42D3-B074-8705E1B4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11327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2894129" y="243619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7A12C1-7A0C-40D6-B8E3-E478EF70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55" y="3186820"/>
            <a:ext cx="2636241" cy="316811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B20810A-A54A-49C9-B812-E466C9265F28}"/>
              </a:ext>
            </a:extLst>
          </p:cNvPr>
          <p:cNvSpPr/>
          <p:nvPr/>
        </p:nvSpPr>
        <p:spPr bwMode="auto">
          <a:xfrm>
            <a:off x="5740451" y="30594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954E52-1C70-423E-A30E-426F2E8C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96" y="4523116"/>
            <a:ext cx="2540733" cy="173044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547716-173C-467C-89DA-344E0E463717}"/>
              </a:ext>
            </a:extLst>
          </p:cNvPr>
          <p:cNvSpPr/>
          <p:nvPr/>
        </p:nvSpPr>
        <p:spPr bwMode="auto">
          <a:xfrm>
            <a:off x="2239395" y="59470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5C49255-D840-4175-AF43-454F37EB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2614658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7BBDB1C-C39A-47CB-BE9C-AAC9E988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697744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BCFD093-47C3-4148-A6CE-C817B82D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20" y="3697744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449428F-3579-4532-BCDB-AF8FC03F7AD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5400000">
            <a:off x="7483962" y="3119521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C3284F-9766-4FAB-B3B0-6F8351C3EA5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 bwMode="auto">
          <a:xfrm rot="16200000" flipH="1">
            <a:off x="8254136" y="3119520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5958D-4A0D-4BB9-849E-C530D3EB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40" y="3552206"/>
            <a:ext cx="4286250" cy="28098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Source Control (Ctrl + Shift + G)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나뭇가지 모양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Initialize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초기화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파일 인식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파일 목록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한번도 반영한지 않음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A: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변경된 파일을 추가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M: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수정된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삭제된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초기화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22C1D9-E3CD-4AF2-B09B-8E2195F8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1" y="1588825"/>
            <a:ext cx="3893673" cy="28111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A9941A1-ADE7-428A-BFC8-A5641F4863CE}"/>
              </a:ext>
            </a:extLst>
          </p:cNvPr>
          <p:cNvSpPr/>
          <p:nvPr/>
        </p:nvSpPr>
        <p:spPr bwMode="auto">
          <a:xfrm>
            <a:off x="3925465" y="259329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353493-DB11-4A13-826C-08D92105BE88}"/>
              </a:ext>
            </a:extLst>
          </p:cNvPr>
          <p:cNvSpPr/>
          <p:nvPr/>
        </p:nvSpPr>
        <p:spPr bwMode="auto">
          <a:xfrm>
            <a:off x="256883" y="263856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D6EB9D-4243-4B87-8A82-D274BFC82CD2}"/>
              </a:ext>
            </a:extLst>
          </p:cNvPr>
          <p:cNvSpPr/>
          <p:nvPr/>
        </p:nvSpPr>
        <p:spPr bwMode="auto">
          <a:xfrm>
            <a:off x="2128167" y="52691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DF4558-0720-41C5-A8A5-A62BDF919277}"/>
              </a:ext>
            </a:extLst>
          </p:cNvPr>
          <p:cNvSpPr/>
          <p:nvPr/>
        </p:nvSpPr>
        <p:spPr bwMode="auto">
          <a:xfrm>
            <a:off x="5459315" y="533561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7A810A-C8BC-49E9-BB93-46CCC507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2" y="1588825"/>
            <a:ext cx="5683492" cy="477325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git config --global </a:t>
            </a:r>
            <a:r>
              <a:rPr lang="en-US" altLang="ko-KR" sz="1200" b="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user.email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"dims1111@gmail.com"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</a:t>
            </a: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config – global user.name “dims1111”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확인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git log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이동 순서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이메일 및 사용자 추가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353493-DB11-4A13-826C-08D92105BE88}"/>
              </a:ext>
            </a:extLst>
          </p:cNvPr>
          <p:cNvSpPr/>
          <p:nvPr/>
        </p:nvSpPr>
        <p:spPr bwMode="auto">
          <a:xfrm>
            <a:off x="2465928" y="397545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9B170429-4501-473A-9C9D-0F9A7AD7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6" y="3874880"/>
            <a:ext cx="1546970" cy="551746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원본파일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407AF09-03F0-48D0-95B7-434296B3704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>
            <a:off x="7554531" y="4426626"/>
            <a:ext cx="0" cy="171150"/>
          </a:xfrm>
          <a:prstGeom prst="straightConnector1">
            <a:avLst/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16">
            <a:extLst>
              <a:ext uri="{FF2B5EF4-FFF2-40B4-BE49-F238E27FC236}">
                <a16:creationId xmlns:a16="http://schemas.microsoft.com/office/drawing/2014/main" id="{7E2BDBA7-2D8B-4439-99F0-195AF1E5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6" y="4597776"/>
            <a:ext cx="1546970" cy="551746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Staged Changes</a:t>
            </a:r>
          </a:p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8BC1FB0-3468-4B69-A383-16518EC0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6" y="5318419"/>
            <a:ext cx="1546970" cy="551746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저장소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</a:p>
        </p:txBody>
      </p:sp>
      <p:cxnSp>
        <p:nvCxnSpPr>
          <p:cNvPr id="23" name="연결선: 꺾임 19">
            <a:extLst>
              <a:ext uri="{FF2B5EF4-FFF2-40B4-BE49-F238E27FC236}">
                <a16:creationId xmlns:a16="http://schemas.microsoft.com/office/drawing/2014/main" id="{F87F2132-8439-4FA1-BDC9-3538A9D269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 bwMode="auto">
          <a:xfrm>
            <a:off x="7554531" y="5149522"/>
            <a:ext cx="0" cy="168897"/>
          </a:xfrm>
          <a:prstGeom prst="straightConnector1">
            <a:avLst/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9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285E6-6025-4B90-A611-714BC1686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328"/>
          <a:stretch/>
        </p:blipFill>
        <p:spPr>
          <a:xfrm>
            <a:off x="2144558" y="2833698"/>
            <a:ext cx="4090809" cy="1721617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Git Stage &amp; Commit</a:t>
            </a:r>
            <a:endParaRPr lang="ko-KR" altLang="en-US" dirty="0"/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Source Control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수정된 파일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 Changes(+)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Open File: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파일 오픈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Discard Changes: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삭제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Stage Changes: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파일 이동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Staged Changes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영역으로 파일 이동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입력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Ctrl + Enter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V: Commit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Stage &amp; Commit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AD6832-3F2C-4679-9999-29FA43FAA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41"/>
          <a:stretch/>
        </p:blipFill>
        <p:spPr>
          <a:xfrm>
            <a:off x="433331" y="1588826"/>
            <a:ext cx="3457228" cy="1717098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59EDBAB-F470-4CC9-A19C-4D5C7F517078}"/>
              </a:ext>
            </a:extLst>
          </p:cNvPr>
          <p:cNvSpPr/>
          <p:nvPr/>
        </p:nvSpPr>
        <p:spPr bwMode="auto">
          <a:xfrm>
            <a:off x="2144559" y="189970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183745-EDEA-48C9-BBD9-71A3041D3739}"/>
              </a:ext>
            </a:extLst>
          </p:cNvPr>
          <p:cNvSpPr/>
          <p:nvPr/>
        </p:nvSpPr>
        <p:spPr bwMode="auto">
          <a:xfrm>
            <a:off x="5726649" y="436613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94512-4EA9-4C8A-A662-C76FF7B5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31" y="4427145"/>
            <a:ext cx="3457228" cy="19817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308DD46-E762-48DF-BD18-89223F9D5854}"/>
              </a:ext>
            </a:extLst>
          </p:cNvPr>
          <p:cNvSpPr/>
          <p:nvPr/>
        </p:nvSpPr>
        <p:spPr bwMode="auto">
          <a:xfrm>
            <a:off x="3796245" y="521122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EC3244A-F6E3-4A0A-ABEA-CF6384065D31}"/>
              </a:ext>
            </a:extLst>
          </p:cNvPr>
          <p:cNvSpPr/>
          <p:nvPr/>
        </p:nvSpPr>
        <p:spPr bwMode="auto">
          <a:xfrm>
            <a:off x="2978852" y="205361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E82ED2-5DAF-4483-8FDA-07A3F0A7A248}"/>
              </a:ext>
            </a:extLst>
          </p:cNvPr>
          <p:cNvSpPr/>
          <p:nvPr/>
        </p:nvSpPr>
        <p:spPr bwMode="auto">
          <a:xfrm>
            <a:off x="296222" y="28246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6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228600" indent="-2286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Extensions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 프로그램 설치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내용 입력 및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GitLens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Install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GitLens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인스톨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GitLens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Welcome (Quick Setup)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Close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GitLens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ED8B6-591E-4F1A-8591-B57643C2F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39" b="34628"/>
          <a:stretch/>
        </p:blipFill>
        <p:spPr>
          <a:xfrm>
            <a:off x="349252" y="1518686"/>
            <a:ext cx="5825211" cy="369723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CB97BB8-8020-4107-BC29-31646FBCEC19}"/>
              </a:ext>
            </a:extLst>
          </p:cNvPr>
          <p:cNvSpPr/>
          <p:nvPr/>
        </p:nvSpPr>
        <p:spPr bwMode="auto">
          <a:xfrm>
            <a:off x="275570" y="305023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55F586-C898-464C-ADD6-23F2982A1442}"/>
              </a:ext>
            </a:extLst>
          </p:cNvPr>
          <p:cNvSpPr/>
          <p:nvPr/>
        </p:nvSpPr>
        <p:spPr bwMode="auto">
          <a:xfrm>
            <a:off x="909319" y="183926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DBD37F-A9E3-4D68-A4FF-E69387ED22E4}"/>
              </a:ext>
            </a:extLst>
          </p:cNvPr>
          <p:cNvSpPr/>
          <p:nvPr/>
        </p:nvSpPr>
        <p:spPr bwMode="auto">
          <a:xfrm>
            <a:off x="3385065" y="243679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05B73-C5B8-4582-AB55-C51DF9E0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143" y="3391505"/>
            <a:ext cx="3290537" cy="297850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75D6EC9F-31BF-457D-B7FF-92A291A76FBB}"/>
              </a:ext>
            </a:extLst>
          </p:cNvPr>
          <p:cNvSpPr/>
          <p:nvPr/>
        </p:nvSpPr>
        <p:spPr bwMode="auto">
          <a:xfrm>
            <a:off x="2646157" y="57231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9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33CC33-459C-4D63-9205-5B7113554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65"/>
          <a:stretch/>
        </p:blipFill>
        <p:spPr>
          <a:xfrm>
            <a:off x="349252" y="1518686"/>
            <a:ext cx="3148599" cy="480968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228600" indent="-2286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변경 내용 확인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GitLens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후 추가된 기능 확인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Commits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내용을 확인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 및 관련된 파일을 확인 할 수 있음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Branches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Branches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생성하지 않아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Commit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내용과 동일한 내용이 표기됨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GitLens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B97BB8-8020-4107-BC29-31646FBCEC19}"/>
              </a:ext>
            </a:extLst>
          </p:cNvPr>
          <p:cNvSpPr/>
          <p:nvPr/>
        </p:nvSpPr>
        <p:spPr bwMode="auto">
          <a:xfrm>
            <a:off x="157875" y="246175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55F586-C898-464C-ADD6-23F2982A1442}"/>
              </a:ext>
            </a:extLst>
          </p:cNvPr>
          <p:cNvSpPr/>
          <p:nvPr/>
        </p:nvSpPr>
        <p:spPr bwMode="auto">
          <a:xfrm>
            <a:off x="1588329" y="2814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DBD37F-A9E3-4D68-A4FF-E69387ED22E4}"/>
              </a:ext>
            </a:extLst>
          </p:cNvPr>
          <p:cNvSpPr/>
          <p:nvPr/>
        </p:nvSpPr>
        <p:spPr bwMode="auto">
          <a:xfrm>
            <a:off x="1588329" y="436183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62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EC9F-A057-4B15-8EF0-1CC7FE66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2" y="1518686"/>
            <a:ext cx="5870479" cy="485495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 수정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Test.text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내용을 수정하고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내용을 추가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추가된 내용에 따라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Gutter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녹색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또는 추가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 반영 또는 롤백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Stage Changes 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수정된 내용 반영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Revert Changes 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내용으로 변경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수정된 내용 되돌리기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C78CCC-D2CE-428C-A279-81E8BB98685F}"/>
              </a:ext>
            </a:extLst>
          </p:cNvPr>
          <p:cNvSpPr/>
          <p:nvPr/>
        </p:nvSpPr>
        <p:spPr bwMode="auto">
          <a:xfrm>
            <a:off x="1485655" y="438096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6D84D2-8D7F-4741-A89A-2205294B888D}"/>
              </a:ext>
            </a:extLst>
          </p:cNvPr>
          <p:cNvSpPr/>
          <p:nvPr/>
        </p:nvSpPr>
        <p:spPr bwMode="auto">
          <a:xfrm>
            <a:off x="5316227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8BA36E-3D8C-4509-B73D-7689C56C2170}"/>
              </a:ext>
            </a:extLst>
          </p:cNvPr>
          <p:cNvSpPr/>
          <p:nvPr/>
        </p:nvSpPr>
        <p:spPr bwMode="auto">
          <a:xfrm>
            <a:off x="5053118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685DF67-9965-4F31-A7A9-37D113A9A37C}"/>
              </a:ext>
            </a:extLst>
          </p:cNvPr>
          <p:cNvSpPr/>
          <p:nvPr/>
        </p:nvSpPr>
        <p:spPr bwMode="auto">
          <a:xfrm>
            <a:off x="2422026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17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CA5F9C7-EE00-4870-BED5-21413B79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2" y="1518686"/>
            <a:ext cx="5870479" cy="485495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 수정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Test.text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내용을 수정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잘못수정됨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Source Control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Stage Changes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변경내용 입력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또는 추가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 반영 또는 롤백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Source Control bar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Commit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Undo Last 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Git Test.Text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Staged Changes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Comment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표기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Commit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된 파일 되돌리기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C78CCC-D2CE-428C-A279-81E8BB98685F}"/>
              </a:ext>
            </a:extLst>
          </p:cNvPr>
          <p:cNvSpPr/>
          <p:nvPr/>
        </p:nvSpPr>
        <p:spPr bwMode="auto">
          <a:xfrm>
            <a:off x="223251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685DF67-9965-4F31-A7A9-37D113A9A37C}"/>
              </a:ext>
            </a:extLst>
          </p:cNvPr>
          <p:cNvSpPr/>
          <p:nvPr/>
        </p:nvSpPr>
        <p:spPr bwMode="auto">
          <a:xfrm>
            <a:off x="1581551" y="200836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7B50DA-DC30-4633-A7B6-9029C6B0535B}"/>
              </a:ext>
            </a:extLst>
          </p:cNvPr>
          <p:cNvSpPr/>
          <p:nvPr/>
        </p:nvSpPr>
        <p:spPr bwMode="auto">
          <a:xfrm>
            <a:off x="2036665" y="166433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F77954-2949-4B7F-AC59-DB5C5F9BAA6F}"/>
              </a:ext>
            </a:extLst>
          </p:cNvPr>
          <p:cNvSpPr/>
          <p:nvPr/>
        </p:nvSpPr>
        <p:spPr bwMode="auto">
          <a:xfrm>
            <a:off x="2498200" y="1872555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4C9942-366D-4952-968F-0FEC44E3A4E1}"/>
              </a:ext>
            </a:extLst>
          </p:cNvPr>
          <p:cNvSpPr/>
          <p:nvPr/>
        </p:nvSpPr>
        <p:spPr bwMode="auto">
          <a:xfrm>
            <a:off x="5645063" y="33030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B0A9256-1CF3-4DEC-B427-2A1DEB2F0908}"/>
              </a:ext>
            </a:extLst>
          </p:cNvPr>
          <p:cNvSpPr/>
          <p:nvPr/>
        </p:nvSpPr>
        <p:spPr bwMode="auto">
          <a:xfrm>
            <a:off x="1883506" y="2010351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C5D7C44-5F50-40B5-9791-19F6925E4411}"/>
              </a:ext>
            </a:extLst>
          </p:cNvPr>
          <p:cNvSpPr/>
          <p:nvPr/>
        </p:nvSpPr>
        <p:spPr bwMode="auto">
          <a:xfrm>
            <a:off x="2345232" y="2377408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CB30C1B-32ED-422F-98AF-BC92E2B92490}"/>
              </a:ext>
            </a:extLst>
          </p:cNvPr>
          <p:cNvSpPr/>
          <p:nvPr/>
        </p:nvSpPr>
        <p:spPr bwMode="auto">
          <a:xfrm>
            <a:off x="3890559" y="3455274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87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그림 135" descr="14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76" y="2325572"/>
            <a:ext cx="651220" cy="387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55"/>
          <p:cNvSpPr>
            <a:spLocks noChangeArrowheads="1"/>
          </p:cNvSpPr>
          <p:nvPr/>
        </p:nvSpPr>
        <p:spPr bwMode="auto">
          <a:xfrm>
            <a:off x="349373" y="2042559"/>
            <a:ext cx="5533414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개요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프로젝트 추진 배경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중장기 비전 달성을 위한 경영진 및 임직원의 요구 수준에 부합할 수 있는 통합 관점의 </a:t>
            </a:r>
            <a:r>
              <a:rPr lang="en-US" altLang="ko-KR" dirty="0"/>
              <a:t>Global HR </a:t>
            </a:r>
            <a:r>
              <a:rPr lang="ko-KR" altLang="en-US" dirty="0"/>
              <a:t>시스템을 구축하고자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48787" y="25549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성과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분리운영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510" y="374699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급여시스템은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관리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지급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60510" y="49390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업적평가 및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능력평가 관리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3240155" y="2324952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인사시스템 이원화에 따른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효율성 저하 및 통합관리 필요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240155" y="31196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정산시스템에 국한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글로벌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선진 프로세스 기능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 연계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필요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3240155" y="39143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인사정보의 조회 및 분석 기능 미흡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전사차원 인력 적재적소 재배치 요구 등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3240155" y="47090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개인업적평가 및 역량평가에 대한 평가 프로세스 개선 니즈</a:t>
            </a: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3240155" y="5503754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표준 프로세스 적용 및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제도 결과 반영을 위한 시스템 구현 필요</a:t>
            </a:r>
          </a:p>
        </p:txBody>
      </p:sp>
      <p:cxnSp>
        <p:nvCxnSpPr>
          <p:cNvPr id="49" name="직선 화살표 연결선 48"/>
          <p:cNvCxnSpPr>
            <a:stCxn id="38" idx="3"/>
            <a:endCxn id="43" idx="1"/>
          </p:cNvCxnSpPr>
          <p:nvPr/>
        </p:nvCxnSpPr>
        <p:spPr bwMode="auto">
          <a:xfrm flipV="1">
            <a:off x="2631680" y="2684952"/>
            <a:ext cx="608475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stCxn id="38" idx="3"/>
            <a:endCxn id="44" idx="1"/>
          </p:cNvCxnSpPr>
          <p:nvPr/>
        </p:nvCxnSpPr>
        <p:spPr bwMode="auto">
          <a:xfrm>
            <a:off x="2631680" y="3082303"/>
            <a:ext cx="608475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/>
          <p:cNvCxnSpPr>
            <a:stCxn id="39" idx="3"/>
            <a:endCxn id="45" idx="1"/>
          </p:cNvCxnSpPr>
          <p:nvPr/>
        </p:nvCxnSpPr>
        <p:spPr bwMode="auto">
          <a:xfrm>
            <a:off x="2643403" y="4274353"/>
            <a:ext cx="596752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2" name="직선 화살표 연결선 51"/>
          <p:cNvCxnSpPr>
            <a:stCxn id="40" idx="3"/>
            <a:endCxn id="47" idx="1"/>
          </p:cNvCxnSpPr>
          <p:nvPr/>
        </p:nvCxnSpPr>
        <p:spPr bwMode="auto">
          <a:xfrm>
            <a:off x="2643403" y="5466403"/>
            <a:ext cx="596752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stCxn id="40" idx="3"/>
            <a:endCxn id="46" idx="1"/>
          </p:cNvCxnSpPr>
          <p:nvPr/>
        </p:nvCxnSpPr>
        <p:spPr bwMode="auto">
          <a:xfrm flipV="1">
            <a:off x="2643403" y="5069053"/>
            <a:ext cx="596752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7" name="직선 화살표 연결선 56"/>
          <p:cNvCxnSpPr>
            <a:stCxn id="38" idx="3"/>
            <a:endCxn id="47" idx="1"/>
          </p:cNvCxnSpPr>
          <p:nvPr/>
        </p:nvCxnSpPr>
        <p:spPr bwMode="auto">
          <a:xfrm>
            <a:off x="2631680" y="3082303"/>
            <a:ext cx="608475" cy="27814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8" name="직선 화살표 연결선 57"/>
          <p:cNvCxnSpPr>
            <a:stCxn id="39" idx="3"/>
            <a:endCxn id="47" idx="1"/>
          </p:cNvCxnSpPr>
          <p:nvPr/>
        </p:nvCxnSpPr>
        <p:spPr bwMode="auto">
          <a:xfrm>
            <a:off x="2643403" y="4274353"/>
            <a:ext cx="596752" cy="158940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2042559"/>
            <a:ext cx="3130183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Rectangle 16"/>
          <p:cNvSpPr>
            <a:spLocks noChangeArrowheads="1"/>
          </p:cNvSpPr>
          <p:nvPr/>
        </p:nvSpPr>
        <p:spPr bwMode="auto">
          <a:xfrm>
            <a:off x="6609328" y="2324952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인사관리 시스템 통합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보상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업무효율성 및 편의성 향상</a:t>
            </a: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609328" y="47090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선진 프로세스 모델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표준화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통한 시스템 구현</a:t>
            </a: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6609328" y="31196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다양한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평가유형제공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(MBO,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역량평가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합리적 평가 및 성과주의 인사제도 정착</a:t>
            </a:r>
          </a:p>
        </p:txBody>
      </p:sp>
      <p:sp>
        <p:nvSpPr>
          <p:cNvPr id="105" name="Rectangle 16"/>
          <p:cNvSpPr>
            <a:spLocks noChangeArrowheads="1"/>
          </p:cNvSpPr>
          <p:nvPr/>
        </p:nvSpPr>
        <p:spPr bwMode="auto">
          <a:xfrm>
            <a:off x="6609328" y="5503754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표준 프로세스를 기반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계열사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Roll-Out/Global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확산 기반 마련</a:t>
            </a:r>
          </a:p>
        </p:txBody>
      </p:sp>
      <p:sp>
        <p:nvSpPr>
          <p:cNvPr id="106" name="Rectangle 16"/>
          <p:cNvSpPr>
            <a:spLocks noChangeArrowheads="1"/>
          </p:cNvSpPr>
          <p:nvPr/>
        </p:nvSpPr>
        <p:spPr bwMode="auto">
          <a:xfrm>
            <a:off x="6609328" y="39143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경영진의 전략적 의사결정 지원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적임자검색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기능으로 적재적소배치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통계 및 현황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57379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추진 배경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(As-Is)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46436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구축 목표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(To-Be)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>
            <a:stCxn id="39" idx="3"/>
            <a:endCxn id="44" idx="1"/>
          </p:cNvCxnSpPr>
          <p:nvPr/>
        </p:nvCxnSpPr>
        <p:spPr bwMode="auto">
          <a:xfrm flipV="1">
            <a:off x="2643403" y="3479653"/>
            <a:ext cx="596752" cy="7947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912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7" idx="1"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9D8A33-396E-403D-9DDD-F43005201607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C65953-6E4A-4F14-91AE-EF9C98E62144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Box 52">
              <a:extLst>
                <a:ext uri="{FF2B5EF4-FFF2-40B4-BE49-F238E27FC236}">
                  <a16:creationId xmlns:a16="http://schemas.microsoft.com/office/drawing/2014/main" id="{40BBE33C-3971-4D41-B2C7-C91052A81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7CB508-F6AE-40A2-930A-F8EF4825356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EB7083-8AFD-4A63-A8A5-D102487E7993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A0658588-1528-4025-B63D-90EA9DC10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17ECC3-42BF-485B-A233-CB0F40472CC9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629B9F-97E8-462D-BD4B-4762F5DD55EA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E712F542-4119-4CCC-AD30-68FF8FDC7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GitHub </a:t>
            </a:r>
            <a:r>
              <a:rPr lang="ko-KR" altLang="en-US" dirty="0"/>
              <a:t>사이트 접속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URL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웹 페이지 이동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 또는 로그인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Username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dims1111@gmail.com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Password : kjgSYR0527!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사용자 등록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C5318B4-C4F6-4005-842F-66D4E13E3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1" y="1543032"/>
            <a:ext cx="5580769" cy="369892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A85833-BE0A-442E-8F48-AE2D1040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882" y="3005750"/>
            <a:ext cx="2169904" cy="327226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07E3035-F158-42CF-850B-422EEA135D6E}"/>
              </a:ext>
            </a:extLst>
          </p:cNvPr>
          <p:cNvSpPr/>
          <p:nvPr/>
        </p:nvSpPr>
        <p:spPr bwMode="auto">
          <a:xfrm>
            <a:off x="1192809" y="166274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5DCFC20-DDB1-4BBC-84BD-A1930D89B99A}"/>
              </a:ext>
            </a:extLst>
          </p:cNvPr>
          <p:cNvSpPr/>
          <p:nvPr/>
        </p:nvSpPr>
        <p:spPr bwMode="auto">
          <a:xfrm>
            <a:off x="5660668" y="47409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E94423-B06B-4A1F-A896-D7A919284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96"/>
          <a:stretch/>
        </p:blipFill>
        <p:spPr>
          <a:xfrm>
            <a:off x="349251" y="1543032"/>
            <a:ext cx="3172548" cy="233621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5E2190-BABF-4F36-B180-B6A61036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71" y="2870532"/>
            <a:ext cx="3765676" cy="35212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Start a project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생성을 위한 값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 name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Description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전자복무관리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Public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Create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9513A3-5C56-4DB5-9C0C-7E0DE3D1806C}"/>
              </a:ext>
            </a:extLst>
          </p:cNvPr>
          <p:cNvSpPr/>
          <p:nvPr/>
        </p:nvSpPr>
        <p:spPr bwMode="auto">
          <a:xfrm>
            <a:off x="2229616" y="266008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48F8AE-25FD-468D-8A15-93D4777ED0ED}"/>
              </a:ext>
            </a:extLst>
          </p:cNvPr>
          <p:cNvSpPr/>
          <p:nvPr/>
        </p:nvSpPr>
        <p:spPr bwMode="auto">
          <a:xfrm>
            <a:off x="3166460" y="609085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51095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2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7483962" y="4015822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8254136" y="4015821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B477BE-5006-4B98-B9B1-91EF5FEF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7"/>
            <a:ext cx="5840595" cy="296275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프로젝트 구성원 초대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https://github.com/dims1111/ESM.git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Settings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Manage Access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Invite a collaborator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 입력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Select a collaborator above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[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구성원은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입력한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확인 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수락버튼을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8B5F9-5F41-44D0-9B88-EBC5F369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4" y="3659443"/>
            <a:ext cx="5207251" cy="26142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BDA282E-A911-417F-AAD1-53BA4ABD8B5A}"/>
              </a:ext>
            </a:extLst>
          </p:cNvPr>
          <p:cNvSpPr/>
          <p:nvPr/>
        </p:nvSpPr>
        <p:spPr bwMode="auto">
          <a:xfrm>
            <a:off x="3267064" y="1720769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9C8764-8326-4516-8862-29251AC8F137}"/>
              </a:ext>
            </a:extLst>
          </p:cNvPr>
          <p:cNvSpPr/>
          <p:nvPr/>
        </p:nvSpPr>
        <p:spPr bwMode="auto">
          <a:xfrm>
            <a:off x="1466874" y="417857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6EF6B4-FC61-4C0B-AE1D-2614F43C80E8}"/>
              </a:ext>
            </a:extLst>
          </p:cNvPr>
          <p:cNvSpPr/>
          <p:nvPr/>
        </p:nvSpPr>
        <p:spPr bwMode="auto">
          <a:xfrm>
            <a:off x="3448545" y="229208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26520-8719-4DF1-9744-2C1261C8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75" y="3088129"/>
            <a:ext cx="2975289" cy="2051444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60C7B706-AF16-4AD1-ADBE-38306FF617DB}"/>
              </a:ext>
            </a:extLst>
          </p:cNvPr>
          <p:cNvSpPr/>
          <p:nvPr/>
        </p:nvSpPr>
        <p:spPr bwMode="auto">
          <a:xfrm>
            <a:off x="4452278" y="579888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164722-6D79-4DD4-B63F-1DE58DCC1585}"/>
              </a:ext>
            </a:extLst>
          </p:cNvPr>
          <p:cNvSpPr/>
          <p:nvPr/>
        </p:nvSpPr>
        <p:spPr bwMode="auto">
          <a:xfrm>
            <a:off x="5230876" y="458030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2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설치정보 확인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9" idx="1"/>
            <a:endCxn id="6158" idx="1"/>
          </p:cNvCxnSpPr>
          <p:nvPr/>
        </p:nvCxnSpPr>
        <p:spPr bwMode="auto">
          <a:xfrm>
            <a:off x="4903267" y="2553524"/>
            <a:ext cx="538683" cy="13151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8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Git-2.30.0.2-64-bit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https://git-scm.com/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Git-2.30.0.2-64-bit.exe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2.30.0 for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- 64-bit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프로그램 다운로드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324F82-6CDC-423B-B456-0939E987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370425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4506371" y="361006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81D56-F68E-4B85-8CB0-10CFF03B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1" y="3974471"/>
            <a:ext cx="3093012" cy="233830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BC8872F-FFF3-4961-87FC-77418496DA3E}"/>
              </a:ext>
            </a:extLst>
          </p:cNvPr>
          <p:cNvSpPr/>
          <p:nvPr/>
        </p:nvSpPr>
        <p:spPr bwMode="auto">
          <a:xfrm>
            <a:off x="2127005" y="536276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0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Information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Select Destination Location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Select Components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GUI Here : unchecked 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Select Start Menu Folder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7FBDCC-30D5-4025-B8E8-22138A65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051109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D2B3081-80E8-4D97-B68F-A29AB2ED6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E4260A-75A8-4C88-ABFD-1E5C1860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DFDD07-9C2B-4C1B-8DF8-56528D5EE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(1/4)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140697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29426</TotalTime>
  <Words>3650</Words>
  <Application>Microsoft Office PowerPoint</Application>
  <PresentationFormat>A4 용지(210x297mm)</PresentationFormat>
  <Paragraphs>742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GitHub 설명서</vt:lpstr>
      <vt:lpstr>문서 승인 및 이력</vt:lpstr>
      <vt:lpstr>목차</vt:lpstr>
      <vt:lpstr>1. GitHub 사이트 접속</vt:lpstr>
      <vt:lpstr>2. 프로젝트 저장소 생성</vt:lpstr>
      <vt:lpstr>3. 프로젝트 구성원 초대</vt:lpstr>
      <vt:lpstr>목차</vt:lpstr>
      <vt:lpstr>1. 응용 프로그램 다운로드</vt:lpstr>
      <vt:lpstr>2. Git 2.30.2 프로그램 설치</vt:lpstr>
      <vt:lpstr>2. Git 2.30.2 프로그램 설치</vt:lpstr>
      <vt:lpstr>2. Git 2.30.2 프로그램 설치</vt:lpstr>
      <vt:lpstr>2. Git 2.30.2 프로그램 설치</vt:lpstr>
      <vt:lpstr>3. Git 프로그램 설치정보 확인</vt:lpstr>
      <vt:lpstr>목차</vt:lpstr>
      <vt:lpstr>1. 응용 프로그램 다운로드</vt:lpstr>
      <vt:lpstr>2. VS Code 1.53.0 프로그램 설치</vt:lpstr>
      <vt:lpstr>목차</vt:lpstr>
      <vt:lpstr>1. 로컬 Git 저장소 생성</vt:lpstr>
      <vt:lpstr>2. 로컬 Git 저장소 설정</vt:lpstr>
      <vt:lpstr>2. 로컬 Git 저장소 설정</vt:lpstr>
      <vt:lpstr>3. Git Stage &amp; Commit</vt:lpstr>
      <vt:lpstr>4. GitLens 설치 및 사용</vt:lpstr>
      <vt:lpstr>4. GitLens 설치 및 사용</vt:lpstr>
      <vt:lpstr>4. GitLens 설치 및 사용</vt:lpstr>
      <vt:lpstr>4. GitLens 설치 및 사용</vt:lpstr>
      <vt:lpstr>PowerPoint 프레젠테이션</vt:lpstr>
      <vt:lpstr>1. 프로젝트 추진 배경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3875</cp:revision>
  <cp:lastPrinted>2013-03-12T06:42:38Z</cp:lastPrinted>
  <dcterms:created xsi:type="dcterms:W3CDTF">2008-12-02T04:27:09Z</dcterms:created>
  <dcterms:modified xsi:type="dcterms:W3CDTF">2021-02-06T15:32:39Z</dcterms:modified>
</cp:coreProperties>
</file>