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988" r:id="rId2"/>
    <p:sldId id="1071" r:id="rId3"/>
    <p:sldId id="1072" r:id="rId4"/>
    <p:sldId id="1073" r:id="rId5"/>
    <p:sldId id="1074" r:id="rId6"/>
    <p:sldId id="1094" r:id="rId7"/>
    <p:sldId id="1096" r:id="rId8"/>
    <p:sldId id="1107" r:id="rId9"/>
    <p:sldId id="1108" r:id="rId10"/>
    <p:sldId id="1109" r:id="rId11"/>
    <p:sldId id="1098" r:id="rId12"/>
    <p:sldId id="1093" r:id="rId13"/>
    <p:sldId id="967" r:id="rId14"/>
  </p:sldIdLst>
  <p:sldSz cx="9906000" cy="6858000" type="A4"/>
  <p:notesSz cx="6807200" cy="99393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7" orient="horz" pos="3996">
          <p15:clr>
            <a:srgbClr val="A4A3A4"/>
          </p15:clr>
        </p15:guide>
        <p15:guide id="8" orient="horz" pos="671">
          <p15:clr>
            <a:srgbClr val="A4A3A4"/>
          </p15:clr>
        </p15:guide>
        <p15:guide id="10" pos="220">
          <p15:clr>
            <a:srgbClr val="A4A3A4"/>
          </p15:clr>
        </p15:guide>
        <p15:guide id="11" pos="604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C1E5"/>
    <a:srgbClr val="FFFFCC"/>
    <a:srgbClr val="3333FF"/>
    <a:srgbClr val="E6E8CE"/>
    <a:srgbClr val="F8FAF4"/>
    <a:srgbClr val="004C22"/>
    <a:srgbClr val="666699"/>
    <a:srgbClr val="006699"/>
    <a:srgbClr val="0066CC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61" autoAdjust="0"/>
    <p:restoredTop sz="95274" autoAdjust="0"/>
  </p:normalViewPr>
  <p:slideViewPr>
    <p:cSldViewPr snapToGrid="0" snapToObjects="1">
      <p:cViewPr varScale="1">
        <p:scale>
          <a:sx n="83" d="100"/>
          <a:sy n="83" d="100"/>
        </p:scale>
        <p:origin x="1522" y="67"/>
      </p:cViewPr>
      <p:guideLst>
        <p:guide orient="horz" pos="3996"/>
        <p:guide orient="horz" pos="671"/>
        <p:guide pos="220"/>
        <p:guide pos="6046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39401" cy="535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137" tIns="45568" rIns="91137" bIns="45568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92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3954" y="1"/>
            <a:ext cx="2937811" cy="535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137" tIns="45568" rIns="91137" bIns="45568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92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4020"/>
            <a:ext cx="2939401" cy="535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137" tIns="45568" rIns="91137" bIns="45568" numCol="1" anchor="b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92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3954" y="9404020"/>
            <a:ext cx="2937811" cy="535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137" tIns="45568" rIns="91137" bIns="45568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  <a:defRPr sz="1200"/>
            </a:lvl1pPr>
          </a:lstStyle>
          <a:p>
            <a:pPr>
              <a:defRPr/>
            </a:pPr>
            <a:fld id="{B1023B6E-F07D-4913-9CB4-01A8361C498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162843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2950528" cy="496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20" tIns="47809" rIns="95620" bIns="47809" numCol="1" anchor="t" anchorCtr="0" compatLnSpc="1">
            <a:prstTxWarp prst="textNoShape">
              <a:avLst/>
            </a:prstTxWarp>
          </a:bodyPr>
          <a:lstStyle>
            <a:lvl1pPr algn="l" defTabSz="955664" eaLnBrk="1" latinLnBrk="1" hangingPunct="1">
              <a:spcBef>
                <a:spcPct val="0"/>
              </a:spcBef>
              <a:buClrTx/>
              <a:buFontTx/>
              <a:buNone/>
              <a:defRPr kumimoji="1" sz="1300" b="0"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5083" y="2"/>
            <a:ext cx="2950528" cy="496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20" tIns="47809" rIns="95620" bIns="47809" numCol="1" anchor="t" anchorCtr="0" compatLnSpc="1">
            <a:prstTxWarp prst="textNoShape">
              <a:avLst/>
            </a:prstTxWarp>
          </a:bodyPr>
          <a:lstStyle>
            <a:lvl1pPr algn="r" defTabSz="955664" eaLnBrk="1" latinLnBrk="1" hangingPunct="1">
              <a:spcBef>
                <a:spcPct val="0"/>
              </a:spcBef>
              <a:buClrTx/>
              <a:buFontTx/>
              <a:buNone/>
              <a:defRPr kumimoji="1" sz="1300" b="0"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2788" y="746125"/>
            <a:ext cx="5381625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993" y="4721986"/>
            <a:ext cx="5443216" cy="4471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20" tIns="47809" rIns="95620" bIns="478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40774"/>
            <a:ext cx="2950528" cy="496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20" tIns="47809" rIns="95620" bIns="47809" numCol="1" anchor="b" anchorCtr="0" compatLnSpc="1">
            <a:prstTxWarp prst="textNoShape">
              <a:avLst/>
            </a:prstTxWarp>
          </a:bodyPr>
          <a:lstStyle>
            <a:lvl1pPr algn="l" defTabSz="955664" eaLnBrk="1" latinLnBrk="1" hangingPunct="1">
              <a:spcBef>
                <a:spcPct val="0"/>
              </a:spcBef>
              <a:buClrTx/>
              <a:buFontTx/>
              <a:buNone/>
              <a:defRPr kumimoji="1" sz="1300" b="0"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5083" y="9440774"/>
            <a:ext cx="2950528" cy="496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20" tIns="47809" rIns="95620" bIns="47809" numCol="1" anchor="b" anchorCtr="0" compatLnSpc="1">
            <a:prstTxWarp prst="textNoShape">
              <a:avLst/>
            </a:prstTxWarp>
          </a:bodyPr>
          <a:lstStyle>
            <a:lvl1pPr algn="r" defTabSz="955217" eaLnBrk="1" latinLnBrk="1" hangingPunct="1">
              <a:defRPr kumimoji="1" sz="1300" b="0">
                <a:latin typeface="돋움" panose="020B0600000101010101" pitchFamily="50" charset="-127"/>
                <a:ea typeface="돋움" panose="020B0600000101010101" pitchFamily="50" charset="-127"/>
              </a:defRPr>
            </a:lvl1pPr>
          </a:lstStyle>
          <a:p>
            <a:pPr>
              <a:defRPr/>
            </a:pPr>
            <a:fld id="{5472AED8-E5A8-49D9-8826-A8CB344D4F4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816467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257F7BE-2E8B-453B-96B3-30CDB4F9C44D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1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/>
              <a:t>안녕하십니까</a:t>
            </a:r>
            <a:r>
              <a:rPr lang="en-US" altLang="ko-KR" dirty="0"/>
              <a:t>?</a:t>
            </a:r>
          </a:p>
          <a:p>
            <a:pPr eaLnBrk="1" hangingPunct="1"/>
            <a:r>
              <a:rPr lang="ko-KR" altLang="en-US" dirty="0"/>
              <a:t>동진쎄미켐 글로벌 </a:t>
            </a:r>
            <a:r>
              <a:rPr lang="en-US" altLang="ko-KR" dirty="0"/>
              <a:t>HR </a:t>
            </a:r>
            <a:r>
              <a:rPr lang="ko-KR" altLang="en-US" dirty="0"/>
              <a:t>시스템 구축 제안을 발표할</a:t>
            </a:r>
            <a:r>
              <a:rPr lang="ko-KR" altLang="en-US" baseline="0" dirty="0"/>
              <a:t> </a:t>
            </a:r>
            <a:r>
              <a:rPr lang="ko-KR" altLang="en-US" dirty="0"/>
              <a:t>빌트원 강정기입니다</a:t>
            </a:r>
            <a:r>
              <a:rPr lang="en-US" altLang="ko-KR" dirty="0"/>
              <a:t>.</a:t>
            </a:r>
          </a:p>
          <a:p>
            <a:pPr eaLnBrk="1" hangingPunct="1"/>
            <a:r>
              <a:rPr lang="ko-KR" altLang="en-US" dirty="0"/>
              <a:t>이번 제안 기회를 주신데 대하여 동진쎄미켐 임직원 </a:t>
            </a:r>
            <a:r>
              <a:rPr lang="ko-KR" altLang="en-US" dirty="0" err="1"/>
              <a:t>여려분께</a:t>
            </a:r>
            <a:endParaRPr lang="en-US" altLang="ko-KR" dirty="0"/>
          </a:p>
          <a:p>
            <a:pPr eaLnBrk="1" hangingPunct="1"/>
            <a:r>
              <a:rPr lang="ko-KR" altLang="en-US" dirty="0"/>
              <a:t>감사의 말씀을 드리며</a:t>
            </a:r>
            <a:r>
              <a:rPr lang="en-US" altLang="ko-KR" dirty="0"/>
              <a:t>, </a:t>
            </a:r>
            <a:r>
              <a:rPr lang="ko-KR" altLang="en-US" dirty="0"/>
              <a:t>본 제안에 대한 내용을 말씀 드리도록 하겠습니다</a:t>
            </a:r>
            <a:r>
              <a:rPr lang="en-US" altLang="ko-KR"/>
              <a:t>.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6987872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/>
              <a:t>추진 배경 및 구축 목표입니다</a:t>
            </a:r>
            <a:r>
              <a:rPr lang="en-US" altLang="ko-KR" dirty="0"/>
              <a:t>.</a:t>
            </a:r>
          </a:p>
          <a:p>
            <a:pPr eaLnBrk="1" hangingPunct="1"/>
            <a:r>
              <a:rPr lang="ko-KR" altLang="en-US" dirty="0"/>
              <a:t>추진 배경으로는 </a:t>
            </a:r>
            <a:endParaRPr lang="en-US" altLang="ko-KR" dirty="0"/>
          </a:p>
          <a:p>
            <a:pPr eaLnBrk="1" hangingPunct="1"/>
            <a:r>
              <a:rPr lang="ko-KR" altLang="en-US" dirty="0"/>
              <a:t>첫째 시스템 측면으로 인사</a:t>
            </a:r>
            <a:r>
              <a:rPr lang="en-US" altLang="ko-KR" dirty="0"/>
              <a:t>/</a:t>
            </a:r>
            <a:r>
              <a:rPr lang="ko-KR" altLang="en-US" dirty="0"/>
              <a:t>평가</a:t>
            </a:r>
            <a:r>
              <a:rPr lang="ko-KR" altLang="en-US" baseline="0" dirty="0"/>
              <a:t> 시스템 별도 운영에 따른 정보의 연계성 부족 및 선진 프로세스</a:t>
            </a:r>
            <a:r>
              <a:rPr lang="en-US" altLang="ko-KR" baseline="0" dirty="0"/>
              <a:t>…. </a:t>
            </a:r>
            <a:r>
              <a:rPr lang="ko-KR" altLang="en-US" baseline="0" dirty="0"/>
              <a:t>의사결정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미흡 상태입니다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ko-KR" altLang="en-US" baseline="0" dirty="0"/>
              <a:t>둘째 사용자 요구 기대 측면으로 경영진 </a:t>
            </a:r>
            <a:r>
              <a:rPr lang="en-US" altLang="ko-KR" baseline="0" dirty="0"/>
              <a:t>…</a:t>
            </a:r>
            <a:r>
              <a:rPr lang="ko-KR" altLang="en-US" baseline="0" dirty="0"/>
              <a:t>제공이 필요하고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임직원</a:t>
            </a:r>
            <a:r>
              <a:rPr lang="en-US" altLang="ko-KR" baseline="0" dirty="0"/>
              <a:t>…</a:t>
            </a:r>
            <a:r>
              <a:rPr lang="ko-KR" altLang="en-US" baseline="0" dirty="0"/>
              <a:t>확보되고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업무담당자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상태입니다</a:t>
            </a:r>
            <a:r>
              <a:rPr lang="en-US" altLang="ko-KR" baseline="0" dirty="0"/>
              <a:t>.</a:t>
            </a:r>
          </a:p>
          <a:p>
            <a:pPr eaLnBrk="1" hangingPunct="1"/>
            <a:endParaRPr lang="en-US" altLang="ko-KR" baseline="0" dirty="0"/>
          </a:p>
          <a:p>
            <a:pPr eaLnBrk="1" hangingPunct="1"/>
            <a:r>
              <a:rPr lang="ko-KR" altLang="en-US" baseline="0" dirty="0"/>
              <a:t>이에 </a:t>
            </a:r>
            <a:r>
              <a:rPr lang="en-US" altLang="ko-KR" baseline="0" dirty="0"/>
              <a:t>5</a:t>
            </a:r>
            <a:r>
              <a:rPr lang="ko-KR" altLang="en-US" baseline="0" dirty="0"/>
              <a:t>개 관점으로 구축 목표를 수립하였으며</a:t>
            </a:r>
            <a:endParaRPr lang="en-US" altLang="ko-KR" baseline="0" dirty="0"/>
          </a:p>
          <a:p>
            <a:pPr eaLnBrk="1" hangingPunct="1"/>
            <a:r>
              <a:rPr lang="en-US" altLang="ko-KR" baseline="0" dirty="0"/>
              <a:t>1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2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3 …</a:t>
            </a:r>
            <a:r>
              <a:rPr lang="ko-KR" altLang="en-US" baseline="0" dirty="0"/>
              <a:t>제공하겠습니다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4 …</a:t>
            </a:r>
            <a:r>
              <a:rPr lang="ko-KR" altLang="en-US" baseline="0" dirty="0"/>
              <a:t>구축 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5 …</a:t>
            </a:r>
            <a:r>
              <a:rPr lang="ko-KR" altLang="en-US" baseline="0" dirty="0"/>
              <a:t>표준화를 수행하겠습니다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11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48754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/>
              <a:t>추진 배경 및 구축 목표입니다</a:t>
            </a:r>
            <a:r>
              <a:rPr lang="en-US" altLang="ko-KR" dirty="0"/>
              <a:t>.</a:t>
            </a:r>
          </a:p>
          <a:p>
            <a:pPr eaLnBrk="1" hangingPunct="1"/>
            <a:r>
              <a:rPr lang="ko-KR" altLang="en-US" dirty="0"/>
              <a:t>추진 배경으로는 </a:t>
            </a:r>
            <a:endParaRPr lang="en-US" altLang="ko-KR" dirty="0"/>
          </a:p>
          <a:p>
            <a:pPr eaLnBrk="1" hangingPunct="1"/>
            <a:r>
              <a:rPr lang="ko-KR" altLang="en-US" dirty="0"/>
              <a:t>첫째 시스템 측면으로 인사</a:t>
            </a:r>
            <a:r>
              <a:rPr lang="en-US" altLang="ko-KR" dirty="0"/>
              <a:t>/</a:t>
            </a:r>
            <a:r>
              <a:rPr lang="ko-KR" altLang="en-US" dirty="0"/>
              <a:t>평가</a:t>
            </a:r>
            <a:r>
              <a:rPr lang="ko-KR" altLang="en-US" baseline="0" dirty="0"/>
              <a:t> 시스템 별도 운영에 따른 정보의 연계성 부족 및 선진 프로세스</a:t>
            </a:r>
            <a:r>
              <a:rPr lang="en-US" altLang="ko-KR" baseline="0" dirty="0"/>
              <a:t>…. </a:t>
            </a:r>
            <a:r>
              <a:rPr lang="ko-KR" altLang="en-US" baseline="0" dirty="0"/>
              <a:t>의사결정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미흡 상태입니다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ko-KR" altLang="en-US" baseline="0" dirty="0"/>
              <a:t>둘째 사용자 요구 기대 측면으로 경영진 </a:t>
            </a:r>
            <a:r>
              <a:rPr lang="en-US" altLang="ko-KR" baseline="0" dirty="0"/>
              <a:t>…</a:t>
            </a:r>
            <a:r>
              <a:rPr lang="ko-KR" altLang="en-US" baseline="0" dirty="0"/>
              <a:t>제공이 필요하고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임직원</a:t>
            </a:r>
            <a:r>
              <a:rPr lang="en-US" altLang="ko-KR" baseline="0" dirty="0"/>
              <a:t>…</a:t>
            </a:r>
            <a:r>
              <a:rPr lang="ko-KR" altLang="en-US" baseline="0" dirty="0"/>
              <a:t>확보되고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업무담당자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상태입니다</a:t>
            </a:r>
            <a:r>
              <a:rPr lang="en-US" altLang="ko-KR" baseline="0" dirty="0"/>
              <a:t>.</a:t>
            </a:r>
          </a:p>
          <a:p>
            <a:pPr eaLnBrk="1" hangingPunct="1"/>
            <a:endParaRPr lang="en-US" altLang="ko-KR" baseline="0" dirty="0"/>
          </a:p>
          <a:p>
            <a:pPr eaLnBrk="1" hangingPunct="1"/>
            <a:r>
              <a:rPr lang="ko-KR" altLang="en-US" baseline="0" dirty="0"/>
              <a:t>이에 </a:t>
            </a:r>
            <a:r>
              <a:rPr lang="en-US" altLang="ko-KR" baseline="0" dirty="0"/>
              <a:t>5</a:t>
            </a:r>
            <a:r>
              <a:rPr lang="ko-KR" altLang="en-US" baseline="0" dirty="0"/>
              <a:t>개 관점으로 구축 목표를 수립하였으며</a:t>
            </a:r>
            <a:endParaRPr lang="en-US" altLang="ko-KR" baseline="0" dirty="0"/>
          </a:p>
          <a:p>
            <a:pPr eaLnBrk="1" hangingPunct="1"/>
            <a:r>
              <a:rPr lang="en-US" altLang="ko-KR" baseline="0" dirty="0"/>
              <a:t>1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2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3 …</a:t>
            </a:r>
            <a:r>
              <a:rPr lang="ko-KR" altLang="en-US" baseline="0" dirty="0"/>
              <a:t>제공하겠습니다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4 …</a:t>
            </a:r>
            <a:r>
              <a:rPr lang="ko-KR" altLang="en-US" baseline="0" dirty="0"/>
              <a:t>구축 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5 …</a:t>
            </a:r>
            <a:r>
              <a:rPr lang="ko-KR" altLang="en-US" baseline="0" dirty="0"/>
              <a:t>표준화를 수행하겠습니다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12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48754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2F26847D-A5D5-4421-A21A-C17DBB39BA26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13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588342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슬라이드 노트 개체 틀 2"/>
          <p:cNvSpPr>
            <a:spLocks noGrp="1"/>
          </p:cNvSpPr>
          <p:nvPr>
            <p:ph type="body"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  <a:defRPr/>
            </a:pPr>
            <a:r>
              <a:rPr lang="ko-KR" altLang="en-US" dirty="0"/>
              <a:t>제안의 구성은 </a:t>
            </a:r>
            <a:endParaRPr lang="en-US" altLang="ko-KR" dirty="0"/>
          </a:p>
          <a:p>
            <a:pPr eaLnBrk="1" hangingPunct="1">
              <a:spcBef>
                <a:spcPct val="0"/>
              </a:spcBef>
              <a:defRPr/>
            </a:pPr>
            <a:r>
              <a:rPr lang="ko-KR" altLang="en-US" dirty="0"/>
              <a:t>제안의 개요</a:t>
            </a:r>
            <a:r>
              <a:rPr lang="en-US" altLang="ko-KR" dirty="0"/>
              <a:t>,</a:t>
            </a:r>
            <a:r>
              <a:rPr lang="en-US" altLang="ko-KR" baseline="0" dirty="0"/>
              <a:t> … </a:t>
            </a:r>
            <a:r>
              <a:rPr lang="ko-KR" altLang="en-US" baseline="0" dirty="0" err="1"/>
              <a:t>제안사</a:t>
            </a:r>
            <a:r>
              <a:rPr lang="ko-KR" altLang="en-US" baseline="0" dirty="0"/>
              <a:t> 일반 현황</a:t>
            </a:r>
            <a:r>
              <a:rPr lang="ko-KR" altLang="en-US" dirty="0"/>
              <a:t> 구성되며</a:t>
            </a:r>
            <a:r>
              <a:rPr lang="en-US" altLang="ko-KR" dirty="0"/>
              <a:t>, </a:t>
            </a:r>
            <a:r>
              <a:rPr lang="ko-KR" altLang="en-US" dirty="0"/>
              <a:t>약 </a:t>
            </a:r>
            <a:r>
              <a:rPr lang="en-US" altLang="ko-KR" dirty="0"/>
              <a:t>40</a:t>
            </a:r>
            <a:r>
              <a:rPr lang="ko-KR" altLang="en-US" dirty="0"/>
              <a:t>여분 제안 내용에 대하여 제안하며</a:t>
            </a:r>
            <a:endParaRPr lang="en-US" altLang="ko-KR" dirty="0"/>
          </a:p>
          <a:p>
            <a:pPr eaLnBrk="1" hangingPunct="1">
              <a:spcBef>
                <a:spcPct val="0"/>
              </a:spcBef>
              <a:defRPr/>
            </a:pPr>
            <a:r>
              <a:rPr lang="ko-KR" altLang="en-US" dirty="0"/>
              <a:t>질의 응답 시간을 통하여 여러분의 궁금증을 해결하도록 하겠습니다</a:t>
            </a:r>
            <a:r>
              <a:rPr lang="en-US" altLang="ko-KR" dirty="0"/>
              <a:t>.</a:t>
            </a:r>
          </a:p>
        </p:txBody>
      </p:sp>
      <p:sp>
        <p:nvSpPr>
          <p:cNvPr id="1434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224E432-9271-4360-9D3D-1EC1C9FAB2C1}" type="slidenum">
              <a:rPr kumimoji="0" lang="ko-KR" altLang="en-US" sz="1300" b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3</a:t>
            </a:fld>
            <a:endParaRPr kumimoji="0" lang="ko-KR" altLang="en-US" sz="1300" b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0415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/>
              <a:t>추진 배경 및 구축 목표입니다</a:t>
            </a:r>
            <a:r>
              <a:rPr lang="en-US" altLang="ko-KR" dirty="0"/>
              <a:t>.</a:t>
            </a:r>
          </a:p>
          <a:p>
            <a:pPr eaLnBrk="1" hangingPunct="1"/>
            <a:r>
              <a:rPr lang="ko-KR" altLang="en-US" dirty="0"/>
              <a:t>추진 배경으로는 </a:t>
            </a:r>
            <a:endParaRPr lang="en-US" altLang="ko-KR" dirty="0"/>
          </a:p>
          <a:p>
            <a:pPr eaLnBrk="1" hangingPunct="1"/>
            <a:r>
              <a:rPr lang="ko-KR" altLang="en-US" dirty="0"/>
              <a:t>첫째 시스템 측면으로 인사</a:t>
            </a:r>
            <a:r>
              <a:rPr lang="en-US" altLang="ko-KR" dirty="0"/>
              <a:t>/</a:t>
            </a:r>
            <a:r>
              <a:rPr lang="ko-KR" altLang="en-US" dirty="0"/>
              <a:t>평가</a:t>
            </a:r>
            <a:r>
              <a:rPr lang="ko-KR" altLang="en-US" baseline="0" dirty="0"/>
              <a:t> 시스템 별도 운영에 따른 정보의 연계성 부족 및 선진 프로세스</a:t>
            </a:r>
            <a:r>
              <a:rPr lang="en-US" altLang="ko-KR" baseline="0" dirty="0"/>
              <a:t>…. </a:t>
            </a:r>
            <a:r>
              <a:rPr lang="ko-KR" altLang="en-US" baseline="0" dirty="0"/>
              <a:t>의사결정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미흡 상태입니다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ko-KR" altLang="en-US" baseline="0" dirty="0"/>
              <a:t>둘째 사용자 요구 기대 측면으로 경영진 </a:t>
            </a:r>
            <a:r>
              <a:rPr lang="en-US" altLang="ko-KR" baseline="0" dirty="0"/>
              <a:t>…</a:t>
            </a:r>
            <a:r>
              <a:rPr lang="ko-KR" altLang="en-US" baseline="0" dirty="0"/>
              <a:t>제공이 필요하고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임직원</a:t>
            </a:r>
            <a:r>
              <a:rPr lang="en-US" altLang="ko-KR" baseline="0" dirty="0"/>
              <a:t>…</a:t>
            </a:r>
            <a:r>
              <a:rPr lang="ko-KR" altLang="en-US" baseline="0" dirty="0"/>
              <a:t>확보되고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업무담당자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상태입니다</a:t>
            </a:r>
            <a:r>
              <a:rPr lang="en-US" altLang="ko-KR" baseline="0" dirty="0"/>
              <a:t>.</a:t>
            </a:r>
          </a:p>
          <a:p>
            <a:pPr eaLnBrk="1" hangingPunct="1"/>
            <a:endParaRPr lang="en-US" altLang="ko-KR" baseline="0" dirty="0"/>
          </a:p>
          <a:p>
            <a:pPr eaLnBrk="1" hangingPunct="1"/>
            <a:r>
              <a:rPr lang="ko-KR" altLang="en-US" baseline="0" dirty="0"/>
              <a:t>이에 </a:t>
            </a:r>
            <a:r>
              <a:rPr lang="en-US" altLang="ko-KR" baseline="0" dirty="0"/>
              <a:t>5</a:t>
            </a:r>
            <a:r>
              <a:rPr lang="ko-KR" altLang="en-US" baseline="0" dirty="0"/>
              <a:t>개 관점으로 구축 목표를 수립하였으며</a:t>
            </a:r>
            <a:endParaRPr lang="en-US" altLang="ko-KR" baseline="0" dirty="0"/>
          </a:p>
          <a:p>
            <a:pPr eaLnBrk="1" hangingPunct="1"/>
            <a:r>
              <a:rPr lang="en-US" altLang="ko-KR" baseline="0" dirty="0"/>
              <a:t>1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2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3 …</a:t>
            </a:r>
            <a:r>
              <a:rPr lang="ko-KR" altLang="en-US" baseline="0" dirty="0"/>
              <a:t>제공하겠습니다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4 …</a:t>
            </a:r>
            <a:r>
              <a:rPr lang="ko-KR" altLang="en-US" baseline="0" dirty="0"/>
              <a:t>구축 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5 …</a:t>
            </a:r>
            <a:r>
              <a:rPr lang="ko-KR" altLang="en-US" baseline="0" dirty="0"/>
              <a:t>표준화를 수행하겠습니다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4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48754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/>
              <a:t>추진 배경 및 구축 목표입니다</a:t>
            </a:r>
            <a:r>
              <a:rPr lang="en-US" altLang="ko-KR" dirty="0"/>
              <a:t>.</a:t>
            </a:r>
          </a:p>
          <a:p>
            <a:pPr eaLnBrk="1" hangingPunct="1"/>
            <a:r>
              <a:rPr lang="ko-KR" altLang="en-US" dirty="0"/>
              <a:t>추진 배경으로는 </a:t>
            </a:r>
            <a:endParaRPr lang="en-US" altLang="ko-KR" dirty="0"/>
          </a:p>
          <a:p>
            <a:pPr eaLnBrk="1" hangingPunct="1"/>
            <a:r>
              <a:rPr lang="ko-KR" altLang="en-US" dirty="0"/>
              <a:t>첫째 시스템 측면으로 인사</a:t>
            </a:r>
            <a:r>
              <a:rPr lang="en-US" altLang="ko-KR" dirty="0"/>
              <a:t>/</a:t>
            </a:r>
            <a:r>
              <a:rPr lang="ko-KR" altLang="en-US" dirty="0"/>
              <a:t>평가</a:t>
            </a:r>
            <a:r>
              <a:rPr lang="ko-KR" altLang="en-US" baseline="0" dirty="0"/>
              <a:t> 시스템 별도 운영에 따른 정보의 연계성 부족 및 선진 프로세스</a:t>
            </a:r>
            <a:r>
              <a:rPr lang="en-US" altLang="ko-KR" baseline="0" dirty="0"/>
              <a:t>…. </a:t>
            </a:r>
            <a:r>
              <a:rPr lang="ko-KR" altLang="en-US" baseline="0" dirty="0"/>
              <a:t>의사결정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미흡 상태입니다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ko-KR" altLang="en-US" baseline="0" dirty="0"/>
              <a:t>둘째 사용자 요구 기대 측면으로 경영진 </a:t>
            </a:r>
            <a:r>
              <a:rPr lang="en-US" altLang="ko-KR" baseline="0" dirty="0"/>
              <a:t>…</a:t>
            </a:r>
            <a:r>
              <a:rPr lang="ko-KR" altLang="en-US" baseline="0" dirty="0"/>
              <a:t>제공이 필요하고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임직원</a:t>
            </a:r>
            <a:r>
              <a:rPr lang="en-US" altLang="ko-KR" baseline="0" dirty="0"/>
              <a:t>…</a:t>
            </a:r>
            <a:r>
              <a:rPr lang="ko-KR" altLang="en-US" baseline="0" dirty="0"/>
              <a:t>확보되고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업무담당자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상태입니다</a:t>
            </a:r>
            <a:r>
              <a:rPr lang="en-US" altLang="ko-KR" baseline="0" dirty="0"/>
              <a:t>.</a:t>
            </a:r>
          </a:p>
          <a:p>
            <a:pPr eaLnBrk="1" hangingPunct="1"/>
            <a:endParaRPr lang="en-US" altLang="ko-KR" baseline="0" dirty="0"/>
          </a:p>
          <a:p>
            <a:pPr eaLnBrk="1" hangingPunct="1"/>
            <a:r>
              <a:rPr lang="ko-KR" altLang="en-US" baseline="0" dirty="0"/>
              <a:t>이에 </a:t>
            </a:r>
            <a:r>
              <a:rPr lang="en-US" altLang="ko-KR" baseline="0" dirty="0"/>
              <a:t>5</a:t>
            </a:r>
            <a:r>
              <a:rPr lang="ko-KR" altLang="en-US" baseline="0" dirty="0"/>
              <a:t>개 관점으로 구축 목표를 수립하였으며</a:t>
            </a:r>
            <a:endParaRPr lang="en-US" altLang="ko-KR" baseline="0" dirty="0"/>
          </a:p>
          <a:p>
            <a:pPr eaLnBrk="1" hangingPunct="1"/>
            <a:r>
              <a:rPr lang="en-US" altLang="ko-KR" baseline="0" dirty="0"/>
              <a:t>1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2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3 …</a:t>
            </a:r>
            <a:r>
              <a:rPr lang="ko-KR" altLang="en-US" baseline="0" dirty="0"/>
              <a:t>제공하겠습니다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4 …</a:t>
            </a:r>
            <a:r>
              <a:rPr lang="ko-KR" altLang="en-US" baseline="0" dirty="0"/>
              <a:t>구축 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5 …</a:t>
            </a:r>
            <a:r>
              <a:rPr lang="ko-KR" altLang="en-US" baseline="0" dirty="0"/>
              <a:t>표준화를 수행하겠습니다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5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48754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/>
              <a:t>추진 배경 및 구축 목표입니다</a:t>
            </a:r>
            <a:r>
              <a:rPr lang="en-US" altLang="ko-KR" dirty="0"/>
              <a:t>.</a:t>
            </a:r>
          </a:p>
          <a:p>
            <a:pPr eaLnBrk="1" hangingPunct="1"/>
            <a:r>
              <a:rPr lang="ko-KR" altLang="en-US" dirty="0"/>
              <a:t>추진 배경으로는 </a:t>
            </a:r>
            <a:endParaRPr lang="en-US" altLang="ko-KR" dirty="0"/>
          </a:p>
          <a:p>
            <a:pPr eaLnBrk="1" hangingPunct="1"/>
            <a:r>
              <a:rPr lang="ko-KR" altLang="en-US" dirty="0"/>
              <a:t>첫째 시스템 측면으로 인사</a:t>
            </a:r>
            <a:r>
              <a:rPr lang="en-US" altLang="ko-KR" dirty="0"/>
              <a:t>/</a:t>
            </a:r>
            <a:r>
              <a:rPr lang="ko-KR" altLang="en-US" dirty="0"/>
              <a:t>평가</a:t>
            </a:r>
            <a:r>
              <a:rPr lang="ko-KR" altLang="en-US" baseline="0" dirty="0"/>
              <a:t> 시스템 별도 운영에 따른 정보의 연계성 부족 및 선진 프로세스</a:t>
            </a:r>
            <a:r>
              <a:rPr lang="en-US" altLang="ko-KR" baseline="0" dirty="0"/>
              <a:t>…. </a:t>
            </a:r>
            <a:r>
              <a:rPr lang="ko-KR" altLang="en-US" baseline="0" dirty="0"/>
              <a:t>의사결정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미흡 상태입니다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ko-KR" altLang="en-US" baseline="0" dirty="0"/>
              <a:t>둘째 사용자 요구 기대 측면으로 경영진 </a:t>
            </a:r>
            <a:r>
              <a:rPr lang="en-US" altLang="ko-KR" baseline="0" dirty="0"/>
              <a:t>…</a:t>
            </a:r>
            <a:r>
              <a:rPr lang="ko-KR" altLang="en-US" baseline="0" dirty="0"/>
              <a:t>제공이 필요하고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임직원</a:t>
            </a:r>
            <a:r>
              <a:rPr lang="en-US" altLang="ko-KR" baseline="0" dirty="0"/>
              <a:t>…</a:t>
            </a:r>
            <a:r>
              <a:rPr lang="ko-KR" altLang="en-US" baseline="0" dirty="0"/>
              <a:t>확보되고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업무담당자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상태입니다</a:t>
            </a:r>
            <a:r>
              <a:rPr lang="en-US" altLang="ko-KR" baseline="0" dirty="0"/>
              <a:t>.</a:t>
            </a:r>
          </a:p>
          <a:p>
            <a:pPr eaLnBrk="1" hangingPunct="1"/>
            <a:endParaRPr lang="en-US" altLang="ko-KR" baseline="0" dirty="0"/>
          </a:p>
          <a:p>
            <a:pPr eaLnBrk="1" hangingPunct="1"/>
            <a:r>
              <a:rPr lang="ko-KR" altLang="en-US" baseline="0" dirty="0"/>
              <a:t>이에 </a:t>
            </a:r>
            <a:r>
              <a:rPr lang="en-US" altLang="ko-KR" baseline="0" dirty="0"/>
              <a:t>5</a:t>
            </a:r>
            <a:r>
              <a:rPr lang="ko-KR" altLang="en-US" baseline="0" dirty="0"/>
              <a:t>개 관점으로 구축 목표를 수립하였으며</a:t>
            </a:r>
            <a:endParaRPr lang="en-US" altLang="ko-KR" baseline="0" dirty="0"/>
          </a:p>
          <a:p>
            <a:pPr eaLnBrk="1" hangingPunct="1"/>
            <a:r>
              <a:rPr lang="en-US" altLang="ko-KR" baseline="0" dirty="0"/>
              <a:t>1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2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3 …</a:t>
            </a:r>
            <a:r>
              <a:rPr lang="ko-KR" altLang="en-US" baseline="0" dirty="0"/>
              <a:t>제공하겠습니다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4 …</a:t>
            </a:r>
            <a:r>
              <a:rPr lang="ko-KR" altLang="en-US" baseline="0" dirty="0"/>
              <a:t>구축 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5 …</a:t>
            </a:r>
            <a:r>
              <a:rPr lang="ko-KR" altLang="en-US" baseline="0" dirty="0"/>
              <a:t>표준화를 수행하겠습니다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6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48754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/>
              <a:t>추진 배경 및 구축 목표입니다</a:t>
            </a:r>
            <a:r>
              <a:rPr lang="en-US" altLang="ko-KR" dirty="0"/>
              <a:t>.</a:t>
            </a:r>
          </a:p>
          <a:p>
            <a:pPr eaLnBrk="1" hangingPunct="1"/>
            <a:r>
              <a:rPr lang="ko-KR" altLang="en-US" dirty="0"/>
              <a:t>추진 배경으로는 </a:t>
            </a:r>
            <a:endParaRPr lang="en-US" altLang="ko-KR" dirty="0"/>
          </a:p>
          <a:p>
            <a:pPr eaLnBrk="1" hangingPunct="1"/>
            <a:r>
              <a:rPr lang="ko-KR" altLang="en-US" dirty="0"/>
              <a:t>첫째 시스템 측면으로 인사</a:t>
            </a:r>
            <a:r>
              <a:rPr lang="en-US" altLang="ko-KR" dirty="0"/>
              <a:t>/</a:t>
            </a:r>
            <a:r>
              <a:rPr lang="ko-KR" altLang="en-US" dirty="0"/>
              <a:t>평가</a:t>
            </a:r>
            <a:r>
              <a:rPr lang="ko-KR" altLang="en-US" baseline="0" dirty="0"/>
              <a:t> 시스템 별도 운영에 따른 정보의 연계성 부족 및 선진 프로세스</a:t>
            </a:r>
            <a:r>
              <a:rPr lang="en-US" altLang="ko-KR" baseline="0" dirty="0"/>
              <a:t>…. </a:t>
            </a:r>
            <a:r>
              <a:rPr lang="ko-KR" altLang="en-US" baseline="0" dirty="0"/>
              <a:t>의사결정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미흡 상태입니다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ko-KR" altLang="en-US" baseline="0" dirty="0"/>
              <a:t>둘째 사용자 요구 기대 측면으로 경영진 </a:t>
            </a:r>
            <a:r>
              <a:rPr lang="en-US" altLang="ko-KR" baseline="0" dirty="0"/>
              <a:t>…</a:t>
            </a:r>
            <a:r>
              <a:rPr lang="ko-KR" altLang="en-US" baseline="0" dirty="0"/>
              <a:t>제공이 필요하고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임직원</a:t>
            </a:r>
            <a:r>
              <a:rPr lang="en-US" altLang="ko-KR" baseline="0" dirty="0"/>
              <a:t>…</a:t>
            </a:r>
            <a:r>
              <a:rPr lang="ko-KR" altLang="en-US" baseline="0" dirty="0"/>
              <a:t>확보되고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업무담당자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상태입니다</a:t>
            </a:r>
            <a:r>
              <a:rPr lang="en-US" altLang="ko-KR" baseline="0" dirty="0"/>
              <a:t>.</a:t>
            </a:r>
          </a:p>
          <a:p>
            <a:pPr eaLnBrk="1" hangingPunct="1"/>
            <a:endParaRPr lang="en-US" altLang="ko-KR" baseline="0" dirty="0"/>
          </a:p>
          <a:p>
            <a:pPr eaLnBrk="1" hangingPunct="1"/>
            <a:r>
              <a:rPr lang="ko-KR" altLang="en-US" baseline="0" dirty="0"/>
              <a:t>이에 </a:t>
            </a:r>
            <a:r>
              <a:rPr lang="en-US" altLang="ko-KR" baseline="0" dirty="0"/>
              <a:t>5</a:t>
            </a:r>
            <a:r>
              <a:rPr lang="ko-KR" altLang="en-US" baseline="0" dirty="0"/>
              <a:t>개 관점으로 구축 목표를 수립하였으며</a:t>
            </a:r>
            <a:endParaRPr lang="en-US" altLang="ko-KR" baseline="0" dirty="0"/>
          </a:p>
          <a:p>
            <a:pPr eaLnBrk="1" hangingPunct="1"/>
            <a:r>
              <a:rPr lang="en-US" altLang="ko-KR" baseline="0" dirty="0"/>
              <a:t>1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2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3 …</a:t>
            </a:r>
            <a:r>
              <a:rPr lang="ko-KR" altLang="en-US" baseline="0" dirty="0"/>
              <a:t>제공하겠습니다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4 …</a:t>
            </a:r>
            <a:r>
              <a:rPr lang="ko-KR" altLang="en-US" baseline="0" dirty="0"/>
              <a:t>구축 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5 …</a:t>
            </a:r>
            <a:r>
              <a:rPr lang="ko-KR" altLang="en-US" baseline="0" dirty="0"/>
              <a:t>표준화를 수행하겠습니다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7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48754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/>
              <a:t>추진 배경 및 구축 목표입니다</a:t>
            </a:r>
            <a:r>
              <a:rPr lang="en-US" altLang="ko-KR" dirty="0"/>
              <a:t>.</a:t>
            </a:r>
          </a:p>
          <a:p>
            <a:pPr eaLnBrk="1" hangingPunct="1"/>
            <a:r>
              <a:rPr lang="ko-KR" altLang="en-US" dirty="0"/>
              <a:t>추진 배경으로는 </a:t>
            </a:r>
            <a:endParaRPr lang="en-US" altLang="ko-KR" dirty="0"/>
          </a:p>
          <a:p>
            <a:pPr eaLnBrk="1" hangingPunct="1"/>
            <a:r>
              <a:rPr lang="ko-KR" altLang="en-US" dirty="0"/>
              <a:t>첫째 시스템 측면으로 인사</a:t>
            </a:r>
            <a:r>
              <a:rPr lang="en-US" altLang="ko-KR" dirty="0"/>
              <a:t>/</a:t>
            </a:r>
            <a:r>
              <a:rPr lang="ko-KR" altLang="en-US" dirty="0"/>
              <a:t>평가</a:t>
            </a:r>
            <a:r>
              <a:rPr lang="ko-KR" altLang="en-US" baseline="0" dirty="0"/>
              <a:t> 시스템 별도 운영에 따른 정보의 연계성 부족 및 선진 프로세스</a:t>
            </a:r>
            <a:r>
              <a:rPr lang="en-US" altLang="ko-KR" baseline="0" dirty="0"/>
              <a:t>…. </a:t>
            </a:r>
            <a:r>
              <a:rPr lang="ko-KR" altLang="en-US" baseline="0" dirty="0"/>
              <a:t>의사결정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미흡 상태입니다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ko-KR" altLang="en-US" baseline="0" dirty="0"/>
              <a:t>둘째 사용자 요구 기대 측면으로 경영진 </a:t>
            </a:r>
            <a:r>
              <a:rPr lang="en-US" altLang="ko-KR" baseline="0" dirty="0"/>
              <a:t>…</a:t>
            </a:r>
            <a:r>
              <a:rPr lang="ko-KR" altLang="en-US" baseline="0" dirty="0"/>
              <a:t>제공이 필요하고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임직원</a:t>
            </a:r>
            <a:r>
              <a:rPr lang="en-US" altLang="ko-KR" baseline="0" dirty="0"/>
              <a:t>…</a:t>
            </a:r>
            <a:r>
              <a:rPr lang="ko-KR" altLang="en-US" baseline="0" dirty="0"/>
              <a:t>확보되고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업무담당자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상태입니다</a:t>
            </a:r>
            <a:r>
              <a:rPr lang="en-US" altLang="ko-KR" baseline="0" dirty="0"/>
              <a:t>.</a:t>
            </a:r>
          </a:p>
          <a:p>
            <a:pPr eaLnBrk="1" hangingPunct="1"/>
            <a:endParaRPr lang="en-US" altLang="ko-KR" baseline="0" dirty="0"/>
          </a:p>
          <a:p>
            <a:pPr eaLnBrk="1" hangingPunct="1"/>
            <a:r>
              <a:rPr lang="ko-KR" altLang="en-US" baseline="0" dirty="0"/>
              <a:t>이에 </a:t>
            </a:r>
            <a:r>
              <a:rPr lang="en-US" altLang="ko-KR" baseline="0" dirty="0"/>
              <a:t>5</a:t>
            </a:r>
            <a:r>
              <a:rPr lang="ko-KR" altLang="en-US" baseline="0" dirty="0"/>
              <a:t>개 관점으로 구축 목표를 수립하였으며</a:t>
            </a:r>
            <a:endParaRPr lang="en-US" altLang="ko-KR" baseline="0" dirty="0"/>
          </a:p>
          <a:p>
            <a:pPr eaLnBrk="1" hangingPunct="1"/>
            <a:r>
              <a:rPr lang="en-US" altLang="ko-KR" baseline="0" dirty="0"/>
              <a:t>1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2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3 …</a:t>
            </a:r>
            <a:r>
              <a:rPr lang="ko-KR" altLang="en-US" baseline="0" dirty="0"/>
              <a:t>제공하겠습니다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4 …</a:t>
            </a:r>
            <a:r>
              <a:rPr lang="ko-KR" altLang="en-US" baseline="0" dirty="0"/>
              <a:t>구축 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5 …</a:t>
            </a:r>
            <a:r>
              <a:rPr lang="ko-KR" altLang="en-US" baseline="0" dirty="0"/>
              <a:t>표준화를 수행하겠습니다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8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37085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/>
              <a:t>추진 배경 및 구축 목표입니다</a:t>
            </a:r>
            <a:r>
              <a:rPr lang="en-US" altLang="ko-KR" dirty="0"/>
              <a:t>.</a:t>
            </a:r>
          </a:p>
          <a:p>
            <a:pPr eaLnBrk="1" hangingPunct="1"/>
            <a:r>
              <a:rPr lang="ko-KR" altLang="en-US" dirty="0"/>
              <a:t>추진 배경으로는 </a:t>
            </a:r>
            <a:endParaRPr lang="en-US" altLang="ko-KR" dirty="0"/>
          </a:p>
          <a:p>
            <a:pPr eaLnBrk="1" hangingPunct="1"/>
            <a:r>
              <a:rPr lang="ko-KR" altLang="en-US" dirty="0"/>
              <a:t>첫째 시스템 측면으로 인사</a:t>
            </a:r>
            <a:r>
              <a:rPr lang="en-US" altLang="ko-KR" dirty="0"/>
              <a:t>/</a:t>
            </a:r>
            <a:r>
              <a:rPr lang="ko-KR" altLang="en-US" dirty="0"/>
              <a:t>평가</a:t>
            </a:r>
            <a:r>
              <a:rPr lang="ko-KR" altLang="en-US" baseline="0" dirty="0"/>
              <a:t> 시스템 별도 운영에 따른 정보의 연계성 부족 및 선진 프로세스</a:t>
            </a:r>
            <a:r>
              <a:rPr lang="en-US" altLang="ko-KR" baseline="0" dirty="0"/>
              <a:t>…. </a:t>
            </a:r>
            <a:r>
              <a:rPr lang="ko-KR" altLang="en-US" baseline="0" dirty="0"/>
              <a:t>의사결정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미흡 상태입니다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ko-KR" altLang="en-US" baseline="0" dirty="0"/>
              <a:t>둘째 사용자 요구 기대 측면으로 경영진 </a:t>
            </a:r>
            <a:r>
              <a:rPr lang="en-US" altLang="ko-KR" baseline="0" dirty="0"/>
              <a:t>…</a:t>
            </a:r>
            <a:r>
              <a:rPr lang="ko-KR" altLang="en-US" baseline="0" dirty="0"/>
              <a:t>제공이 필요하고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임직원</a:t>
            </a:r>
            <a:r>
              <a:rPr lang="en-US" altLang="ko-KR" baseline="0" dirty="0"/>
              <a:t>…</a:t>
            </a:r>
            <a:r>
              <a:rPr lang="ko-KR" altLang="en-US" baseline="0" dirty="0"/>
              <a:t>확보되고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업무담당자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상태입니다</a:t>
            </a:r>
            <a:r>
              <a:rPr lang="en-US" altLang="ko-KR" baseline="0" dirty="0"/>
              <a:t>.</a:t>
            </a:r>
          </a:p>
          <a:p>
            <a:pPr eaLnBrk="1" hangingPunct="1"/>
            <a:endParaRPr lang="en-US" altLang="ko-KR" baseline="0" dirty="0"/>
          </a:p>
          <a:p>
            <a:pPr eaLnBrk="1" hangingPunct="1"/>
            <a:r>
              <a:rPr lang="ko-KR" altLang="en-US" baseline="0" dirty="0"/>
              <a:t>이에 </a:t>
            </a:r>
            <a:r>
              <a:rPr lang="en-US" altLang="ko-KR" baseline="0" dirty="0"/>
              <a:t>5</a:t>
            </a:r>
            <a:r>
              <a:rPr lang="ko-KR" altLang="en-US" baseline="0" dirty="0"/>
              <a:t>개 관점으로 구축 목표를 수립하였으며</a:t>
            </a:r>
            <a:endParaRPr lang="en-US" altLang="ko-KR" baseline="0" dirty="0"/>
          </a:p>
          <a:p>
            <a:pPr eaLnBrk="1" hangingPunct="1"/>
            <a:r>
              <a:rPr lang="en-US" altLang="ko-KR" baseline="0" dirty="0"/>
              <a:t>1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2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3 …</a:t>
            </a:r>
            <a:r>
              <a:rPr lang="ko-KR" altLang="en-US" baseline="0" dirty="0"/>
              <a:t>제공하겠습니다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4 …</a:t>
            </a:r>
            <a:r>
              <a:rPr lang="ko-KR" altLang="en-US" baseline="0" dirty="0"/>
              <a:t>구축 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5 …</a:t>
            </a:r>
            <a:r>
              <a:rPr lang="ko-KR" altLang="en-US" baseline="0" dirty="0"/>
              <a:t>표준화를 수행하겠습니다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9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17867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/>
              <a:t>추진 배경 및 구축 목표입니다</a:t>
            </a:r>
            <a:r>
              <a:rPr lang="en-US" altLang="ko-KR" dirty="0"/>
              <a:t>.</a:t>
            </a:r>
          </a:p>
          <a:p>
            <a:pPr eaLnBrk="1" hangingPunct="1"/>
            <a:r>
              <a:rPr lang="ko-KR" altLang="en-US" dirty="0"/>
              <a:t>추진 배경으로는 </a:t>
            </a:r>
            <a:endParaRPr lang="en-US" altLang="ko-KR" dirty="0"/>
          </a:p>
          <a:p>
            <a:pPr eaLnBrk="1" hangingPunct="1"/>
            <a:r>
              <a:rPr lang="ko-KR" altLang="en-US" dirty="0"/>
              <a:t>첫째 시스템 측면으로 인사</a:t>
            </a:r>
            <a:r>
              <a:rPr lang="en-US" altLang="ko-KR" dirty="0"/>
              <a:t>/</a:t>
            </a:r>
            <a:r>
              <a:rPr lang="ko-KR" altLang="en-US" dirty="0"/>
              <a:t>평가</a:t>
            </a:r>
            <a:r>
              <a:rPr lang="ko-KR" altLang="en-US" baseline="0" dirty="0"/>
              <a:t> 시스템 별도 운영에 따른 정보의 연계성 부족 및 선진 프로세스</a:t>
            </a:r>
            <a:r>
              <a:rPr lang="en-US" altLang="ko-KR" baseline="0" dirty="0"/>
              <a:t>…. </a:t>
            </a:r>
            <a:r>
              <a:rPr lang="ko-KR" altLang="en-US" baseline="0" dirty="0"/>
              <a:t>의사결정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미흡 상태입니다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ko-KR" altLang="en-US" baseline="0" dirty="0"/>
              <a:t>둘째 사용자 요구 기대 측면으로 경영진 </a:t>
            </a:r>
            <a:r>
              <a:rPr lang="en-US" altLang="ko-KR" baseline="0" dirty="0"/>
              <a:t>…</a:t>
            </a:r>
            <a:r>
              <a:rPr lang="ko-KR" altLang="en-US" baseline="0" dirty="0"/>
              <a:t>제공이 필요하고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임직원</a:t>
            </a:r>
            <a:r>
              <a:rPr lang="en-US" altLang="ko-KR" baseline="0" dirty="0"/>
              <a:t>…</a:t>
            </a:r>
            <a:r>
              <a:rPr lang="ko-KR" altLang="en-US" baseline="0" dirty="0"/>
              <a:t>확보되고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업무담당자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상태입니다</a:t>
            </a:r>
            <a:r>
              <a:rPr lang="en-US" altLang="ko-KR" baseline="0" dirty="0"/>
              <a:t>.</a:t>
            </a:r>
          </a:p>
          <a:p>
            <a:pPr eaLnBrk="1" hangingPunct="1"/>
            <a:endParaRPr lang="en-US" altLang="ko-KR" baseline="0" dirty="0"/>
          </a:p>
          <a:p>
            <a:pPr eaLnBrk="1" hangingPunct="1"/>
            <a:r>
              <a:rPr lang="ko-KR" altLang="en-US" baseline="0" dirty="0"/>
              <a:t>이에 </a:t>
            </a:r>
            <a:r>
              <a:rPr lang="en-US" altLang="ko-KR" baseline="0" dirty="0"/>
              <a:t>5</a:t>
            </a:r>
            <a:r>
              <a:rPr lang="ko-KR" altLang="en-US" baseline="0" dirty="0"/>
              <a:t>개 관점으로 구축 목표를 수립하였으며</a:t>
            </a:r>
            <a:endParaRPr lang="en-US" altLang="ko-KR" baseline="0" dirty="0"/>
          </a:p>
          <a:p>
            <a:pPr eaLnBrk="1" hangingPunct="1"/>
            <a:r>
              <a:rPr lang="en-US" altLang="ko-KR" baseline="0" dirty="0"/>
              <a:t>1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2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3 …</a:t>
            </a:r>
            <a:r>
              <a:rPr lang="ko-KR" altLang="en-US" baseline="0" dirty="0"/>
              <a:t>제공하겠습니다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4 …</a:t>
            </a:r>
            <a:r>
              <a:rPr lang="ko-KR" altLang="en-US" baseline="0" dirty="0"/>
              <a:t>구축 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5 …</a:t>
            </a:r>
            <a:r>
              <a:rPr lang="ko-KR" altLang="en-US" baseline="0" dirty="0"/>
              <a:t>표준화를 수행하겠습니다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10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807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.표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2255199" y="5616022"/>
            <a:ext cx="5395602" cy="360000"/>
            <a:chOff x="1708165" y="5825572"/>
            <a:chExt cx="5395602" cy="360000"/>
          </a:xfrm>
        </p:grpSpPr>
        <p:sp>
          <p:nvSpPr>
            <p:cNvPr id="26" name="AutoShape 34"/>
            <p:cNvSpPr>
              <a:spLocks noChangeArrowheads="1"/>
            </p:cNvSpPr>
            <p:nvPr userDrawn="1"/>
          </p:nvSpPr>
          <p:spPr bwMode="gray">
            <a:xfrm>
              <a:off x="2967064" y="5825572"/>
              <a:ext cx="360000" cy="36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7" name="AutoShape 34"/>
            <p:cNvSpPr>
              <a:spLocks noChangeArrowheads="1"/>
            </p:cNvSpPr>
            <p:nvPr userDrawn="1"/>
          </p:nvSpPr>
          <p:spPr bwMode="gray">
            <a:xfrm>
              <a:off x="3386697" y="5825572"/>
              <a:ext cx="360000" cy="36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8" name="AutoShape 34"/>
            <p:cNvSpPr>
              <a:spLocks noChangeArrowheads="1"/>
            </p:cNvSpPr>
            <p:nvPr userDrawn="1"/>
          </p:nvSpPr>
          <p:spPr bwMode="gray">
            <a:xfrm>
              <a:off x="3806330" y="5825572"/>
              <a:ext cx="360000" cy="36000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9" name="AutoShape 34"/>
            <p:cNvSpPr>
              <a:spLocks noChangeArrowheads="1"/>
            </p:cNvSpPr>
            <p:nvPr userDrawn="1"/>
          </p:nvSpPr>
          <p:spPr bwMode="gray">
            <a:xfrm>
              <a:off x="1708165" y="5825572"/>
              <a:ext cx="3600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AutoShape 34"/>
            <p:cNvSpPr>
              <a:spLocks noChangeArrowheads="1"/>
            </p:cNvSpPr>
            <p:nvPr userDrawn="1"/>
          </p:nvSpPr>
          <p:spPr bwMode="gray">
            <a:xfrm>
              <a:off x="2127798" y="5825572"/>
              <a:ext cx="360000" cy="36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1" name="AutoShape 34"/>
            <p:cNvSpPr>
              <a:spLocks noChangeArrowheads="1"/>
            </p:cNvSpPr>
            <p:nvPr userDrawn="1"/>
          </p:nvSpPr>
          <p:spPr bwMode="gray">
            <a:xfrm>
              <a:off x="2547431" y="5825572"/>
              <a:ext cx="360000" cy="360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AutoShape 34"/>
            <p:cNvSpPr>
              <a:spLocks noChangeArrowheads="1"/>
            </p:cNvSpPr>
            <p:nvPr userDrawn="1"/>
          </p:nvSpPr>
          <p:spPr bwMode="gray">
            <a:xfrm>
              <a:off x="5484862" y="5825572"/>
              <a:ext cx="360000" cy="3600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3" name="AutoShape 34"/>
            <p:cNvSpPr>
              <a:spLocks noChangeArrowheads="1"/>
            </p:cNvSpPr>
            <p:nvPr userDrawn="1"/>
          </p:nvSpPr>
          <p:spPr bwMode="gray">
            <a:xfrm>
              <a:off x="5904495" y="5825572"/>
              <a:ext cx="360000" cy="36000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11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" name="AutoShape 34"/>
            <p:cNvSpPr>
              <a:spLocks noChangeArrowheads="1"/>
            </p:cNvSpPr>
            <p:nvPr userDrawn="1"/>
          </p:nvSpPr>
          <p:spPr bwMode="gray">
            <a:xfrm>
              <a:off x="6324128" y="5825572"/>
              <a:ext cx="360000" cy="360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12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5" name="AutoShape 34"/>
            <p:cNvSpPr>
              <a:spLocks noChangeArrowheads="1"/>
            </p:cNvSpPr>
            <p:nvPr userDrawn="1"/>
          </p:nvSpPr>
          <p:spPr bwMode="gray">
            <a:xfrm>
              <a:off x="4225963" y="5825572"/>
              <a:ext cx="360000" cy="3600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6" name="AutoShape 34"/>
            <p:cNvSpPr>
              <a:spLocks noChangeArrowheads="1"/>
            </p:cNvSpPr>
            <p:nvPr userDrawn="1"/>
          </p:nvSpPr>
          <p:spPr bwMode="gray">
            <a:xfrm>
              <a:off x="4645596" y="5825572"/>
              <a:ext cx="360000" cy="360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7" name="AutoShape 34"/>
            <p:cNvSpPr>
              <a:spLocks noChangeArrowheads="1"/>
            </p:cNvSpPr>
            <p:nvPr userDrawn="1"/>
          </p:nvSpPr>
          <p:spPr bwMode="gray">
            <a:xfrm>
              <a:off x="5065229" y="5825572"/>
              <a:ext cx="360000" cy="3600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8" name="AutoShape 34"/>
            <p:cNvSpPr>
              <a:spLocks noChangeArrowheads="1"/>
            </p:cNvSpPr>
            <p:nvPr userDrawn="1"/>
          </p:nvSpPr>
          <p:spPr bwMode="gray">
            <a:xfrm>
              <a:off x="6743767" y="5825572"/>
              <a:ext cx="360000" cy="360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13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0" name="Rectangle 29"/>
          <p:cNvSpPr>
            <a:spLocks noChangeArrowheads="1"/>
          </p:cNvSpPr>
          <p:nvPr userDrawn="1"/>
        </p:nvSpPr>
        <p:spPr bwMode="gray">
          <a:xfrm>
            <a:off x="0" y="6035675"/>
            <a:ext cx="9906000" cy="822325"/>
          </a:xfrm>
          <a:prstGeom prst="rect">
            <a:avLst/>
          </a:prstGeom>
          <a:pattFill prst="ltDnDiag">
            <a:fgClr>
              <a:schemeClr val="accent1">
                <a:lumMod val="75000"/>
              </a:schemeClr>
            </a:fgClr>
            <a:bgClr>
              <a:schemeClr val="accent1"/>
            </a:bgClr>
          </a:pattFill>
          <a:ln>
            <a:noFill/>
          </a:ln>
          <a:effectLst/>
        </p:spPr>
        <p:txBody>
          <a:bodyPr wrap="none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gray">
          <a:xfrm>
            <a:off x="338137" y="6267419"/>
            <a:ext cx="924083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 anchor="ctr">
            <a:spAutoFit/>
          </a:bodyPr>
          <a:lstStyle>
            <a:lvl1pPr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000" b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No part of it may be circulated, quoted, or reproduced for distribution outside</a:t>
            </a:r>
            <a:r>
              <a:rPr lang="en-US" altLang="ko-KR" sz="1000" b="0" baseline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other company </a:t>
            </a:r>
            <a:r>
              <a:rPr lang="en-US" altLang="ko-KR" sz="1000" b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Security without prior written approval from Built1</a:t>
            </a:r>
          </a:p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000" b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© Copyright Built1 Corporation 2013</a:t>
            </a:r>
          </a:p>
        </p:txBody>
      </p:sp>
      <p:sp>
        <p:nvSpPr>
          <p:cNvPr id="9" name="Text Box 41"/>
          <p:cNvSpPr txBox="1">
            <a:spLocks noChangeArrowheads="1"/>
          </p:cNvSpPr>
          <p:nvPr/>
        </p:nvSpPr>
        <p:spPr bwMode="auto">
          <a:xfrm>
            <a:off x="619125" y="900113"/>
            <a:ext cx="3986213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800" rIns="0" bIns="46800">
            <a:spAutoFit/>
          </a:bodyPr>
          <a:lstStyle>
            <a:lvl1pPr marL="87313" indent="-87313"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latinLnBrk="0" hangingPunct="1"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US" altLang="ko-KR" sz="1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Achieving Sustainable Growth through Human Capital</a:t>
            </a:r>
          </a:p>
        </p:txBody>
      </p:sp>
      <p:sp>
        <p:nvSpPr>
          <p:cNvPr id="8220" name="Rectangle 28"/>
          <p:cNvSpPr>
            <a:spLocks noGrp="1" noChangeArrowheads="1"/>
          </p:cNvSpPr>
          <p:nvPr>
            <p:ph type="ctrTitle" sz="quarter" hasCustomPrompt="1"/>
          </p:nvPr>
        </p:nvSpPr>
        <p:spPr bwMode="auto">
          <a:xfrm>
            <a:off x="349250" y="2946213"/>
            <a:ext cx="9207500" cy="822325"/>
          </a:xfr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593903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lIns="0" rIns="0" anchor="t"/>
          <a:lstStyle>
            <a:lvl1pPr algn="ctr" latinLnBrk="0">
              <a:spcBef>
                <a:spcPct val="20000"/>
              </a:spcBef>
              <a:spcAft>
                <a:spcPct val="20000"/>
              </a:spcAft>
              <a:defRPr kumimoji="0"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 Unicode MS" pitchFamily="50" charset="-127"/>
              </a:defRPr>
            </a:lvl1pPr>
          </a:lstStyle>
          <a:p>
            <a:pPr lvl="0"/>
            <a:r>
              <a:rPr lang="en-US" altLang="ko-KR" noProof="0" dirty="0"/>
              <a:t>TAL_SYS_1000.</a:t>
            </a:r>
            <a:r>
              <a:rPr lang="ko-KR" altLang="en-US" noProof="0" dirty="0"/>
              <a:t>로그인</a:t>
            </a:r>
          </a:p>
        </p:txBody>
      </p:sp>
      <p:sp>
        <p:nvSpPr>
          <p:cNvPr id="18" name="Text Box 16"/>
          <p:cNvSpPr txBox="1">
            <a:spLocks noChangeArrowheads="1"/>
          </p:cNvSpPr>
          <p:nvPr userDrawn="1"/>
        </p:nvSpPr>
        <p:spPr bwMode="gray">
          <a:xfrm>
            <a:off x="1663684" y="622300"/>
            <a:ext cx="1620838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>
            <a:spAutoFit/>
          </a:bodyPr>
          <a:lstStyle>
            <a:lvl1pPr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5715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7145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2860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0">
              <a:buFont typeface="Wingdings" pitchFamily="2" charset="2"/>
              <a:buNone/>
              <a:defRPr/>
            </a:pPr>
            <a:r>
              <a:rPr kumimoji="0" lang="en-US" altLang="ko-KR" sz="1200" i="1" dirty="0">
                <a:latin typeface="맑은 고딕" pitchFamily="50" charset="-127"/>
                <a:ea typeface="맑은 고딕" pitchFamily="50" charset="-127"/>
              </a:rPr>
              <a:t>HCM Business Service</a:t>
            </a:r>
          </a:p>
        </p:txBody>
      </p:sp>
      <p:pic>
        <p:nvPicPr>
          <p:cNvPr id="19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25" y="411163"/>
            <a:ext cx="126206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349251" y="1654112"/>
            <a:ext cx="9207500" cy="914400"/>
          </a:xfrm>
          <a:noFill/>
        </p:spPr>
        <p:txBody>
          <a:bodyPr/>
          <a:lstStyle>
            <a:lvl1pPr algn="ctr">
              <a:defRPr sz="3200"/>
            </a:lvl1pPr>
          </a:lstStyle>
          <a:p>
            <a:pPr marL="0" indent="0" eaLnBrk="1" hangingPunct="1">
              <a:lnSpc>
                <a:spcPct val="100000"/>
              </a:lnSpc>
            </a:pPr>
            <a:r>
              <a:rPr lang="ko-KR" altLang="en-US" dirty="0"/>
              <a:t>복무관리 시스템 구축 프로젝트</a:t>
            </a:r>
            <a:endParaRPr lang="en-US" altLang="ko-KR" dirty="0"/>
          </a:p>
        </p:txBody>
      </p:sp>
      <p:graphicFrame>
        <p:nvGraphicFramePr>
          <p:cNvPr id="23" name="Group 25">
            <a:extLst>
              <a:ext uri="{FF2B5EF4-FFF2-40B4-BE49-F238E27FC236}">
                <a16:creationId xmlns:a16="http://schemas.microsoft.com/office/drawing/2014/main" id="{0F2836B4-67C7-4F82-B3F3-124C0D22F5C1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252364056"/>
              </p:ext>
            </p:extLst>
          </p:nvPr>
        </p:nvGraphicFramePr>
        <p:xfrm>
          <a:off x="3400425" y="3905251"/>
          <a:ext cx="3105150" cy="1301684"/>
        </p:xfrm>
        <a:graphic>
          <a:graphicData uri="http://schemas.openxmlformats.org/drawingml/2006/table">
            <a:tbl>
              <a:tblPr/>
              <a:tblGrid>
                <a:gridCol w="1159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5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4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문서관리번호 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DP-1010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4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단계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관리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4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작성일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2021-02-05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4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권택진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8681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1.본문_제목(1)_설명(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469251" y="72597"/>
            <a:ext cx="3109724" cy="6048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1" lang="ko-KR" altLang="en-US" sz="1800" dirty="0" smtClean="0">
                <a:solidFill>
                  <a:schemeClr val="bg1"/>
                </a:solidFill>
                <a:cs typeface="+mj-cs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49250" y="71025"/>
            <a:ext cx="6120000" cy="606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349249" y="1065213"/>
            <a:ext cx="9229726" cy="785812"/>
          </a:xfr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ko-KR" altLang="en-US" smtClean="0"/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285750" lvl="0" indent="-285750" eaLnBrk="1" hangingPunct="1">
              <a:spcBef>
                <a:spcPts val="600"/>
              </a:spcBef>
              <a:spcAft>
                <a:spcPts val="0"/>
              </a:spcAft>
              <a:buFont typeface="맑은 고딕" pitchFamily="50" charset="-127"/>
              <a:buChar char="▣"/>
            </a:pPr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4281288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2.본문_제목(1)_설명(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469251" y="72597"/>
            <a:ext cx="3109724" cy="6048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1" lang="ko-KR" altLang="en-US" sz="1800" dirty="0" smtClean="0">
                <a:solidFill>
                  <a:schemeClr val="bg1"/>
                </a:solidFill>
                <a:cs typeface="+mj-cs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49250" y="71025"/>
            <a:ext cx="6120000" cy="606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869431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1.본문_제목(2)_설명(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469251" y="72597"/>
            <a:ext cx="3109724" cy="342073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1" lang="ko-KR" altLang="en-US" sz="1600" dirty="0" smtClean="0">
                <a:solidFill>
                  <a:schemeClr val="bg1"/>
                </a:solidFill>
                <a:cs typeface="+mj-cs"/>
              </a:defRPr>
            </a:lvl1pPr>
          </a:lstStyle>
          <a:p>
            <a:pPr lvl="0"/>
            <a:r>
              <a:rPr lang="ko-KR" altLang="en-US" dirty="0"/>
              <a:t>목차 제목을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 hasCustomPrompt="1"/>
          </p:nvPr>
        </p:nvSpPr>
        <p:spPr bwMode="gray">
          <a:xfrm>
            <a:off x="349250" y="71025"/>
            <a:ext cx="6120000" cy="606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ko-KR" altLang="en-US" dirty="0"/>
              <a:t>화면에 대한 제목을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 hasCustomPrompt="1"/>
          </p:nvPr>
        </p:nvSpPr>
        <p:spPr>
          <a:xfrm>
            <a:off x="6469250" y="427038"/>
            <a:ext cx="3109723" cy="25035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6000" tIns="36000" rIns="36000" bIns="36000" numCol="1" anchor="ctr" anchorCtr="0" compatLnSpc="1">
            <a:prstTxWarp prst="textNoShape">
              <a:avLst/>
            </a:prstTxWarp>
          </a:bodyPr>
          <a:lstStyle>
            <a:lvl1pPr algn="r">
              <a:defRPr kumimoji="1" lang="ko-KR" altLang="en-US" sz="1400" smtClean="0">
                <a:solidFill>
                  <a:schemeClr val="bg1"/>
                </a:solidFill>
                <a:cs typeface="+mj-cs"/>
              </a:defRPr>
            </a:lvl1pPr>
            <a:lvl2pPr marL="179388" indent="0">
              <a:buNone/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dirty="0"/>
              <a:t>세부 목차를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5"/>
          </p:nvPr>
        </p:nvSpPr>
        <p:spPr>
          <a:xfrm>
            <a:off x="349250" y="1065212"/>
            <a:ext cx="9229725" cy="785813"/>
          </a:xfr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ko-KR" altLang="en-US" smtClean="0"/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285750" lvl="0" indent="-285750" eaLnBrk="1" hangingPunct="1">
              <a:spcBef>
                <a:spcPts val="600"/>
              </a:spcBef>
              <a:spcAft>
                <a:spcPts val="0"/>
              </a:spcAft>
              <a:buFont typeface="맑은 고딕" pitchFamily="50" charset="-127"/>
              <a:buChar char="▣"/>
            </a:pPr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131143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2.본문_제목(2)_설명(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469251" y="72597"/>
            <a:ext cx="3109724" cy="342073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1" lang="ko-KR" altLang="en-US" sz="1600" dirty="0" smtClean="0">
                <a:solidFill>
                  <a:schemeClr val="bg1"/>
                </a:solidFill>
                <a:cs typeface="+mj-cs"/>
              </a:defRPr>
            </a:lvl1pPr>
          </a:lstStyle>
          <a:p>
            <a:pPr lvl="0"/>
            <a:r>
              <a:rPr lang="ko-KR" altLang="en-US" dirty="0"/>
              <a:t>목차 제목을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 hasCustomPrompt="1"/>
          </p:nvPr>
        </p:nvSpPr>
        <p:spPr bwMode="gray">
          <a:xfrm>
            <a:off x="349250" y="71025"/>
            <a:ext cx="6120000" cy="606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ko-KR" altLang="en-US" dirty="0"/>
              <a:t>화면에 대한 제목을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텍스트 개체 틀 3"/>
          <p:cNvSpPr>
            <a:spLocks noGrp="1"/>
          </p:cNvSpPr>
          <p:nvPr>
            <p:ph type="body" sz="quarter" idx="14" hasCustomPrompt="1"/>
          </p:nvPr>
        </p:nvSpPr>
        <p:spPr>
          <a:xfrm>
            <a:off x="6469250" y="427038"/>
            <a:ext cx="3109723" cy="25035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6000" tIns="36000" rIns="36000" bIns="36000" numCol="1" anchor="ctr" anchorCtr="0" compatLnSpc="1">
            <a:prstTxWarp prst="textNoShape">
              <a:avLst/>
            </a:prstTxWarp>
          </a:bodyPr>
          <a:lstStyle>
            <a:lvl1pPr algn="r">
              <a:defRPr kumimoji="1" lang="ko-KR" altLang="en-US" sz="1400" smtClean="0">
                <a:solidFill>
                  <a:schemeClr val="bg1"/>
                </a:solidFill>
                <a:cs typeface="+mj-cs"/>
              </a:defRPr>
            </a:lvl1pPr>
            <a:lvl2pPr marL="179388" indent="0">
              <a:buNone/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dirty="0"/>
              <a:t>세부 목차를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006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1.목차_설명(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49250" y="71025"/>
            <a:ext cx="9229724" cy="606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350519" y="1067435"/>
            <a:ext cx="9228455" cy="783590"/>
          </a:xfr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ko-KR" altLang="en-US" smtClean="0"/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285750" lvl="0" indent="-285750" eaLnBrk="1" hangingPunct="1">
              <a:spcBef>
                <a:spcPts val="600"/>
              </a:spcBef>
              <a:spcAft>
                <a:spcPts val="0"/>
              </a:spcAft>
              <a:buFont typeface="맑은 고딕" pitchFamily="50" charset="-127"/>
              <a:buChar char="▣"/>
            </a:pPr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245322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2.목차_설명(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49250" y="71025"/>
            <a:ext cx="9229724" cy="606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63643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.End of Docu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/>
          <p:cNvGrpSpPr/>
          <p:nvPr userDrawn="1"/>
        </p:nvGrpSpPr>
        <p:grpSpPr>
          <a:xfrm>
            <a:off x="2255199" y="5616022"/>
            <a:ext cx="5395602" cy="360000"/>
            <a:chOff x="1708165" y="5825572"/>
            <a:chExt cx="5395602" cy="360000"/>
          </a:xfrm>
        </p:grpSpPr>
        <p:sp>
          <p:nvSpPr>
            <p:cNvPr id="34" name="AutoShape 34"/>
            <p:cNvSpPr>
              <a:spLocks noChangeArrowheads="1"/>
            </p:cNvSpPr>
            <p:nvPr userDrawn="1"/>
          </p:nvSpPr>
          <p:spPr bwMode="gray">
            <a:xfrm>
              <a:off x="2967064" y="5825572"/>
              <a:ext cx="360000" cy="36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5" name="AutoShape 34"/>
            <p:cNvSpPr>
              <a:spLocks noChangeArrowheads="1"/>
            </p:cNvSpPr>
            <p:nvPr userDrawn="1"/>
          </p:nvSpPr>
          <p:spPr bwMode="gray">
            <a:xfrm>
              <a:off x="3386697" y="5825572"/>
              <a:ext cx="360000" cy="36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6" name="AutoShape 34"/>
            <p:cNvSpPr>
              <a:spLocks noChangeArrowheads="1"/>
            </p:cNvSpPr>
            <p:nvPr userDrawn="1"/>
          </p:nvSpPr>
          <p:spPr bwMode="gray">
            <a:xfrm>
              <a:off x="3806330" y="5825572"/>
              <a:ext cx="360000" cy="36000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7" name="AutoShape 34"/>
            <p:cNvSpPr>
              <a:spLocks noChangeArrowheads="1"/>
            </p:cNvSpPr>
            <p:nvPr userDrawn="1"/>
          </p:nvSpPr>
          <p:spPr bwMode="gray">
            <a:xfrm>
              <a:off x="1708165" y="5825572"/>
              <a:ext cx="3600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8" name="AutoShape 34"/>
            <p:cNvSpPr>
              <a:spLocks noChangeArrowheads="1"/>
            </p:cNvSpPr>
            <p:nvPr userDrawn="1"/>
          </p:nvSpPr>
          <p:spPr bwMode="gray">
            <a:xfrm>
              <a:off x="2127798" y="5825572"/>
              <a:ext cx="360000" cy="36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9" name="AutoShape 34"/>
            <p:cNvSpPr>
              <a:spLocks noChangeArrowheads="1"/>
            </p:cNvSpPr>
            <p:nvPr userDrawn="1"/>
          </p:nvSpPr>
          <p:spPr bwMode="gray">
            <a:xfrm>
              <a:off x="2547431" y="5825572"/>
              <a:ext cx="360000" cy="360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0" name="AutoShape 34"/>
            <p:cNvSpPr>
              <a:spLocks noChangeArrowheads="1"/>
            </p:cNvSpPr>
            <p:nvPr userDrawn="1"/>
          </p:nvSpPr>
          <p:spPr bwMode="gray">
            <a:xfrm>
              <a:off x="5484862" y="5825572"/>
              <a:ext cx="360000" cy="3600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1" name="AutoShape 34"/>
            <p:cNvSpPr>
              <a:spLocks noChangeArrowheads="1"/>
            </p:cNvSpPr>
            <p:nvPr userDrawn="1"/>
          </p:nvSpPr>
          <p:spPr bwMode="gray">
            <a:xfrm>
              <a:off x="5904495" y="5825572"/>
              <a:ext cx="360000" cy="36000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11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2" name="AutoShape 34"/>
            <p:cNvSpPr>
              <a:spLocks noChangeArrowheads="1"/>
            </p:cNvSpPr>
            <p:nvPr userDrawn="1"/>
          </p:nvSpPr>
          <p:spPr bwMode="gray">
            <a:xfrm>
              <a:off x="6324128" y="5825572"/>
              <a:ext cx="360000" cy="360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12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3" name="AutoShape 34"/>
            <p:cNvSpPr>
              <a:spLocks noChangeArrowheads="1"/>
            </p:cNvSpPr>
            <p:nvPr userDrawn="1"/>
          </p:nvSpPr>
          <p:spPr bwMode="gray">
            <a:xfrm>
              <a:off x="4225963" y="5825572"/>
              <a:ext cx="360000" cy="3600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4" name="AutoShape 34"/>
            <p:cNvSpPr>
              <a:spLocks noChangeArrowheads="1"/>
            </p:cNvSpPr>
            <p:nvPr userDrawn="1"/>
          </p:nvSpPr>
          <p:spPr bwMode="gray">
            <a:xfrm>
              <a:off x="4645596" y="5825572"/>
              <a:ext cx="360000" cy="360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AutoShape 34"/>
            <p:cNvSpPr>
              <a:spLocks noChangeArrowheads="1"/>
            </p:cNvSpPr>
            <p:nvPr userDrawn="1"/>
          </p:nvSpPr>
          <p:spPr bwMode="gray">
            <a:xfrm>
              <a:off x="5065229" y="5825572"/>
              <a:ext cx="360000" cy="3600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6" name="AutoShape 34"/>
            <p:cNvSpPr>
              <a:spLocks noChangeArrowheads="1"/>
            </p:cNvSpPr>
            <p:nvPr userDrawn="1"/>
          </p:nvSpPr>
          <p:spPr bwMode="gray">
            <a:xfrm>
              <a:off x="6743767" y="5825572"/>
              <a:ext cx="360000" cy="360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13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8" name="Rectangle 29"/>
          <p:cNvSpPr>
            <a:spLocks noChangeArrowheads="1"/>
          </p:cNvSpPr>
          <p:nvPr userDrawn="1"/>
        </p:nvSpPr>
        <p:spPr bwMode="gray">
          <a:xfrm>
            <a:off x="0" y="6035675"/>
            <a:ext cx="9906000" cy="822325"/>
          </a:xfrm>
          <a:prstGeom prst="rect">
            <a:avLst/>
          </a:prstGeom>
          <a:pattFill prst="ltDnDiag">
            <a:fgClr>
              <a:schemeClr val="accent1">
                <a:lumMod val="75000"/>
              </a:schemeClr>
            </a:fgClr>
            <a:bgClr>
              <a:schemeClr val="accent1"/>
            </a:bgClr>
          </a:pattFill>
          <a:ln>
            <a:noFill/>
          </a:ln>
          <a:effectLst/>
        </p:spPr>
        <p:txBody>
          <a:bodyPr wrap="none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 Box 15"/>
          <p:cNvSpPr txBox="1">
            <a:spLocks noChangeArrowheads="1"/>
          </p:cNvSpPr>
          <p:nvPr userDrawn="1"/>
        </p:nvSpPr>
        <p:spPr bwMode="gray">
          <a:xfrm>
            <a:off x="338137" y="6267419"/>
            <a:ext cx="924083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 anchor="ctr">
            <a:spAutoFit/>
          </a:bodyPr>
          <a:lstStyle>
            <a:lvl1pPr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000" b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No part of it may be circulated, quoted, or reproduced for distribution outside</a:t>
            </a:r>
            <a:r>
              <a:rPr lang="en-US" altLang="ko-KR" sz="1000" b="0" baseline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other company </a:t>
            </a:r>
            <a:r>
              <a:rPr lang="en-US" altLang="ko-KR" sz="1000" b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Security without prior written approval from Built1</a:t>
            </a:r>
          </a:p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000" b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© Copyright Built1 Corporation 2013</a:t>
            </a:r>
          </a:p>
        </p:txBody>
      </p:sp>
      <p:sp>
        <p:nvSpPr>
          <p:cNvPr id="12" name="Text Box 41"/>
          <p:cNvSpPr txBox="1">
            <a:spLocks noChangeArrowheads="1"/>
          </p:cNvSpPr>
          <p:nvPr userDrawn="1"/>
        </p:nvSpPr>
        <p:spPr bwMode="auto">
          <a:xfrm>
            <a:off x="619125" y="900113"/>
            <a:ext cx="3986213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800" rIns="0" bIns="46800">
            <a:spAutoFit/>
          </a:bodyPr>
          <a:lstStyle>
            <a:lvl1pPr marL="87313" indent="-87313"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latinLnBrk="0" hangingPunct="1"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US" altLang="ko-KR" sz="1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Achieving Sustainable Growth through Human Capital</a:t>
            </a:r>
          </a:p>
        </p:txBody>
      </p:sp>
      <p:sp>
        <p:nvSpPr>
          <p:cNvPr id="13" name="Rectangle 28"/>
          <p:cNvSpPr txBox="1">
            <a:spLocks noChangeArrowheads="1"/>
          </p:cNvSpPr>
          <p:nvPr userDrawn="1"/>
        </p:nvSpPr>
        <p:spPr bwMode="auto">
          <a:xfrm>
            <a:off x="349250" y="2946213"/>
            <a:ext cx="92075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593903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latinLnBrk="0" hangingPunct="0">
              <a:spcBef>
                <a:spcPct val="20000"/>
              </a:spcBef>
              <a:spcAft>
                <a:spcPct val="20000"/>
              </a:spcAft>
              <a:defRPr kumimoji="0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 Unicode MS" pitchFamily="50" charset="-127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  <a:cs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  <a:cs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  <a:cs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  <a:cs typeface="굴림" pitchFamily="50" charset="-127"/>
              </a:defRPr>
            </a:lvl9pPr>
          </a:lstStyle>
          <a:p>
            <a:r>
              <a:rPr lang="en-US" altLang="ko-KR" kern="0" dirty="0"/>
              <a:t>End of Document</a:t>
            </a:r>
            <a:endParaRPr lang="ko-KR" altLang="en-US" kern="0" dirty="0"/>
          </a:p>
        </p:txBody>
      </p:sp>
      <p:sp>
        <p:nvSpPr>
          <p:cNvPr id="14" name="Text Box 16"/>
          <p:cNvSpPr txBox="1">
            <a:spLocks noChangeArrowheads="1"/>
          </p:cNvSpPr>
          <p:nvPr userDrawn="1"/>
        </p:nvSpPr>
        <p:spPr bwMode="gray">
          <a:xfrm>
            <a:off x="1663684" y="622300"/>
            <a:ext cx="1620838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>
            <a:spAutoFit/>
          </a:bodyPr>
          <a:lstStyle>
            <a:lvl1pPr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5715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7145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2860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0">
              <a:buFont typeface="Wingdings" pitchFamily="2" charset="2"/>
              <a:buNone/>
              <a:defRPr/>
            </a:pPr>
            <a:r>
              <a:rPr kumimoji="0" lang="en-US" altLang="ko-KR" sz="1200" i="1" dirty="0">
                <a:latin typeface="맑은 고딕" pitchFamily="50" charset="-127"/>
                <a:ea typeface="맑은 고딕" pitchFamily="50" charset="-127"/>
              </a:rPr>
              <a:t>HCM Business Service</a:t>
            </a:r>
          </a:p>
        </p:txBody>
      </p:sp>
      <p:pic>
        <p:nvPicPr>
          <p:cNvPr id="15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25" y="411163"/>
            <a:ext cx="126206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349251" y="1654112"/>
            <a:ext cx="9207500" cy="914400"/>
          </a:xfrm>
          <a:noFill/>
        </p:spPr>
        <p:txBody>
          <a:bodyPr/>
          <a:lstStyle>
            <a:lvl1pPr algn="ctr">
              <a:defRPr sz="3200"/>
            </a:lvl1pPr>
          </a:lstStyle>
          <a:p>
            <a:pPr marL="0" indent="0" eaLnBrk="1" hangingPunct="1">
              <a:lnSpc>
                <a:spcPct val="100000"/>
              </a:lnSpc>
            </a:pPr>
            <a:r>
              <a:rPr lang="ko-KR" altLang="en-US" dirty="0"/>
              <a:t>복무관리 시스템 구축 프로젝트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29622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9"/>
          <p:cNvSpPr>
            <a:spLocks noChangeArrowheads="1"/>
          </p:cNvSpPr>
          <p:nvPr userDrawn="1"/>
        </p:nvSpPr>
        <p:spPr bwMode="gray">
          <a:xfrm>
            <a:off x="215900" y="744539"/>
            <a:ext cx="9474200" cy="169861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bg1"/>
              </a:gs>
            </a:gsLst>
            <a:lin ang="5400000" scaled="0"/>
          </a:gradFill>
          <a:ln w="31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ct val="50000"/>
              </a:spcBef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i="0" u="none" strike="noStrike" cap="none" normalizeH="0" baseline="0">
              <a:ln>
                <a:noFill/>
              </a:ln>
              <a:effectLst/>
              <a:ea typeface="돋움" pitchFamily="50" charset="-127"/>
              <a:cs typeface="굴림" pitchFamily="50" charset="-127"/>
            </a:endParaRPr>
          </a:p>
        </p:txBody>
      </p:sp>
      <p:sp>
        <p:nvSpPr>
          <p:cNvPr id="7" name="Rectangle 29"/>
          <p:cNvSpPr>
            <a:spLocks noChangeArrowheads="1"/>
          </p:cNvSpPr>
          <p:nvPr userDrawn="1"/>
        </p:nvSpPr>
        <p:spPr bwMode="gray">
          <a:xfrm>
            <a:off x="215900" y="914400"/>
            <a:ext cx="9474200" cy="5538935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ct val="50000"/>
              </a:spcBef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i="0" u="none" strike="noStrike" cap="none" normalizeH="0" baseline="0">
              <a:ln>
                <a:noFill/>
              </a:ln>
              <a:effectLst/>
              <a:ea typeface="돋움" pitchFamily="50" charset="-127"/>
              <a:cs typeface="굴림" pitchFamily="50" charset="-127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95300" y="150813"/>
            <a:ext cx="6256374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340242" y="1065213"/>
            <a:ext cx="9225516" cy="9460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lvl="0" indent="-285750" eaLnBrk="1" hangingPunct="1">
              <a:spcBef>
                <a:spcPts val="600"/>
              </a:spcBef>
              <a:spcAft>
                <a:spcPts val="0"/>
              </a:spcAft>
              <a:buFont typeface="맑은 고딕" pitchFamily="50" charset="-127"/>
              <a:buChar char="▣"/>
            </a:pPr>
            <a:r>
              <a:rPr lang="en-US" altLang="ko-KR" dirty="0"/>
              <a:t>Headline Message</a:t>
            </a:r>
          </a:p>
          <a:p>
            <a:pPr lvl="1"/>
            <a:r>
              <a:rPr lang="en-US" altLang="ko-KR" dirty="0"/>
              <a:t>Sub Message</a:t>
            </a:r>
          </a:p>
        </p:txBody>
      </p:sp>
      <p:sp>
        <p:nvSpPr>
          <p:cNvPr id="1029" name="Rectangle 10"/>
          <p:cNvSpPr>
            <a:spLocks noChangeArrowheads="1"/>
          </p:cNvSpPr>
          <p:nvPr/>
        </p:nvSpPr>
        <p:spPr bwMode="gray">
          <a:xfrm>
            <a:off x="4643385" y="6527800"/>
            <a:ext cx="619230" cy="278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>
            <a:spAutoFit/>
          </a:bodyPr>
          <a:lstStyle>
            <a:lvl1pPr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3C9443EC-2BC6-4459-A336-51C56D771946}" type="slidenum"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hangingPunct="1">
                <a:defRPr/>
              </a:pPr>
              <a:t>‹#›</a:t>
            </a:fld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</a:p>
        </p:txBody>
      </p:sp>
      <p:pic>
        <p:nvPicPr>
          <p:cNvPr id="1031" name="그림 2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3976" y="6517316"/>
            <a:ext cx="7842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9"/>
          <p:cNvSpPr>
            <a:spLocks noChangeArrowheads="1"/>
          </p:cNvSpPr>
          <p:nvPr userDrawn="1"/>
        </p:nvSpPr>
        <p:spPr bwMode="gray">
          <a:xfrm rot="10800000">
            <a:off x="215900" y="0"/>
            <a:ext cx="9474200" cy="744538"/>
          </a:xfrm>
          <a:prstGeom prst="rect">
            <a:avLst/>
          </a:prstGeom>
          <a:pattFill prst="ltDnDiag">
            <a:fgClr>
              <a:schemeClr val="accent1">
                <a:lumMod val="75000"/>
              </a:schemeClr>
            </a:fgClr>
            <a:bgClr>
              <a:schemeClr val="accent1"/>
            </a:bgClr>
          </a:pattFill>
          <a:ln w="31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ct val="50000"/>
              </a:spcBef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i="0" u="none" strike="noStrike" cap="none" normalizeH="0" baseline="0">
              <a:ln>
                <a:noFill/>
              </a:ln>
              <a:effectLst/>
              <a:ea typeface="돋움" pitchFamily="50" charset="-127"/>
              <a:cs typeface="굴림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0" r:id="rId2"/>
    <p:sldLayoutId id="2147483761" r:id="rId3"/>
    <p:sldLayoutId id="2147483752" r:id="rId4"/>
    <p:sldLayoutId id="2147483753" r:id="rId5"/>
    <p:sldLayoutId id="2147483759" r:id="rId6"/>
    <p:sldLayoutId id="2147483762" r:id="rId7"/>
    <p:sldLayoutId id="2147483760" r:id="rId8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pitchFamily="34" charset="0"/>
          <a:ea typeface="돋움" pitchFamily="50" charset="-127"/>
          <a:cs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pitchFamily="34" charset="0"/>
          <a:ea typeface="돋움" pitchFamily="50" charset="-127"/>
          <a:cs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pitchFamily="34" charset="0"/>
          <a:ea typeface="돋움" pitchFamily="50" charset="-127"/>
          <a:cs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pitchFamily="34" charset="0"/>
          <a:ea typeface="돋움" pitchFamily="50" charset="-127"/>
          <a:cs typeface="굴림" pitchFamily="50" charset="-127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ct val="20000"/>
        </a:spcBef>
        <a:spcAft>
          <a:spcPct val="20000"/>
        </a:spcAft>
        <a:buFont typeface="Wingdings" panose="05000000000000000000" pitchFamily="2" charset="2"/>
        <a:defRPr lang="en-US" altLang="ko-KR" sz="1400" b="1" dirty="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360363" indent="-180975" algn="l" rtl="0" eaLnBrk="0" fontAlgn="base" latinLnBrk="1" hangingPunct="0">
        <a:lnSpc>
          <a:spcPct val="150000"/>
        </a:lnSpc>
        <a:spcBef>
          <a:spcPct val="20000"/>
        </a:spcBef>
        <a:spcAft>
          <a:spcPct val="20000"/>
        </a:spcAft>
        <a:buChar char="–"/>
        <a:defRPr kumimoji="1" lang="en-US" altLang="ko-KR" sz="1400" dirty="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2pPr>
      <a:lvl3pPr marL="696913" indent="-157163" algn="l" rtl="0" eaLnBrk="0" fontAlgn="base" latinLnBrk="1" hangingPunct="0">
        <a:lnSpc>
          <a:spcPct val="150000"/>
        </a:lnSpc>
        <a:spcBef>
          <a:spcPct val="20000"/>
        </a:spcBef>
        <a:spcAft>
          <a:spcPct val="20000"/>
        </a:spcAft>
        <a:buFont typeface="Wingdings" panose="05000000000000000000" pitchFamily="2" charset="2"/>
        <a:buChar char="§"/>
        <a:defRPr kumimoji="1" sz="1200">
          <a:solidFill>
            <a:srgbClr val="000000"/>
          </a:solidFill>
          <a:latin typeface="맑은 고딕" pitchFamily="50" charset="-127"/>
          <a:ea typeface="맑은 고딕" pitchFamily="50" charset="-127"/>
          <a:cs typeface="+mj-cs"/>
        </a:defRPr>
      </a:lvl3pPr>
      <a:lvl4pPr marL="1033463" indent="-157163" algn="l" rtl="0" eaLnBrk="0" fontAlgn="base" latinLnBrk="1" hangingPunct="0">
        <a:lnSpc>
          <a:spcPct val="150000"/>
        </a:lnSpc>
        <a:spcBef>
          <a:spcPct val="20000"/>
        </a:spcBef>
        <a:spcAft>
          <a:spcPct val="20000"/>
        </a:spcAft>
        <a:buChar char="–"/>
        <a:defRPr kumimoji="1" sz="1200">
          <a:solidFill>
            <a:srgbClr val="000000"/>
          </a:solidFill>
          <a:latin typeface="맑은 고딕" pitchFamily="50" charset="-127"/>
          <a:ea typeface="맑은 고딕" pitchFamily="50" charset="-127"/>
          <a:cs typeface="+mj-cs"/>
        </a:defRPr>
      </a:lvl4pPr>
      <a:lvl5pPr marL="1357313" indent="-144463" algn="l" rtl="0" eaLnBrk="0" fontAlgn="base" latinLnBrk="1" hangingPunct="0">
        <a:lnSpc>
          <a:spcPct val="150000"/>
        </a:lnSpc>
        <a:spcBef>
          <a:spcPct val="20000"/>
        </a:spcBef>
        <a:spcAft>
          <a:spcPct val="20000"/>
        </a:spcAft>
        <a:buFont typeface="Wingdings" panose="05000000000000000000" pitchFamily="2" charset="2"/>
        <a:buChar char="§"/>
        <a:defRPr kumimoji="1" sz="1000">
          <a:solidFill>
            <a:srgbClr val="000000"/>
          </a:solidFill>
          <a:latin typeface="맑은 고딕" pitchFamily="50" charset="-127"/>
          <a:ea typeface="맑은 고딕" pitchFamily="50" charset="-127"/>
          <a:cs typeface="+mj-cs"/>
        </a:defRPr>
      </a:lvl5pPr>
      <a:lvl6pPr marL="1814513" indent="-144463" algn="l" rtl="0" fontAlgn="base" latinLnBrk="1">
        <a:spcBef>
          <a:spcPct val="20000"/>
        </a:spcBef>
        <a:spcAft>
          <a:spcPct val="20000"/>
        </a:spcAft>
        <a:buFont typeface="Wingdings" pitchFamily="2" charset="2"/>
        <a:buChar char="§"/>
        <a:defRPr kumimoji="1" sz="1000">
          <a:solidFill>
            <a:srgbClr val="000000"/>
          </a:solidFill>
          <a:latin typeface="+mn-lt"/>
          <a:ea typeface="+mn-ea"/>
          <a:cs typeface="+mj-cs"/>
        </a:defRPr>
      </a:lvl6pPr>
      <a:lvl7pPr marL="2271713" indent="-144463" algn="l" rtl="0" fontAlgn="base" latinLnBrk="1">
        <a:spcBef>
          <a:spcPct val="20000"/>
        </a:spcBef>
        <a:spcAft>
          <a:spcPct val="20000"/>
        </a:spcAft>
        <a:buFont typeface="Wingdings" pitchFamily="2" charset="2"/>
        <a:buChar char="§"/>
        <a:defRPr kumimoji="1" sz="1000">
          <a:solidFill>
            <a:srgbClr val="000000"/>
          </a:solidFill>
          <a:latin typeface="+mn-lt"/>
          <a:ea typeface="+mn-ea"/>
          <a:cs typeface="+mj-cs"/>
        </a:defRPr>
      </a:lvl7pPr>
      <a:lvl8pPr marL="2728913" indent="-144463" algn="l" rtl="0" fontAlgn="base" latinLnBrk="1">
        <a:spcBef>
          <a:spcPct val="20000"/>
        </a:spcBef>
        <a:spcAft>
          <a:spcPct val="20000"/>
        </a:spcAft>
        <a:buFont typeface="Wingdings" pitchFamily="2" charset="2"/>
        <a:buChar char="§"/>
        <a:defRPr kumimoji="1" sz="1000">
          <a:solidFill>
            <a:srgbClr val="000000"/>
          </a:solidFill>
          <a:latin typeface="+mn-lt"/>
          <a:ea typeface="+mn-ea"/>
          <a:cs typeface="+mj-cs"/>
        </a:defRPr>
      </a:lvl8pPr>
      <a:lvl9pPr marL="3186113" indent="-144463" algn="l" rtl="0" fontAlgn="base" latinLnBrk="1">
        <a:spcBef>
          <a:spcPct val="20000"/>
        </a:spcBef>
        <a:spcAft>
          <a:spcPct val="20000"/>
        </a:spcAft>
        <a:buFont typeface="Wingdings" pitchFamily="2" charset="2"/>
        <a:buChar char="§"/>
        <a:defRPr kumimoji="1" sz="1000">
          <a:solidFill>
            <a:srgbClr val="000000"/>
          </a:solidFill>
          <a:latin typeface="+mn-lt"/>
          <a:ea typeface="+mn-ea"/>
          <a:cs typeface="+mj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altLang="ko-KR" noProof="0" dirty="0"/>
              <a:t>ESM_SYS_1010.</a:t>
            </a:r>
            <a:r>
              <a:rPr lang="ko-KR" altLang="en-US" noProof="0" dirty="0" err="1"/>
              <a:t>공통코드등록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noFill/>
        </p:spPr>
        <p:txBody>
          <a:bodyPr/>
          <a:lstStyle/>
          <a:p>
            <a:pPr marL="0" indent="0" eaLnBrk="1" hangingPunct="1">
              <a:lnSpc>
                <a:spcPct val="100000"/>
              </a:lnSpc>
            </a:pPr>
            <a:r>
              <a:rPr lang="ko-KR" altLang="en-US" dirty="0"/>
              <a:t>복무관리 시스템 구축 프로젝트</a:t>
            </a:r>
            <a:endParaRPr lang="en-US" altLang="ko-KR" dirty="0"/>
          </a:p>
        </p:txBody>
      </p:sp>
      <p:graphicFrame>
        <p:nvGraphicFramePr>
          <p:cNvPr id="6" name="Group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041079"/>
              </p:ext>
            </p:extLst>
          </p:nvPr>
        </p:nvGraphicFramePr>
        <p:xfrm>
          <a:off x="3400425" y="3905251"/>
          <a:ext cx="3105150" cy="1301684"/>
        </p:xfrm>
        <a:graphic>
          <a:graphicData uri="http://schemas.openxmlformats.org/drawingml/2006/table">
            <a:tbl>
              <a:tblPr/>
              <a:tblGrid>
                <a:gridCol w="1159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5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4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문서관리번호 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DP-1030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4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단계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4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작성일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2021-02-01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4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강정기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/>
              <a:t>I. </a:t>
            </a:r>
            <a:r>
              <a:rPr lang="ko-KR" altLang="en-US" dirty="0"/>
              <a:t>기능 상세 정의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4. </a:t>
            </a:r>
            <a:r>
              <a:rPr lang="ko-KR" altLang="en-US" dirty="0"/>
              <a:t>항목 정의 </a:t>
            </a:r>
            <a:r>
              <a:rPr lang="en-US" altLang="ko-KR" dirty="0"/>
              <a:t>- SYS_CODE_DETAIL(2/2)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화면설계</a:t>
            </a:r>
          </a:p>
        </p:txBody>
      </p:sp>
      <p:graphicFrame>
        <p:nvGraphicFramePr>
          <p:cNvPr id="38" name="Group 3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7260350"/>
              </p:ext>
            </p:extLst>
          </p:nvPr>
        </p:nvGraphicFramePr>
        <p:xfrm>
          <a:off x="349248" y="1053569"/>
          <a:ext cx="9247906" cy="5288240"/>
        </p:xfrm>
        <a:graphic>
          <a:graphicData uri="http://schemas.openxmlformats.org/drawingml/2006/table">
            <a:tbl>
              <a:tblPr/>
              <a:tblGrid>
                <a:gridCol w="10266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09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18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54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90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424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170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55799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73610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기타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산출로직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2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한글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영문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유형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필수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기본값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Read only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생성일시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CREATE_DATE_TIME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DATE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●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SYSDATE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생성자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CREATE_BY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VARCHAR2(32)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●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‘0000000000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0000000000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-1’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수정일시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UPDATE_DATE_TIME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DATE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●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SYSDATE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endParaRPr kumimoji="1" lang="en-US" altLang="ko-KR" sz="105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수정자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UPDATE_BY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VARCHAR2(32)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●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‘0000000000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0000000000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-1’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endParaRPr kumimoji="1" lang="en-US" altLang="ko-KR" sz="105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endParaRPr kumimoji="1" lang="en-US" altLang="ko-KR" sz="105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endParaRPr kumimoji="1" lang="en-US" altLang="ko-KR" sz="105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1070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/>
              <a:t>I. </a:t>
            </a:r>
            <a:r>
              <a:rPr lang="ko-KR" altLang="en-US" dirty="0"/>
              <a:t>기능 상세 정의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5. </a:t>
            </a:r>
            <a:r>
              <a:rPr lang="ko-KR" altLang="en-US" dirty="0"/>
              <a:t>메시지 처리</a:t>
            </a:r>
          </a:p>
        </p:txBody>
      </p:sp>
      <p:sp>
        <p:nvSpPr>
          <p:cNvPr id="15392" name="내용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 eaLnBrk="1" hangingPunct="1"/>
            <a:r>
              <a:rPr lang="ko-KR" altLang="en-US" dirty="0"/>
              <a:t>특정 이벤트가 발생하거나</a:t>
            </a:r>
            <a:r>
              <a:rPr lang="en-US" altLang="ko-KR" dirty="0"/>
              <a:t>, </a:t>
            </a:r>
            <a:r>
              <a:rPr lang="ko-KR" altLang="en-US" dirty="0"/>
              <a:t>사전에 </a:t>
            </a:r>
            <a:r>
              <a:rPr lang="en-US" altLang="ko-KR" dirty="0"/>
              <a:t>Validation</a:t>
            </a:r>
            <a:r>
              <a:rPr lang="ko-KR" altLang="en-US" dirty="0"/>
              <a:t>이 필요한 대상에 대해서는 메시지를 정의하며</a:t>
            </a:r>
            <a:r>
              <a:rPr lang="en-US" altLang="ko-KR" dirty="0"/>
              <a:t>, </a:t>
            </a:r>
            <a:r>
              <a:rPr lang="ko-KR" altLang="en-US" dirty="0"/>
              <a:t>정의된 대상에 대해서는 개발 및 설계담당은 </a:t>
            </a:r>
            <a:r>
              <a:rPr lang="en-US" altLang="ko-KR" dirty="0"/>
              <a:t>Self Test</a:t>
            </a:r>
            <a:r>
              <a:rPr lang="ko-KR" altLang="en-US" dirty="0"/>
              <a:t>를 수행합니다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38" name="Group 3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696488"/>
              </p:ext>
            </p:extLst>
          </p:nvPr>
        </p:nvGraphicFramePr>
        <p:xfrm>
          <a:off x="349248" y="1837373"/>
          <a:ext cx="9229724" cy="4509639"/>
        </p:xfrm>
        <a:graphic>
          <a:graphicData uri="http://schemas.openxmlformats.org/drawingml/2006/table">
            <a:tbl>
              <a:tblPr/>
              <a:tblGrid>
                <a:gridCol w="4065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3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50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4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94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메시지 내용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이벤트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비고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859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조회조건에 일치하는 데이터가 존재하지 않습니다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조회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859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2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상세코드 변경된 내용이 존재합니다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수정된 내용을 저장하시겠습니까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?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공통코드 목록 그리드 선택 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859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2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{ }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필수항목 입니다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저장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859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2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공통코드 목록을 추가하거나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선택 후 상세코드를 등록합니다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상세코드 목록 행추가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85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85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885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7768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/>
              <a:t>I. </a:t>
            </a:r>
            <a:r>
              <a:rPr lang="ko-KR" altLang="en-US" dirty="0"/>
              <a:t>기능 상세 정의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6 </a:t>
            </a:r>
            <a:r>
              <a:rPr lang="ko-KR" altLang="en-US" dirty="0"/>
              <a:t>계산 및 </a:t>
            </a:r>
            <a:r>
              <a:rPr lang="ko-KR" altLang="en-US" dirty="0" err="1"/>
              <a:t>로직</a:t>
            </a:r>
            <a:endParaRPr lang="ko-KR" altLang="en-US" dirty="0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349249" y="1468438"/>
            <a:ext cx="9229725" cy="487521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  <a:prstDash val="solid"/>
            <a:miter lim="800000"/>
            <a:headEnd/>
            <a:tailEnd/>
          </a:ln>
        </p:spPr>
        <p:txBody>
          <a:bodyPr lIns="72000" tIns="36000" rIns="72000" bIns="36000" anchor="t"/>
          <a:lstStyle>
            <a:lvl1pPr marL="342900" indent="-3429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177800" indent="-177800"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kumimoji="0"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검색조건 버튼</a:t>
            </a:r>
            <a:endParaRPr kumimoji="0"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eaLnBrk="1" hangingPunct="1">
              <a:spcBef>
                <a:spcPct val="50000"/>
              </a:spcBef>
              <a:buClr>
                <a:schemeClr val="tx1"/>
              </a:buClr>
              <a:defRPr/>
            </a:pPr>
            <a:r>
              <a:rPr kumimoji="0"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1) </a:t>
            </a:r>
            <a:r>
              <a:rPr kumimoji="0"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초기화 </a:t>
            </a:r>
            <a:r>
              <a:rPr kumimoji="0"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kumimoji="0"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화면을 오픈 시 동일하게 항목별 초기 값 할당</a:t>
            </a:r>
            <a:endParaRPr kumimoji="0" lang="en-US" altLang="ko-KR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eaLnBrk="1" hangingPunct="1">
              <a:spcBef>
                <a:spcPct val="50000"/>
              </a:spcBef>
              <a:buClr>
                <a:schemeClr val="tx1"/>
              </a:buClr>
              <a:defRPr/>
            </a:pPr>
            <a:r>
              <a:rPr kumimoji="0"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2) </a:t>
            </a:r>
            <a:r>
              <a:rPr kumimoji="0"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조회 </a:t>
            </a:r>
            <a:r>
              <a:rPr kumimoji="0"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kumimoji="0"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조회 조건에 일치하는 데이터를 조회</a:t>
            </a:r>
            <a:endParaRPr kumimoji="0" lang="en-US" altLang="ko-KR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eaLnBrk="1" hangingPunct="1">
              <a:spcBef>
                <a:spcPct val="50000"/>
              </a:spcBef>
              <a:buClr>
                <a:schemeClr val="tx1"/>
              </a:buClr>
              <a:defRPr/>
            </a:pPr>
            <a:r>
              <a:rPr kumimoji="0"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3) </a:t>
            </a:r>
            <a:r>
              <a:rPr kumimoji="0"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저장 </a:t>
            </a:r>
            <a:r>
              <a:rPr kumimoji="0"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kumimoji="0"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kumimoji="0"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kumimoji="0"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  <a:r>
              <a:rPr kumimoji="0"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kumimoji="0"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삭제된 데이터를 데이터베이스에 반영</a:t>
            </a:r>
            <a:endParaRPr kumimoji="0" lang="en-US" altLang="ko-KR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eaLnBrk="1" hangingPunct="1">
              <a:spcBef>
                <a:spcPct val="50000"/>
              </a:spcBef>
              <a:buClr>
                <a:schemeClr val="tx1"/>
              </a:buClr>
              <a:defRPr/>
            </a:pPr>
            <a:r>
              <a:rPr kumimoji="0"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</a:t>
            </a:r>
            <a:r>
              <a:rPr kumimoji="0"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마스터 및 상세 내역을 한꺼번에 저장</a:t>
            </a:r>
            <a:endParaRPr kumimoji="0" lang="en-US" altLang="ko-KR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eaLnBrk="1" hangingPunct="1">
              <a:spcBef>
                <a:spcPct val="50000"/>
              </a:spcBef>
              <a:buClr>
                <a:schemeClr val="tx1"/>
              </a:buClr>
              <a:defRPr/>
            </a:pPr>
            <a:r>
              <a:rPr kumimoji="0"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</a:p>
          <a:p>
            <a:pPr marL="171450" indent="-171450"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kumimoji="0"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공통코드 목록 버튼</a:t>
            </a:r>
            <a:endParaRPr kumimoji="0"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eaLnBrk="1" hangingPunct="1">
              <a:spcBef>
                <a:spcPct val="50000"/>
              </a:spcBef>
              <a:buClr>
                <a:schemeClr val="tx1"/>
              </a:buClr>
              <a:defRPr/>
            </a:pPr>
            <a:r>
              <a:rPr kumimoji="0"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1) </a:t>
            </a:r>
            <a:r>
              <a:rPr kumimoji="0"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행추가 </a:t>
            </a:r>
            <a:r>
              <a:rPr kumimoji="0"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kumimoji="0"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행추가 시 첫 </a:t>
            </a:r>
            <a:r>
              <a:rPr kumimoji="0" lang="ko-KR" altLang="en-US" sz="12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번재</a:t>
            </a:r>
            <a:r>
              <a:rPr kumimoji="0"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행에 인서트</a:t>
            </a:r>
            <a:endParaRPr kumimoji="0" lang="en-US" altLang="ko-KR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eaLnBrk="1" hangingPunct="1">
              <a:spcBef>
                <a:spcPct val="50000"/>
              </a:spcBef>
              <a:buClr>
                <a:schemeClr val="tx1"/>
              </a:buClr>
              <a:defRPr/>
            </a:pPr>
            <a:r>
              <a:rPr kumimoji="0"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2) </a:t>
            </a:r>
            <a:r>
              <a:rPr kumimoji="0" lang="ko-KR" altLang="en-US" sz="12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행삭제</a:t>
            </a:r>
            <a:r>
              <a:rPr kumimoji="0"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kumimoji="0"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그리드에서 행이 삭제되고</a:t>
            </a:r>
            <a:r>
              <a:rPr kumimoji="0"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0"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저장 시  데이터 완전 삭제</a:t>
            </a:r>
            <a:endParaRPr kumimoji="0" lang="en-US" altLang="ko-KR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eaLnBrk="1" hangingPunct="1">
              <a:spcBef>
                <a:spcPct val="50000"/>
              </a:spcBef>
              <a:buClr>
                <a:schemeClr val="tx1"/>
              </a:buClr>
              <a:defRPr/>
            </a:pPr>
            <a:r>
              <a:rPr kumimoji="0"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3) </a:t>
            </a:r>
            <a:r>
              <a:rPr kumimoji="0"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엑셀다운로드 </a:t>
            </a:r>
            <a:r>
              <a:rPr kumimoji="0"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kumimoji="0"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그리드에 조회된 데이터를 엑셀로 다운로드</a:t>
            </a:r>
            <a:endParaRPr kumimoji="0" lang="en-US" altLang="ko-KR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eaLnBrk="1" hangingPunct="1">
              <a:spcBef>
                <a:spcPct val="50000"/>
              </a:spcBef>
              <a:buClr>
                <a:schemeClr val="tx1"/>
              </a:buClr>
              <a:defRPr/>
            </a:pPr>
            <a:endParaRPr kumimoji="0" lang="en-US" altLang="ko-KR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kumimoji="0"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상세코드 목록 버튼</a:t>
            </a:r>
            <a:endParaRPr kumimoji="0"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eaLnBrk="1" hangingPunct="1">
              <a:spcBef>
                <a:spcPct val="50000"/>
              </a:spcBef>
              <a:buClr>
                <a:schemeClr val="tx1"/>
              </a:buClr>
              <a:defRPr/>
            </a:pPr>
            <a:r>
              <a:rPr kumimoji="0"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1) </a:t>
            </a:r>
            <a:r>
              <a:rPr kumimoji="0"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행추가 </a:t>
            </a:r>
            <a:r>
              <a:rPr kumimoji="0"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kumimoji="0"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행추가 시 첫 </a:t>
            </a:r>
            <a:r>
              <a:rPr kumimoji="0" lang="ko-KR" altLang="en-US" sz="12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번재</a:t>
            </a:r>
            <a:r>
              <a:rPr kumimoji="0"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행에 인서트</a:t>
            </a:r>
            <a:endParaRPr kumimoji="0" lang="en-US" altLang="ko-KR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eaLnBrk="1" hangingPunct="1">
              <a:spcBef>
                <a:spcPct val="50000"/>
              </a:spcBef>
              <a:buClr>
                <a:schemeClr val="tx1"/>
              </a:buClr>
              <a:defRPr/>
            </a:pPr>
            <a:r>
              <a:rPr kumimoji="0"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2) </a:t>
            </a:r>
            <a:r>
              <a:rPr kumimoji="0" lang="ko-KR" altLang="en-US" sz="12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행삭제</a:t>
            </a:r>
            <a:r>
              <a:rPr kumimoji="0"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kumimoji="0"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그리드에서 행이 삭제되고</a:t>
            </a:r>
            <a:r>
              <a:rPr kumimoji="0"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0"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저장 시  데이터 완전 삭제</a:t>
            </a:r>
            <a:endParaRPr kumimoji="0" lang="en-US" altLang="ko-KR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eaLnBrk="1" hangingPunct="1">
              <a:spcBef>
                <a:spcPct val="50000"/>
              </a:spcBef>
              <a:buClr>
                <a:schemeClr val="tx1"/>
              </a:buClr>
              <a:defRPr/>
            </a:pPr>
            <a:r>
              <a:rPr kumimoji="0"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3) </a:t>
            </a:r>
            <a:r>
              <a:rPr kumimoji="0"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엑셀다운로드 </a:t>
            </a:r>
            <a:r>
              <a:rPr kumimoji="0"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kumimoji="0"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그리드에 조회된 데이터를 엑셀로 다운로드</a:t>
            </a:r>
            <a:endParaRPr kumimoji="0" lang="en-US" altLang="ko-KR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eaLnBrk="1" hangingPunct="1">
              <a:spcBef>
                <a:spcPct val="50000"/>
              </a:spcBef>
              <a:buClr>
                <a:schemeClr val="tx1"/>
              </a:buClr>
              <a:defRPr/>
            </a:pPr>
            <a:endParaRPr kumimoji="0" lang="en-US" altLang="ko-KR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349249" y="1063302"/>
            <a:ext cx="9229725" cy="405136"/>
          </a:xfrm>
          <a:prstGeom prst="round1Rect">
            <a:avLst/>
          </a:prstGeom>
          <a:pattFill prst="ltDnDiag">
            <a:fgClr>
              <a:schemeClr val="tx2"/>
            </a:fgClr>
            <a:bgClr>
              <a:schemeClr val="accent1"/>
            </a:bgClr>
          </a:pattFill>
          <a:ln w="3175">
            <a:solidFill>
              <a:schemeClr val="bg1">
                <a:lumMod val="75000"/>
              </a:schemeClr>
            </a:solidFill>
            <a:prstDash val="solid"/>
            <a:miter lim="800000"/>
            <a:headEnd/>
            <a:tailEnd/>
          </a:ln>
        </p:spPr>
        <p:txBody>
          <a:bodyPr lIns="72000" tIns="36000" rIns="72000" bIns="36000" anchor="ctr"/>
          <a:lstStyle>
            <a:lvl1pPr marL="342900" indent="-3429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indent="-133350" eaLnBrk="1" hangingPunct="1">
              <a:spcBef>
                <a:spcPct val="50000"/>
              </a:spcBef>
              <a:buClr>
                <a:schemeClr val="tx1"/>
              </a:buClr>
              <a:defRPr/>
            </a:pPr>
            <a:r>
              <a:rPr kumimoji="0" lang="ko-KR" altLang="en-US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업무 처리 로직</a:t>
            </a:r>
            <a:endParaRPr kumimoji="0" lang="en-US" altLang="ko-KR" sz="1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5523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algn="ctr">
              <a:defRPr sz="3200"/>
            </a:lvl1pPr>
          </a:lstStyle>
          <a:p>
            <a:pPr marL="0" indent="0" eaLnBrk="1" hangingPunct="1">
              <a:lnSpc>
                <a:spcPct val="100000"/>
              </a:lnSpc>
            </a:pPr>
            <a:r>
              <a:rPr lang="ko-KR" altLang="en-US"/>
              <a:t>복무관리 시스템 구축 프로젝트</a:t>
            </a:r>
            <a:endParaRPr lang="en-US" altLang="ko-K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Group 3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534884"/>
              </p:ext>
            </p:extLst>
          </p:nvPr>
        </p:nvGraphicFramePr>
        <p:xfrm>
          <a:off x="349248" y="3395650"/>
          <a:ext cx="9229726" cy="2941938"/>
        </p:xfrm>
        <a:graphic>
          <a:graphicData uri="http://schemas.openxmlformats.org/drawingml/2006/table">
            <a:tbl>
              <a:tblPr/>
              <a:tblGrid>
                <a:gridCol w="1357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7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505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33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51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변경일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1.0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2021-02-01</a:t>
                      </a: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최초 문서 작성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강정기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9249" y="52553"/>
            <a:ext cx="9229725" cy="606372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문서 승인 및 이력</a:t>
            </a:r>
          </a:p>
        </p:txBody>
      </p:sp>
      <p:graphicFrame>
        <p:nvGraphicFramePr>
          <p:cNvPr id="4" name="Group 3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1551137"/>
              </p:ext>
            </p:extLst>
          </p:nvPr>
        </p:nvGraphicFramePr>
        <p:xfrm>
          <a:off x="349248" y="1054874"/>
          <a:ext cx="9229727" cy="2297930"/>
        </p:xfrm>
        <a:graphic>
          <a:graphicData uri="http://schemas.openxmlformats.org/drawingml/2006/table">
            <a:tbl>
              <a:tblPr/>
              <a:tblGrid>
                <a:gridCol w="1357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7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76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76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76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876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6339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구축사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고객사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성명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서명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성명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서명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63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강정기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2021-02-01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강정기</a:t>
                      </a:r>
                      <a:endParaRPr kumimoji="1" lang="en-US" altLang="ko-KR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763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763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763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76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PM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4462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42"/>
          <p:cNvSpPr>
            <a:spLocks noChangeArrowheads="1"/>
          </p:cNvSpPr>
          <p:nvPr/>
        </p:nvSpPr>
        <p:spPr bwMode="auto">
          <a:xfrm>
            <a:off x="5581651" y="1620220"/>
            <a:ext cx="3355972" cy="4490068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657225" y="1762125"/>
            <a:ext cx="4246041" cy="485776"/>
          </a:xfrm>
          <a:prstGeom prst="rect">
            <a:avLst/>
          </a:prstGeom>
          <a:pattFill prst="pct5">
            <a:fgClr>
              <a:schemeClr val="accent1">
                <a:lumMod val="40000"/>
                <a:lumOff val="60000"/>
              </a:schemeClr>
            </a:fgClr>
            <a:bgClr>
              <a:schemeClr val="accent1">
                <a:lumMod val="40000"/>
                <a:lumOff val="60000"/>
              </a:schemeClr>
            </a:bgClr>
          </a:patt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2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</p:txBody>
      </p:sp>
      <p:sp>
        <p:nvSpPr>
          <p:cNvPr id="6158" name="Rectangle 7"/>
          <p:cNvSpPr>
            <a:spLocks noChangeArrowheads="1"/>
          </p:cNvSpPr>
          <p:nvPr/>
        </p:nvSpPr>
        <p:spPr bwMode="auto">
          <a:xfrm>
            <a:off x="5441950" y="1755669"/>
            <a:ext cx="3635375" cy="4226031"/>
          </a:xfrm>
          <a:prstGeom prst="rect">
            <a:avLst/>
          </a:prstGeom>
          <a:pattFill prst="lt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75000"/>
              </a:schemeClr>
            </a:solidFill>
            <a:prstDash val="solid"/>
            <a:miter lim="800000"/>
            <a:headEnd/>
            <a:tailEnd/>
          </a:ln>
        </p:spPr>
        <p:txBody>
          <a:bodyPr lIns="144000" tIns="252000" rIns="144000" bIns="252000"/>
          <a:lstStyle>
            <a:lvl1pPr marL="342900" indent="-3429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AutoNum type="arabicPeriod"/>
              <a:defRPr/>
            </a:pPr>
            <a:r>
              <a:rPr kumimoji="0"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기능 개요</a:t>
            </a:r>
            <a:endParaRPr kumimoji="0"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AutoNum type="arabicPeriod"/>
              <a:defRPr/>
            </a:pPr>
            <a:r>
              <a:rPr kumimoji="0"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업무 절차</a:t>
            </a:r>
            <a:endParaRPr kumimoji="0"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AutoNum type="arabicPeriod"/>
              <a:defRPr/>
            </a:pPr>
            <a:r>
              <a:rPr kumimoji="0"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UI </a:t>
            </a:r>
            <a:r>
              <a:rPr kumimoji="0"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설계</a:t>
            </a:r>
            <a:endParaRPr kumimoji="0"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AutoNum type="arabicPeriod"/>
              <a:defRPr/>
            </a:pPr>
            <a:r>
              <a:rPr kumimoji="0"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항목 정의</a:t>
            </a:r>
            <a:endParaRPr kumimoji="0"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AutoNum type="arabicPeriod"/>
              <a:defRPr/>
            </a:pPr>
            <a:r>
              <a:rPr kumimoji="0"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메시지 처리</a:t>
            </a:r>
            <a:endParaRPr kumimoji="0"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AutoNum type="arabicPeriod"/>
              <a:defRPr/>
            </a:pPr>
            <a:r>
              <a:rPr kumimoji="0"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계산 및 로직</a:t>
            </a:r>
            <a:endParaRPr kumimoji="0"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316" name="제목 1"/>
          <p:cNvSpPr>
            <a:spLocks noGrp="1"/>
          </p:cNvSpPr>
          <p:nvPr>
            <p:ph type="title"/>
          </p:nvPr>
        </p:nvSpPr>
        <p:spPr>
          <a:xfrm>
            <a:off x="349249" y="52553"/>
            <a:ext cx="9229725" cy="606372"/>
          </a:xfrm>
        </p:spPr>
        <p:txBody>
          <a:bodyPr/>
          <a:lstStyle/>
          <a:p>
            <a:r>
              <a:rPr lang="ko-KR" altLang="en-US"/>
              <a:t>목차</a:t>
            </a:r>
          </a:p>
        </p:txBody>
      </p:sp>
      <p:sp>
        <p:nvSpPr>
          <p:cNvPr id="13317" name="TextBox 52"/>
          <p:cNvSpPr txBox="1">
            <a:spLocks noChangeArrowheads="1"/>
          </p:cNvSpPr>
          <p:nvPr/>
        </p:nvSpPr>
        <p:spPr bwMode="auto">
          <a:xfrm flipH="1">
            <a:off x="1061517" y="1800225"/>
            <a:ext cx="384175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514350" indent="-514350" eaLnBrk="1" hangingPunct="1">
              <a:spcBef>
                <a:spcPct val="50000"/>
              </a:spcBef>
              <a:buFont typeface="Wingdings" panose="05000000000000000000" pitchFamily="2" charset="2"/>
              <a:buAutoNum type="romanUcPeriod"/>
            </a:pPr>
            <a:r>
              <a:rPr lang="ko-KR" altLang="en-US" sz="2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기능 상세 정의</a:t>
            </a:r>
            <a:endParaRPr lang="en-US" altLang="ko-KR" sz="2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" name="꺾인 연결선 4"/>
          <p:cNvCxnSpPr>
            <a:endCxn id="6158" idx="1"/>
          </p:cNvCxnSpPr>
          <p:nvPr/>
        </p:nvCxnSpPr>
        <p:spPr bwMode="auto">
          <a:xfrm>
            <a:off x="4903266" y="2005013"/>
            <a:ext cx="538684" cy="186367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957344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/>
              <a:t>I. </a:t>
            </a:r>
            <a:r>
              <a:rPr lang="ko-KR" altLang="en-US" dirty="0"/>
              <a:t>기능 상세 정의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1. </a:t>
            </a:r>
            <a:r>
              <a:rPr lang="ko-KR" altLang="en-US" dirty="0"/>
              <a:t>기능 개요</a:t>
            </a:r>
          </a:p>
        </p:txBody>
      </p:sp>
      <p:sp>
        <p:nvSpPr>
          <p:cNvPr id="15392" name="내용 개체 틀 3"/>
          <p:cNvSpPr>
            <a:spLocks noGrp="1"/>
          </p:cNvSpPr>
          <p:nvPr>
            <p:ph idx="4294967295"/>
          </p:nvPr>
        </p:nvSpPr>
        <p:spPr>
          <a:xfrm>
            <a:off x="349249" y="1059906"/>
            <a:ext cx="9229725" cy="791119"/>
          </a:xfrm>
        </p:spPr>
        <p:txBody>
          <a:bodyPr/>
          <a:lstStyle/>
          <a:p>
            <a:pPr marL="0" indent="0" eaLnBrk="1" hangingPunct="1"/>
            <a:r>
              <a:rPr lang="ko-KR" altLang="en-US" dirty="0"/>
              <a:t>전자식 복무관리 시스템 운영을 위한 코드 및 상세코드를 등록하고 관리하는 화면</a:t>
            </a:r>
          </a:p>
        </p:txBody>
      </p:sp>
      <p:graphicFrame>
        <p:nvGraphicFramePr>
          <p:cNvPr id="65" name="Group 3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963508"/>
              </p:ext>
            </p:extLst>
          </p:nvPr>
        </p:nvGraphicFramePr>
        <p:xfrm>
          <a:off x="5019675" y="1828918"/>
          <a:ext cx="4559298" cy="2277258"/>
        </p:xfrm>
        <a:graphic>
          <a:graphicData uri="http://schemas.openxmlformats.org/drawingml/2006/table">
            <a:tbl>
              <a:tblPr/>
              <a:tblGrid>
                <a:gridCol w="36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63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7881">
                  <a:extLst>
                    <a:ext uri="{9D8B030D-6E8A-4147-A177-3AD203B41FA5}">
                      <a16:colId xmlns:a16="http://schemas.microsoft.com/office/drawing/2014/main" val="3477873224"/>
                    </a:ext>
                  </a:extLst>
                </a:gridCol>
                <a:gridCol w="757881">
                  <a:extLst>
                    <a:ext uri="{9D8B030D-6E8A-4147-A177-3AD203B41FA5}">
                      <a16:colId xmlns:a16="http://schemas.microsoft.com/office/drawing/2014/main" val="2095076045"/>
                    </a:ext>
                  </a:extLst>
                </a:gridCol>
                <a:gridCol w="757881">
                  <a:extLst>
                    <a:ext uri="{9D8B030D-6E8A-4147-A177-3AD203B41FA5}">
                      <a16:colId xmlns:a16="http://schemas.microsoft.com/office/drawing/2014/main" val="1697972970"/>
                    </a:ext>
                  </a:extLst>
                </a:gridCol>
              </a:tblGrid>
              <a:tr h="358642">
                <a:tc rowSpan="9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구성</a:t>
                      </a:r>
                      <a:endParaRPr kumimoji="1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vert="eaVert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값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8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신규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4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●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8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저장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4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●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8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4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●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8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삭제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4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●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558396"/>
                  </a:ext>
                </a:extLst>
              </a:tr>
              <a:tr h="2398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조회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4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●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98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생성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4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98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출력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4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813514"/>
                  </a:ext>
                </a:extLst>
              </a:tr>
              <a:tr h="2398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엑셀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6" name="Group 3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3268351"/>
              </p:ext>
            </p:extLst>
          </p:nvPr>
        </p:nvGraphicFramePr>
        <p:xfrm>
          <a:off x="5019672" y="4176585"/>
          <a:ext cx="4559301" cy="2167065"/>
        </p:xfrm>
        <a:graphic>
          <a:graphicData uri="http://schemas.openxmlformats.org/drawingml/2006/table">
            <a:tbl>
              <a:tblPr/>
              <a:tblGrid>
                <a:gridCol w="3619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2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04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586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9673">
                <a:tc rowSpan="7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사용자</a:t>
                      </a:r>
                      <a:endParaRPr kumimoji="1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vert="eaVert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값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2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사용자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지도교수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12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전문연구요원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12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12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학과관리자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12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총관관리자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●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12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8" name="Group 3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5537423"/>
              </p:ext>
            </p:extLst>
          </p:nvPr>
        </p:nvGraphicFramePr>
        <p:xfrm>
          <a:off x="349251" y="1828919"/>
          <a:ext cx="4603749" cy="4514731"/>
        </p:xfrm>
        <a:graphic>
          <a:graphicData uri="http://schemas.openxmlformats.org/drawingml/2006/table">
            <a:tbl>
              <a:tblPr/>
              <a:tblGrid>
                <a:gridCol w="384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9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09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7156">
                <a:tc rowSpan="1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</a:t>
                      </a: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개요</a:t>
                      </a:r>
                      <a:endParaRPr kumimoji="1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vert="eaVert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값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4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프로세스체인</a:t>
                      </a: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ESM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4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프로세스체인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전자식복무관리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4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프로세스</a:t>
                      </a: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4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프로세스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시스템관리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94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태스크</a:t>
                      </a: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SYS10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94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태스크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기준관리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94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개발항목</a:t>
                      </a: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ESM_SYS_1010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94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개발항목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공통코드등록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94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화면경로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시스템관리 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기준관리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94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중요도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94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발생주기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수시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9419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vert="eaVert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강정기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4547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vert="eaVert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작성일자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2021-02-01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1367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/>
              <a:t>I. </a:t>
            </a:r>
            <a:r>
              <a:rPr lang="ko-KR" altLang="en-US" dirty="0"/>
              <a:t>기능 상세 정의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2. </a:t>
            </a:r>
            <a:r>
              <a:rPr lang="ko-KR" altLang="en-US" dirty="0"/>
              <a:t>업무 절차</a:t>
            </a:r>
          </a:p>
        </p:txBody>
      </p:sp>
      <p:sp>
        <p:nvSpPr>
          <p:cNvPr id="15392" name="내용 개체 틀 3"/>
          <p:cNvSpPr>
            <a:spLocks noGrp="1"/>
          </p:cNvSpPr>
          <p:nvPr>
            <p:ph idx="4294967295"/>
          </p:nvPr>
        </p:nvSpPr>
        <p:spPr>
          <a:xfrm>
            <a:off x="349249" y="1059906"/>
            <a:ext cx="9229725" cy="791119"/>
          </a:xfrm>
        </p:spPr>
        <p:txBody>
          <a:bodyPr/>
          <a:lstStyle/>
          <a:p>
            <a:pPr marL="0" indent="0" eaLnBrk="1" hangingPunct="1"/>
            <a:r>
              <a:rPr lang="ko-KR" altLang="en-US" dirty="0"/>
              <a:t>공통코드에 대한 </a:t>
            </a:r>
            <a:r>
              <a:rPr lang="en-US" altLang="ko-KR" dirty="0"/>
              <a:t>Needs</a:t>
            </a:r>
            <a:r>
              <a:rPr lang="ko-KR" altLang="en-US" dirty="0"/>
              <a:t>가 발생시 총관관리자는 해당 화면에서 코드를 등록하고 관리함</a:t>
            </a:r>
          </a:p>
        </p:txBody>
      </p:sp>
      <p:graphicFrame>
        <p:nvGraphicFramePr>
          <p:cNvPr id="15" name="Group 3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6178955"/>
              </p:ext>
            </p:extLst>
          </p:nvPr>
        </p:nvGraphicFramePr>
        <p:xfrm>
          <a:off x="349250" y="1841358"/>
          <a:ext cx="9229725" cy="4536866"/>
        </p:xfrm>
        <a:graphic>
          <a:graphicData uri="http://schemas.openxmlformats.org/drawingml/2006/table">
            <a:tbl>
              <a:tblPr/>
              <a:tblGrid>
                <a:gridCol w="10586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710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92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사용자</a:t>
                      </a:r>
                      <a:endParaRPr kumimoji="1" lang="ko-KR" altLang="ko-KR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35986" marB="35986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프로세스</a:t>
                      </a:r>
                      <a:endParaRPr kumimoji="1" lang="ko-KR" altLang="ko-KR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35986" marB="3598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1526"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endParaRPr lang="ko-KR" altLang="en-US" sz="1200" b="1" i="0" u="none" strike="noStrike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1526"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endParaRPr lang="ko-KR" altLang="en-US" sz="1200" b="1" i="0" u="none" strike="noStrike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9781596"/>
                  </a:ext>
                </a:extLst>
              </a:tr>
              <a:tr h="831526"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endParaRPr lang="ko-KR" altLang="en-US" sz="1200" b="1" i="0" u="none" strike="noStrike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1526"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endParaRPr lang="ko-KR" altLang="en-US" sz="1200" b="1" i="0" u="none" strike="noStrike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1123272"/>
                  </a:ext>
                </a:extLst>
              </a:tr>
              <a:tr h="831526"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endParaRPr lang="ko-KR" altLang="en-US" sz="1200" b="1" i="0" u="none" strike="noStrike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6" name="그룹 51"/>
          <p:cNvGrpSpPr>
            <a:grpSpLocks/>
          </p:cNvGrpSpPr>
          <p:nvPr/>
        </p:nvGrpSpPr>
        <p:grpSpPr bwMode="auto">
          <a:xfrm>
            <a:off x="483230" y="2272808"/>
            <a:ext cx="800219" cy="780938"/>
            <a:chOff x="523294" y="3717032"/>
            <a:chExt cx="800255" cy="779728"/>
          </a:xfrm>
        </p:grpSpPr>
        <p:pic>
          <p:nvPicPr>
            <p:cNvPr id="17" name="Picture 61" descr="D:\모스트비주얼\아이콘 작업\왜가리\13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7560" y="3717032"/>
              <a:ext cx="403225" cy="466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Box 10"/>
            <p:cNvSpPr txBox="1">
              <a:spLocks noChangeArrowheads="1"/>
            </p:cNvSpPr>
            <p:nvPr/>
          </p:nvSpPr>
          <p:spPr bwMode="auto">
            <a:xfrm>
              <a:off x="523294" y="4220190"/>
              <a:ext cx="800255" cy="276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ko-KR" altLang="en-US" sz="1200" dirty="0">
                  <a:latin typeface="맑은 고딕" pitchFamily="50" charset="-127"/>
                  <a:ea typeface="맑은 고딕" pitchFamily="50" charset="-127"/>
                </a:rPr>
                <a:t>지도교수</a:t>
              </a:r>
            </a:p>
          </p:txBody>
        </p:sp>
      </p:grpSp>
      <p:grpSp>
        <p:nvGrpSpPr>
          <p:cNvPr id="19" name="그룹 51"/>
          <p:cNvGrpSpPr>
            <a:grpSpLocks/>
          </p:cNvGrpSpPr>
          <p:nvPr/>
        </p:nvGrpSpPr>
        <p:grpSpPr bwMode="auto">
          <a:xfrm>
            <a:off x="637115" y="3929518"/>
            <a:ext cx="492444" cy="780937"/>
            <a:chOff x="677111" y="3717032"/>
            <a:chExt cx="492620" cy="779727"/>
          </a:xfrm>
        </p:grpSpPr>
        <p:pic>
          <p:nvPicPr>
            <p:cNvPr id="20" name="Picture 61" descr="D:\모스트비주얼\아이콘 작업\왜가리\13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7560" y="3717032"/>
              <a:ext cx="403225" cy="466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TextBox 10"/>
            <p:cNvSpPr txBox="1">
              <a:spLocks noChangeArrowheads="1"/>
            </p:cNvSpPr>
            <p:nvPr/>
          </p:nvSpPr>
          <p:spPr bwMode="auto">
            <a:xfrm>
              <a:off x="677111" y="4220189"/>
              <a:ext cx="492620" cy="276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ko-KR" altLang="en-US" sz="1200" dirty="0">
                  <a:latin typeface="맑은 고딕" pitchFamily="50" charset="-127"/>
                  <a:ea typeface="맑은 고딕" pitchFamily="50" charset="-127"/>
                </a:rPr>
                <a:t>학생</a:t>
              </a:r>
            </a:p>
          </p:txBody>
        </p:sp>
      </p:grpSp>
      <p:grpSp>
        <p:nvGrpSpPr>
          <p:cNvPr id="22" name="그룹 51"/>
          <p:cNvGrpSpPr>
            <a:grpSpLocks/>
          </p:cNvGrpSpPr>
          <p:nvPr/>
        </p:nvGrpSpPr>
        <p:grpSpPr bwMode="auto">
          <a:xfrm>
            <a:off x="406284" y="5586225"/>
            <a:ext cx="954107" cy="780938"/>
            <a:chOff x="446202" y="3717032"/>
            <a:chExt cx="954448" cy="779728"/>
          </a:xfrm>
        </p:grpSpPr>
        <p:pic>
          <p:nvPicPr>
            <p:cNvPr id="23" name="Picture 61" descr="D:\모스트비주얼\아이콘 작업\왜가리\13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7560" y="3717032"/>
              <a:ext cx="403225" cy="466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TextBox 10"/>
            <p:cNvSpPr txBox="1">
              <a:spLocks noChangeArrowheads="1"/>
            </p:cNvSpPr>
            <p:nvPr/>
          </p:nvSpPr>
          <p:spPr bwMode="auto">
            <a:xfrm>
              <a:off x="446202" y="4220190"/>
              <a:ext cx="954448" cy="276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ko-KR" altLang="en-US" sz="1200" dirty="0">
                  <a:latin typeface="맑은 고딕" pitchFamily="50" charset="-127"/>
                  <a:ea typeface="맑은 고딕" pitchFamily="50" charset="-127"/>
                </a:rPr>
                <a:t>총관관리자</a:t>
              </a:r>
              <a:endParaRPr lang="en-US" altLang="ko-KR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5" name="Rectangle 78">
            <a:extLst>
              <a:ext uri="{FF2B5EF4-FFF2-40B4-BE49-F238E27FC236}">
                <a16:creationId xmlns:a16="http://schemas.microsoft.com/office/drawing/2014/main" id="{37C0615E-BD16-4D64-8387-473E82E584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4399" y="5740415"/>
            <a:ext cx="1260000" cy="540000"/>
          </a:xfrm>
          <a:prstGeom prst="rect">
            <a:avLst/>
          </a:prstGeom>
          <a:solidFill>
            <a:srgbClr val="FFFFCC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72000" tIns="36000" rIns="72000" b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코드</a:t>
            </a:r>
            <a:endParaRPr kumimoji="1" lang="en-US" altLang="ko-KR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등록 및 수정</a:t>
            </a:r>
            <a:endParaRPr kumimoji="1" lang="ko-KR" altLang="ko-KR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7" name="Rectangle 78">
            <a:extLst>
              <a:ext uri="{FF2B5EF4-FFF2-40B4-BE49-F238E27FC236}">
                <a16:creationId xmlns:a16="http://schemas.microsoft.com/office/drawing/2014/main" id="{EE3085FE-9D5D-4712-92A5-0EA777D311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6803" y="5587641"/>
            <a:ext cx="252000" cy="252000"/>
          </a:xfrm>
          <a:prstGeom prst="roundRect">
            <a:avLst/>
          </a:prstGeom>
          <a:ln w="317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kumimoji="1" lang="en-US" altLang="ko-KR" sz="1100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ko-KR" sz="1100" kern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6" name="그룹 51">
            <a:extLst>
              <a:ext uri="{FF2B5EF4-FFF2-40B4-BE49-F238E27FC236}">
                <a16:creationId xmlns:a16="http://schemas.microsoft.com/office/drawing/2014/main" id="{AA2A6C4E-80D0-4B0E-9BF2-455352977671}"/>
              </a:ext>
            </a:extLst>
          </p:cNvPr>
          <p:cNvGrpSpPr>
            <a:grpSpLocks/>
          </p:cNvGrpSpPr>
          <p:nvPr/>
        </p:nvGrpSpPr>
        <p:grpSpPr bwMode="auto">
          <a:xfrm>
            <a:off x="406286" y="3101163"/>
            <a:ext cx="954107" cy="780938"/>
            <a:chOff x="446347" y="3717032"/>
            <a:chExt cx="954150" cy="779728"/>
          </a:xfrm>
        </p:grpSpPr>
        <p:pic>
          <p:nvPicPr>
            <p:cNvPr id="28" name="Picture 61" descr="D:\모스트비주얼\아이콘 작업\왜가리\13.png">
              <a:extLst>
                <a:ext uri="{FF2B5EF4-FFF2-40B4-BE49-F238E27FC236}">
                  <a16:creationId xmlns:a16="http://schemas.microsoft.com/office/drawing/2014/main" id="{4B58FA55-51F6-4F46-B146-A0B7805E8D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7560" y="3717032"/>
              <a:ext cx="403225" cy="466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" name="TextBox 10">
              <a:extLst>
                <a:ext uri="{FF2B5EF4-FFF2-40B4-BE49-F238E27FC236}">
                  <a16:creationId xmlns:a16="http://schemas.microsoft.com/office/drawing/2014/main" id="{F7646569-A621-476C-8A00-B2F6C73F13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347" y="4220190"/>
              <a:ext cx="954150" cy="276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ko-KR" altLang="en-US" sz="1200" dirty="0">
                  <a:latin typeface="맑은 고딕" pitchFamily="50" charset="-127"/>
                  <a:ea typeface="맑은 고딕" pitchFamily="50" charset="-127"/>
                </a:rPr>
                <a:t>전문연구원</a:t>
              </a:r>
            </a:p>
          </p:txBody>
        </p:sp>
      </p:grpSp>
      <p:grpSp>
        <p:nvGrpSpPr>
          <p:cNvPr id="33" name="그룹 51">
            <a:extLst>
              <a:ext uri="{FF2B5EF4-FFF2-40B4-BE49-F238E27FC236}">
                <a16:creationId xmlns:a16="http://schemas.microsoft.com/office/drawing/2014/main" id="{4C001B29-8ED9-4A2C-92B9-64A55C5D184D}"/>
              </a:ext>
            </a:extLst>
          </p:cNvPr>
          <p:cNvGrpSpPr>
            <a:grpSpLocks/>
          </p:cNvGrpSpPr>
          <p:nvPr/>
        </p:nvGrpSpPr>
        <p:grpSpPr bwMode="auto">
          <a:xfrm>
            <a:off x="406284" y="4757872"/>
            <a:ext cx="954107" cy="780937"/>
            <a:chOff x="446199" y="3717032"/>
            <a:chExt cx="954448" cy="779727"/>
          </a:xfrm>
        </p:grpSpPr>
        <p:pic>
          <p:nvPicPr>
            <p:cNvPr id="35" name="Picture 61" descr="D:\모스트비주얼\아이콘 작업\왜가리\13.png">
              <a:extLst>
                <a:ext uri="{FF2B5EF4-FFF2-40B4-BE49-F238E27FC236}">
                  <a16:creationId xmlns:a16="http://schemas.microsoft.com/office/drawing/2014/main" id="{48730E1F-3410-437B-B75E-C9269EB959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7560" y="3717032"/>
              <a:ext cx="403225" cy="466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TextBox 10">
              <a:extLst>
                <a:ext uri="{FF2B5EF4-FFF2-40B4-BE49-F238E27FC236}">
                  <a16:creationId xmlns:a16="http://schemas.microsoft.com/office/drawing/2014/main" id="{9FA44A7D-97F5-4B3A-AF45-21FB884E63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199" y="4220189"/>
              <a:ext cx="954448" cy="276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ko-KR" altLang="en-US" sz="1200" dirty="0">
                  <a:latin typeface="맑은 고딕" pitchFamily="50" charset="-127"/>
                  <a:ea typeface="맑은 고딕" pitchFamily="50" charset="-127"/>
                </a:rPr>
                <a:t>학과관리자</a:t>
              </a:r>
            </a:p>
          </p:txBody>
        </p:sp>
      </p:grpSp>
      <p:sp>
        <p:nvSpPr>
          <p:cNvPr id="37" name="Rectangle 78">
            <a:extLst>
              <a:ext uri="{FF2B5EF4-FFF2-40B4-BE49-F238E27FC236}">
                <a16:creationId xmlns:a16="http://schemas.microsoft.com/office/drawing/2014/main" id="{0FEF4061-6B07-4CC4-A35E-399EF6537A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4399" y="4894867"/>
            <a:ext cx="1260000" cy="540000"/>
          </a:xfrm>
          <a:prstGeom prst="rect">
            <a:avLst/>
          </a:prstGeom>
          <a:solidFill>
            <a:schemeClr val="bg2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72000" tIns="36000" rIns="72000" b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ko-KR" altLang="en-US" sz="1100" b="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코드 </a:t>
            </a:r>
            <a:r>
              <a:rPr kumimoji="1" lang="en-US" altLang="ko-KR" sz="1100" b="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Needs </a:t>
            </a:r>
            <a:r>
              <a:rPr kumimoji="1" lang="ko-KR" altLang="en-US" sz="1100" b="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발생</a:t>
            </a:r>
            <a:endParaRPr kumimoji="1" lang="ko-KR" altLang="ko-KR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38" name="Rectangle 78">
            <a:extLst>
              <a:ext uri="{FF2B5EF4-FFF2-40B4-BE49-F238E27FC236}">
                <a16:creationId xmlns:a16="http://schemas.microsoft.com/office/drawing/2014/main" id="{2D8CCBB7-0149-4332-9D10-37C46C3ED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6803" y="4742093"/>
            <a:ext cx="252000" cy="252000"/>
          </a:xfrm>
          <a:prstGeom prst="roundRect">
            <a:avLst/>
          </a:prstGeom>
          <a:ln w="317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kumimoji="1" lang="en-US" altLang="ko-KR" sz="1100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ko-KR" sz="1100" kern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9" name="직선 화살표 연결선 73">
            <a:extLst>
              <a:ext uri="{FF2B5EF4-FFF2-40B4-BE49-F238E27FC236}">
                <a16:creationId xmlns:a16="http://schemas.microsoft.com/office/drawing/2014/main" id="{74B8DE72-2E85-4C06-AD59-F9AB90E1BE5A}"/>
              </a:ext>
            </a:extLst>
          </p:cNvPr>
          <p:cNvCxnSpPr>
            <a:cxnSpLocks/>
            <a:endCxn id="25" idx="0"/>
          </p:cNvCxnSpPr>
          <p:nvPr/>
        </p:nvCxnSpPr>
        <p:spPr bwMode="auto">
          <a:xfrm>
            <a:off x="3414399" y="5434867"/>
            <a:ext cx="0" cy="305548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stealth" w="med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0" name="Rectangle 78">
            <a:extLst>
              <a:ext uri="{FF2B5EF4-FFF2-40B4-BE49-F238E27FC236}">
                <a16:creationId xmlns:a16="http://schemas.microsoft.com/office/drawing/2014/main" id="{7E55294A-4DE9-42FE-AFF6-2A04F45D3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3231" y="5409518"/>
            <a:ext cx="1016241" cy="408430"/>
          </a:xfrm>
          <a:prstGeom prst="rect">
            <a:avLst/>
          </a:prstGeom>
          <a:noFill/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72000" tIns="36000" rIns="72000" bIns="3600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ko-KR" altLang="en-US" sz="9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코드의 신설 변경 요청</a:t>
            </a:r>
            <a:endParaRPr kumimoji="1" lang="ko-KR" altLang="ko-KR" sz="9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938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2" name="내용 개체 틀 3"/>
          <p:cNvSpPr>
            <a:spLocks noGrp="1"/>
          </p:cNvSpPr>
          <p:nvPr>
            <p:ph idx="4294967295"/>
          </p:nvPr>
        </p:nvSpPr>
        <p:spPr>
          <a:xfrm>
            <a:off x="349249" y="1055688"/>
            <a:ext cx="9229725" cy="795337"/>
          </a:xfrm>
        </p:spPr>
        <p:txBody>
          <a:bodyPr/>
          <a:lstStyle/>
          <a:p>
            <a:pPr marL="0" indent="0" eaLnBrk="1" hangingPunct="1"/>
            <a:r>
              <a:rPr lang="ko-KR" altLang="en-US" dirty="0"/>
              <a:t>전자식 복무관리 시스템 운영을 위한 코드 및 상세코드를 등록하고 관리하는 화면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/>
              <a:t>I. </a:t>
            </a:r>
            <a:r>
              <a:rPr lang="ko-KR" altLang="en-US" dirty="0"/>
              <a:t>기능 상세 정의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3. UI </a:t>
            </a:r>
            <a:r>
              <a:rPr lang="ko-KR" altLang="en-US" dirty="0"/>
              <a:t>설계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검색조건</a:t>
            </a:r>
          </a:p>
        </p:txBody>
      </p:sp>
      <p:sp>
        <p:nvSpPr>
          <p:cNvPr id="2" name="AutoShape 2" descr="data:image/jpeg;base64,/9j/4AAQSkZJRgABAQAAAQABAAD/2wCEAAkGBhIQEBEUDxIWFAwUEBAUEBUQEBQUDxcVFRAVFBUQFBYXGyceFxwkHBQUIS8gJCcpLCwtFh4xNjAqNSYrLDUBCQoKDQwOGg8PGTEkHyU1LTAvLjAqLCktLS8tLC0sLCkuKSwsLCwpLCkpLCwsLCwsLCwsKTQsKSwpLCwsLCwpLP/AABEIALgArwMBIgACEQEDEQH/xAAcAAEAAgMBAQEAAAAAAAAAAAAABgcBBQgDBAL/xABMEAABAwECBwkKCwgCAwAAAAABAAIDBAYRBRIXITFBUQc0VGF0kpOz0hMiMlJTcbGy0eEWIzVCYnOBkaGjwRQlM0NywuLwJPEVY4L/xAAaAQEAAwEBAQAAAAAAAAAAAAAABAUGAgED/8QAMBEAAQMBBAgGAwEBAQAAAAAAAAECAwQRFDFSBRIVITIzcZETQVFhgfA0QsGhsSL/2gAMAwEAAhEDEQA/ALxREQBERAEREAREQBERAEREAREQBERAEREAREQBERAEREAREQBERAERYKAxel6pe2Fsqt1XMxkr4oY5HMY2Nxb4JuxnEZyT7Fo/hNWcJn6Z6to9FSvajrU3lW/SLGuVth0Jes3rnr4TVnCZ+mes/Car4VP0z/au9kSZkOdqMyqdCXrF658+E1Xwqfpn+1PhNV8Km6Z/tTZEmZBtNmVToS9YvXPfwmq+FTdM/wBqfCar4VN0z/amyJMyDabMqnQl6Xrnv4TVfCpumf7U+E1Xwqfp3+1NkSZkG02ZVOhMZMZc9/Car4VN0z/av1HamsaQRVTXjRfK4j7ibimyJMyDabMqnQaytRZbCjqqjgmfcJHsBddovBIJGzQtuqhzVaqopaNcjkRUCIi5OgiIgCIiALBWUQEEt1YEVQM1MLqsDvm5g2QAa9juPXrVSSwuY4teC17SQ4EXEEaiNRXShCiFtrCMrGmSK5lYBpOZrwNDX/o5XFDpBY7I5MPL2Kqsotf/ANx4leWPoaGof3KrL2SuPxbxJixu2MIu70+lT7JRQ7Zel9yqKqpHxPcyRpbI03Oa7M4H/dasKwu6HdiwVju9zCKVx0bGSfo77DtUytin5kLls9CJSvh5crfk3eSah2y9L7lnJNQ7Zel9ymYcsqivlRnUt7rBlQheSah2y9L7kyTUO2XpfcpoiXyfOoukGVCF5JqHbL0vuTJNQ/8At6X3KaIl8nzqLrBlQhLtyihA/m3/AFvuVPuHfHZefSulH6D5j6FzW7wj5z6VdaJmkkV+u63D+lVpGJkaN1UsL13Pvk2l+rPruUiUd3Pvk2l+r/vcpEqOfmu6qXMPLb0QIi8ayqbExz3nFja0ucTqAF5K+R9T1vS9RvKFg/hLea/srOUPB/CW8x/ZX2u82Reynx8eLMnckd6XqOZQ8H8JbzH9lMoeD+Et5j+yvbvNkXso8eLMndCR3peo5lDwfwlvMf2Uyh4P4S3mP7KXebIvZR48WZO6EjWCo7lDwfwlvMf2Uyh4P4S3mP7K8u82Reyjx4syd0PO2Fi465l4uZVtHxbwNP0H7R6FTGEMGyU8jo52FsrTnB9IOsHb/wBK6soOD+Et5r+yoJuj2pp6sxMpwHlmczXEHOP4bdZGs3/YrfR0k7HeG5q6v/CsrmQub4jVS0/dhd0IwYsFWSae+6OQ5yzYHbWehWyx94vGcHODqXOeDsHSVErYoW40rzcBq4ydgGsroPBVIYYYoyb8SNjL9uK0C/8ABR9KQxRvRzcVxT+n10dLI9qo7BMD7ERFTloEREB+JNB8x9C5sOk+c+ldJTeC7+l3oXNmv7T6VoNDfv8AH9KXSv6/P8L23P8A5NpPq/7ipEo/YIfu2k+qHpKkCp5+a7qpaw8tvRAtXaneVVyabqytotXaneVVyabqyuY+JOp1JwKc9BZWAt7ZCzH/AJCZ8Yk7nix49+LjX98G3XXjattJI2NqudghkWsV7tVuJokuVlZGTwr8k9tMjJ4V+T/moe0qbN/ikq4T+hWtyXKysjJ4V+T/AJpkZPCvyf8ANNpU2b/FFwn9CtbkuVlZGjwr8n/NRm1llI6Atb+0d1ndnxBHi4rfGccY3cQXcddBI7Va61einD6SWNNZybiNr0p6d0jmsjaXSOIDWtF5JOgBfhrCSAM5JAAGkk5rgrh3P7ECkYJpxfWPGYH+W0jwR9LafsXtXVNp2Wrj5IKendO6xMD7rEWObQxXvuNY8DurtQGnubOIfiVKFi5ZWPkkdI5XOXepp2MbG1GtwCLF6j1p7bQUGKJMZ8zheGR3Y13jOJNwCRxukXValqh72sTWctiEiQrRWatjBXtPciWyt8ON92OBqcLvCHGFvL0exzF1XJYoa9r0tau486k94/8Aod6CubAukaz+G/8Aof6pXNzdA836K90Ng/4/pUaV/X5L7sMP3dSfUt/Vb5aOxXyfSfUM9C3ippuY7qpbRcDeiBau1O8qrk03VlbRau1O8qrk03Vlcx8SHsnApz0FO9yDfk3Jj1rFBAp3uQb8m5MetYtbX/jvMzR89pboWVgLKx5qQsFFp7TWjjoYTJIb3HNGwEYz3XaBxbTq+5dNarlRrcTlzkalq4HyWxtcyhhvzOqHgiJm0+O7Y0e5UjW1b5pHSSuxpHm9zjpJ/wB1cS9sLYWkqpnSzm+R33AamN2AKa7ndhu6FtTUt+JFxhYRmefKOHi7NvmWkijjoItd+K/bEKCSR9ZJqtw+7zY7nNh+54tTUt+NIvhY4eCCP4jh42zYDxqxAFgBfpZ2eZ071e4u4YWxN1WhYJWStBay1UdBCXOudM68RR3+Edp2NGsriNjnuRrcTt7kY1XKeNs7XsoIs1zqp4Pcmf3u+iPxVJ1la+aR0kri+V5vc46TxcQ4tS/eEsJSVErpZnY0rjeTq4gBqA2L5VrKKkbTt91M1VVSzu9kPooa6SGRskTiyVpva5un3jaFcdjLdR1rQyS5lYBnb814HzmfqNIVc4NsZJU0JqIL3Ssle10etzWhpvZx5zm1qPxSujcCwlsjTeCCQ5rhsOm9c1EMNWionEnmdwyy01i+SnRdYfi5P6H+qVze3R9iteym6AKmJ0NSQ2r7m4MdmDJO9P3O4tepVQ3QPN+ij6MhfCr2vTfu/p9q+VsqNc1fUv6xY/d9J9Qz0LdrS2N+T6T6iP0LdKgm5juql3FwN6IFq7U7yquTTdWVtFq7U7yquTTdWV5HxIeycCnPQU73IN+TcmPWsUECne5Bvybkx61i1tf+O8zNHz2luhZWAix5qT4MNYXjpYXSzG6No+1x1MaNZKou0doZK6Z0khuGiNl97WN8UbTrJ2qU7rs0v7TCHXin7lfGPml2Mcc+fwfs86hFGYxIzuwcYMYd0xPDxdeKtJo2nayPxl3qv2zqUFfO57/DwRCV2AsSat4lnH/CacwP8xwPgj6I1n7NquSNgAAAuAFwA0AbF8WBqiB8EbqUj9nxRiYmYAAXYt2ojYvuCpKuofO9Vd5eXoWtNA2JliBL1lau0GHoqOF0sxzaGNHhPdqa1RmtVyo1uJJVUalqnlaa0sVDCZJDe85omA9892wbBtOpUbhfC8lXM6WZ173HMPmtGpjRqC9cP4dlrJjLMc5zMaPBY2/M1v6nWpFYKwxqyJqht1G096DplI0gfRGs69G1aWngjoo/Ekx+7kM/NK+rk1GYfd5HpcAyspG1LxiwvkDIwR3zsziX+bNdxrWK291tgbRQgABoqGgAC4ACN1wAVSKZRTrPHrr6kaqhSF+qhcO5LvB/KJfVYvzbjc+FTjTUwDavS5uhsnn2O49etfvck3i7lMvqsU1Kzk8r4qlzmLvtLyKJstO1rvQ5smicxzmvaWvaSHNcLiCNRBXmrstnYaOtaXx3MrAO9doa675j+Lj1XqopsBVDZTEYX93vuxQxxJPEbriOPQtBTVsczLcFTyKaopJInWWWoXhY35PpPqI/VW6Wus/ROgpYIn+GyJjXecNF/wCK2Kyki2vcvuaSNLGIgWrtTvKq5NN1ZW0WrtTvKq5NN1ZSPiQScCnPQU73IN+TcmPWsUECne5Bvybkx61i1tf+O8zNHz2luhLkCyseak1+GsCRVcRinbjMOg6HNOpzTqKpO1NkpaCS5/fQEnucgFwP0XbHcX3K+yvkwhg+OeN0czQ6JwucDo9x41NpKx9OvqnmhDqaVsye5R1lrWS0El7O+hcfjIye9d9IbHcfpV14Fw7FWRCSB17DpHzmnxXDUVUNsrDyULi9l76MnvX/ADm3nMx/t0HzrU4AtBNRSiSF2wPafAePFcPvz6lb1FLHWM8WLErIKiSld4cmBeuGcNR0kLpZjcxo0fOc7Uxo1kqjrS2klrpjJJmYLxGwHvWN4tpOa861+7U2plr5cZ/ewt/hRg3ho1k7XHavssVY59fJe69tG13xjtbjp7mzj2nUONeUtMykj8WXH7h7ioqH1LvDjwPew1iTWvEkoIomnOdBkcPmNOzafsVzwU7WNa1gDWNADQBcABmAA1L80lIyJjWRtDY2gBrWjMANS91TVVU6ofauHkhbU9O2FtiYkD3YN5xcob6jlUSt7dg3nFyhvqOVQq/0VyPkpdJc74QuLck3i7lMvqsU2ChO5JvF3KZfVYpsFQVnPf1Lql5LQQsYi/SKKSTFyyiIAtXaneVVyabqytotXaneVVyabqyu4+JDiTgU56Cne5Bvybkx61iggU73ID/zJuTHrWLW1/47zM0fPaW6FlYS9Y81JlFi9L0B51FO2RrmvAcxwIcCLwQdIIVQ213PX0pdLTNc+kJ75ovc+O/8S30K4lghSaepfTutb2I89OyZLHFFWUsfLXSjM5lKCO6SEXf/AAy/SfQrtwfg9kEbI4mhsTBc0D/c5417hq/QK7qqt9Qu/ciYIcU1K2BN2JlFi9L1DJZBd2DecXKG+o5VCrd3X95xcob6jlUS1WiuR8qZzSXO+ELi3JN4u5TL6rFNgoTuSbxdymX1WKbBZ+s57+pdUvJaZREUUkhERAFq7U7yquTTdWVtFq7U7yquTTdWV3HxIcScCnPQUmsFaKKhqJJJg4sdDiDEbjG/Hac48wUaAWFtpY2ysVjsFMlG9Y3I5pcOVui8Wbox2lnK3ReLN0Y7Sp1FXbKg9+5O2jP9QuLK3ReLN0Y7SZW6LxZujHaVOomyoPfuNoz/AFC4srdF4s3RjtJlbovFm6MdpU6ibKg9+42jP9QuLK3ReLN0Y7SZW6LxZujHaVOomyoPfuNoz/ULiyt0XizdGO0mVui8Wbox2lTqJsqD37jaM/1CeW9tvT11OyOASYzZQ847ABcGuGm/jCgaIp0ELYGajcCHNK6V2s4uLck3i7lMvqsU2ChO5JvF3KJfVYpsFk6znv6mlpOS0yiIopJCIiAL5sI0QmikidfiSMex12m5zSDd96+lF6i2bzxUtSwgmSGk8pNz2dlZyQ0flJuczsKdIpV9qM6ka6QZSC5IaPyk3OZ2EyQ0flJuczsKdIl9qM6i5wZUILkho/KTc5nYTJDR+Um5zOwp0iX2ozqLnBlQguSGj8pNzmdhMkNH5SbnM7CnSJfajOoucGVCC5IaPyk3OZ2EyQ0flJuczsKdIl9qM6i5wZUILkho/KTc5nYTJDR+Um5zOwp0iX2ozqLpBlQguSGj8pNzmdhMkNH5Sbns7CnSJfajOoukGVDU2cs7HQxGKIuLC9z73kF17gARmA2BbULKKK5yuW1cSQ1qNSxAiIvDoIiIAiIgCIiAIiIAiIgCIiAIiIAiIgCIiAIiIAiIgCIiA//Z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CCF9CFD-30A9-446A-B668-5EC03512E7F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62550" y="4565474"/>
            <a:ext cx="9397497" cy="179136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55D8DFB-5D5C-44B9-AE69-7917EFB1CEB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62550" y="2699528"/>
            <a:ext cx="9397497" cy="181971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FF50778-DBDA-4D85-B7D5-ED2AE3673C2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2550" y="1892177"/>
            <a:ext cx="9397497" cy="724277"/>
          </a:xfrm>
          <a:prstGeom prst="rect">
            <a:avLst/>
          </a:prstGeom>
        </p:spPr>
      </p:pic>
      <p:graphicFrame>
        <p:nvGraphicFramePr>
          <p:cNvPr id="13" name="Group 335">
            <a:extLst>
              <a:ext uri="{FF2B5EF4-FFF2-40B4-BE49-F238E27FC236}">
                <a16:creationId xmlns:a16="http://schemas.microsoft.com/office/drawing/2014/main" id="{91DBE09A-E4A2-43CE-8828-F439F043C5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822427"/>
              </p:ext>
            </p:extLst>
          </p:nvPr>
        </p:nvGraphicFramePr>
        <p:xfrm>
          <a:off x="349250" y="2840304"/>
          <a:ext cx="9207501" cy="1596441"/>
        </p:xfrm>
        <a:graphic>
          <a:graphicData uri="http://schemas.openxmlformats.org/drawingml/2006/table">
            <a:tbl>
              <a:tblPr/>
              <a:tblGrid>
                <a:gridCol w="3906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70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4647">
                  <a:extLst>
                    <a:ext uri="{9D8B030D-6E8A-4147-A177-3AD203B41FA5}">
                      <a16:colId xmlns:a16="http://schemas.microsoft.com/office/drawing/2014/main" val="3764126210"/>
                    </a:ext>
                  </a:extLst>
                </a:gridCol>
                <a:gridCol w="2004647">
                  <a:extLst>
                    <a:ext uri="{9D8B030D-6E8A-4147-A177-3AD203B41FA5}">
                      <a16:colId xmlns:a16="http://schemas.microsoft.com/office/drawing/2014/main" val="1487415387"/>
                    </a:ext>
                  </a:extLst>
                </a:gridCol>
                <a:gridCol w="1100059">
                  <a:extLst>
                    <a:ext uri="{9D8B030D-6E8A-4147-A177-3AD203B41FA5}">
                      <a16:colId xmlns:a16="http://schemas.microsoft.com/office/drawing/2014/main" val="843036773"/>
                    </a:ext>
                  </a:extLst>
                </a:gridCol>
                <a:gridCol w="1100059">
                  <a:extLst>
                    <a:ext uri="{9D8B030D-6E8A-4147-A177-3AD203B41FA5}">
                      <a16:colId xmlns:a16="http://schemas.microsoft.com/office/drawing/2014/main" val="3672524243"/>
                    </a:ext>
                  </a:extLst>
                </a:gridCol>
                <a:gridCol w="1650424">
                  <a:extLst>
                    <a:ext uri="{9D8B030D-6E8A-4147-A177-3AD203B41FA5}">
                      <a16:colId xmlns:a16="http://schemas.microsoft.com/office/drawing/2014/main" val="1755807546"/>
                    </a:ext>
                  </a:extLst>
                </a:gridCol>
              </a:tblGrid>
              <a:tr h="284912">
                <a:tc gridSpan="7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▣ 공통코드 목록</a:t>
                      </a: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(1,000)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35986" marB="35986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1F8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ko-KR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35986" marB="3598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kumimoji="1" lang="ko-KR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35986" marB="3598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ko-KR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35986" marB="3598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ko-KR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35986" marB="35986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ko-KR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35986" marB="3598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461282"/>
                  </a:ext>
                </a:extLst>
              </a:tr>
              <a:tr h="3514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  <a:endParaRPr kumimoji="1" lang="ko-KR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35986" marB="35986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ko-KR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r>
                        <a:rPr kumimoji="1" lang="ko-KR" alt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공통코드</a:t>
                      </a:r>
                      <a:endParaRPr kumimoji="1" lang="ko-KR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35986" marB="3598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ko-KR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r>
                        <a:rPr kumimoji="1" lang="ko-KR" alt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코드명</a:t>
                      </a:r>
                      <a:r>
                        <a:rPr kumimoji="1" lang="en-US" altLang="ko-KR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한글</a:t>
                      </a:r>
                      <a:r>
                        <a:rPr kumimoji="1" lang="en-US" altLang="ko-KR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35986" marB="3598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ko-KR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r>
                        <a:rPr kumimoji="1" lang="ko-KR" alt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코드명</a:t>
                      </a:r>
                      <a:r>
                        <a:rPr kumimoji="1" lang="en-US" altLang="ko-KR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영문</a:t>
                      </a:r>
                      <a:r>
                        <a:rPr kumimoji="1" lang="en-US" altLang="ko-KR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35986" marB="3598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ko-KR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r>
                        <a:rPr kumimoji="1" lang="ko-KR" alt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시작일자</a:t>
                      </a:r>
                      <a:endParaRPr kumimoji="1" lang="ko-KR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35986" marB="3598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종료일자</a:t>
                      </a:r>
                      <a:endParaRPr kumimoji="1" lang="ko-KR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35986" marB="3598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비고</a:t>
                      </a:r>
                      <a:endParaRPr kumimoji="1" lang="ko-KR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35986" marB="3598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8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r>
                        <a:rPr kumimoji="0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GENDER_CD</a:t>
                      </a: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r>
                        <a:rPr kumimoji="0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성별</a:t>
                      </a:r>
                      <a:endParaRPr kumimoji="0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r>
                        <a:rPr kumimoji="0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Gender</a:t>
                      </a: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r>
                        <a:rPr kumimoji="0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1900-01-01</a:t>
                      </a: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endParaRPr kumimoji="0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endParaRPr kumimoji="0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8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endParaRPr kumimoji="0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endParaRPr kumimoji="0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endParaRPr kumimoji="0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endParaRPr kumimoji="0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endParaRPr kumimoji="0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endParaRPr kumimoji="0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51541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8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r>
                        <a:rPr kumimoji="0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대문자</a:t>
                      </a:r>
                      <a:endParaRPr kumimoji="0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endParaRPr kumimoji="0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endParaRPr kumimoji="0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endParaRPr kumimoji="0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endParaRPr kumimoji="0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endParaRPr kumimoji="0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90790"/>
                  </a:ext>
                </a:extLst>
              </a:tr>
            </a:tbl>
          </a:graphicData>
        </a:graphic>
      </p:graphicFrame>
      <p:graphicFrame>
        <p:nvGraphicFramePr>
          <p:cNvPr id="14" name="Group 335">
            <a:extLst>
              <a:ext uri="{FF2B5EF4-FFF2-40B4-BE49-F238E27FC236}">
                <a16:creationId xmlns:a16="http://schemas.microsoft.com/office/drawing/2014/main" id="{4B002AF7-11CB-46D2-9FE0-EEC93A2241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0344553"/>
              </p:ext>
            </p:extLst>
          </p:nvPr>
        </p:nvGraphicFramePr>
        <p:xfrm>
          <a:off x="349250" y="1953244"/>
          <a:ext cx="9229736" cy="593889"/>
        </p:xfrm>
        <a:graphic>
          <a:graphicData uri="http://schemas.openxmlformats.org/drawingml/2006/table">
            <a:tbl>
              <a:tblPr/>
              <a:tblGrid>
                <a:gridCol w="895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2084">
                  <a:extLst>
                    <a:ext uri="{9D8B030D-6E8A-4147-A177-3AD203B41FA5}">
                      <a16:colId xmlns:a16="http://schemas.microsoft.com/office/drawing/2014/main" val="1487415387"/>
                    </a:ext>
                  </a:extLst>
                </a:gridCol>
                <a:gridCol w="899316">
                  <a:extLst>
                    <a:ext uri="{9D8B030D-6E8A-4147-A177-3AD203B41FA5}">
                      <a16:colId xmlns:a16="http://schemas.microsoft.com/office/drawing/2014/main" val="843036773"/>
                    </a:ext>
                  </a:extLst>
                </a:gridCol>
                <a:gridCol w="1408118">
                  <a:extLst>
                    <a:ext uri="{9D8B030D-6E8A-4147-A177-3AD203B41FA5}">
                      <a16:colId xmlns:a16="http://schemas.microsoft.com/office/drawing/2014/main" val="1932516093"/>
                    </a:ext>
                  </a:extLst>
                </a:gridCol>
                <a:gridCol w="915982">
                  <a:extLst>
                    <a:ext uri="{9D8B030D-6E8A-4147-A177-3AD203B41FA5}">
                      <a16:colId xmlns:a16="http://schemas.microsoft.com/office/drawing/2014/main" val="2114736658"/>
                    </a:ext>
                  </a:extLst>
                </a:gridCol>
                <a:gridCol w="1391452">
                  <a:extLst>
                    <a:ext uri="{9D8B030D-6E8A-4147-A177-3AD203B41FA5}">
                      <a16:colId xmlns:a16="http://schemas.microsoft.com/office/drawing/2014/main" val="4139694395"/>
                    </a:ext>
                  </a:extLst>
                </a:gridCol>
                <a:gridCol w="881848">
                  <a:extLst>
                    <a:ext uri="{9D8B030D-6E8A-4147-A177-3AD203B41FA5}">
                      <a16:colId xmlns:a16="http://schemas.microsoft.com/office/drawing/2014/main" val="3672524243"/>
                    </a:ext>
                  </a:extLst>
                </a:gridCol>
                <a:gridCol w="1425586">
                  <a:extLst>
                    <a:ext uri="{9D8B030D-6E8A-4147-A177-3AD203B41FA5}">
                      <a16:colId xmlns:a16="http://schemas.microsoft.com/office/drawing/2014/main" val="3523312507"/>
                    </a:ext>
                  </a:extLst>
                </a:gridCol>
              </a:tblGrid>
              <a:tr h="284912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▣ 검색 조건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35986" marB="35986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1F8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ko-KR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35986" marB="3598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ko-KR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35986" marB="3598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ko-KR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35986" marB="3598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ko-KR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35986" marB="3598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kumimoji="1" lang="ko-KR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35986" marB="3598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461282"/>
                  </a:ext>
                </a:extLst>
              </a:tr>
              <a:tr h="308977">
                <a:tc>
                  <a:txBody>
                    <a:bodyPr/>
                    <a:lstStyle/>
                    <a:p>
                      <a:pPr marL="0" marR="0" indent="0" algn="r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공통코드</a:t>
                      </a:r>
                      <a:endParaRPr kumimoji="0" lang="en-US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r>
                        <a:rPr kumimoji="0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GENDER_CD</a:t>
                      </a:r>
                    </a:p>
                  </a:txBody>
                  <a:tcPr marL="91444" marR="91444" marT="45712" marB="4571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r>
                        <a:rPr kumimoji="0" lang="ko-KR" alt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코드명</a:t>
                      </a:r>
                      <a:endParaRPr kumimoji="0" lang="en-US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r>
                        <a:rPr kumimoji="0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성별</a:t>
                      </a:r>
                      <a:r>
                        <a:rPr kumimoji="0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Gender</a:t>
                      </a:r>
                      <a:endParaRPr kumimoji="0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endParaRPr kumimoji="0" lang="en-US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endParaRPr kumimoji="0" lang="en-US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C1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3C36C156-4F13-4D71-92C5-0608CFC9152B}"/>
              </a:ext>
            </a:extLst>
          </p:cNvPr>
          <p:cNvSpPr/>
          <p:nvPr/>
        </p:nvSpPr>
        <p:spPr bwMode="auto">
          <a:xfrm>
            <a:off x="7318996" y="1978124"/>
            <a:ext cx="720000" cy="216000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lang="ko-KR" altLang="en-US" b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조회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440F40C3-98BB-426B-8AF4-3C98B80189A1}"/>
              </a:ext>
            </a:extLst>
          </p:cNvPr>
          <p:cNvSpPr/>
          <p:nvPr/>
        </p:nvSpPr>
        <p:spPr bwMode="auto">
          <a:xfrm>
            <a:off x="8085315" y="1978124"/>
            <a:ext cx="720000" cy="216000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lang="ko-KR" altLang="en-US" b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초기화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089E411F-190A-41EF-BAC8-DD6D170C4C2F}"/>
              </a:ext>
            </a:extLst>
          </p:cNvPr>
          <p:cNvSpPr/>
          <p:nvPr/>
        </p:nvSpPr>
        <p:spPr bwMode="auto">
          <a:xfrm>
            <a:off x="8851634" y="1978124"/>
            <a:ext cx="720000" cy="216000"/>
          </a:xfrm>
          <a:prstGeom prst="roundRect">
            <a:avLst/>
          </a:prstGeom>
          <a:solidFill>
            <a:schemeClr val="accent2"/>
          </a:solidFill>
          <a:ln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lang="ko-KR" altLang="en-US" b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저장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D92F39B2-CAEE-4B26-82FB-6EB244BA6461}"/>
              </a:ext>
            </a:extLst>
          </p:cNvPr>
          <p:cNvSpPr/>
          <p:nvPr/>
        </p:nvSpPr>
        <p:spPr bwMode="auto">
          <a:xfrm>
            <a:off x="8070431" y="2868586"/>
            <a:ext cx="720000" cy="216000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spcBef>
                <a:spcPct val="50000"/>
              </a:spcBef>
              <a:buClr>
                <a:schemeClr val="accent2"/>
              </a:buClr>
            </a:pPr>
            <a:r>
              <a:rPr lang="ko-KR" altLang="en-US" b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행추가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258F3F1E-CD04-4C61-9757-DBC5564F29D8}"/>
              </a:ext>
            </a:extLst>
          </p:cNvPr>
          <p:cNvSpPr/>
          <p:nvPr/>
        </p:nvSpPr>
        <p:spPr bwMode="auto">
          <a:xfrm>
            <a:off x="8836750" y="2868586"/>
            <a:ext cx="720000" cy="216000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spcBef>
                <a:spcPct val="50000"/>
              </a:spcBef>
              <a:buClr>
                <a:schemeClr val="accent2"/>
              </a:buClr>
            </a:pPr>
            <a:r>
              <a:rPr lang="ko-KR" altLang="en-US" b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행삭제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DFE480D2-48F0-4ED7-80F5-2D6B82CD2E86}"/>
              </a:ext>
            </a:extLst>
          </p:cNvPr>
          <p:cNvSpPr/>
          <p:nvPr/>
        </p:nvSpPr>
        <p:spPr bwMode="auto">
          <a:xfrm>
            <a:off x="7304111" y="2868586"/>
            <a:ext cx="720000" cy="216000"/>
          </a:xfrm>
          <a:prstGeom prst="roundRect">
            <a:avLst/>
          </a:prstGeom>
          <a:solidFill>
            <a:srgbClr val="92D050"/>
          </a:solidFill>
          <a:ln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lang="ko-KR" altLang="en-US" b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엑셀다운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</p:txBody>
      </p:sp>
      <p:graphicFrame>
        <p:nvGraphicFramePr>
          <p:cNvPr id="29" name="Group 335">
            <a:extLst>
              <a:ext uri="{FF2B5EF4-FFF2-40B4-BE49-F238E27FC236}">
                <a16:creationId xmlns:a16="http://schemas.microsoft.com/office/drawing/2014/main" id="{9E12D35E-E982-43CE-B6D0-9642042A6F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7353120"/>
              </p:ext>
            </p:extLst>
          </p:nvPr>
        </p:nvGraphicFramePr>
        <p:xfrm>
          <a:off x="349250" y="4681448"/>
          <a:ext cx="9207501" cy="1596441"/>
        </p:xfrm>
        <a:graphic>
          <a:graphicData uri="http://schemas.openxmlformats.org/drawingml/2006/table">
            <a:tbl>
              <a:tblPr/>
              <a:tblGrid>
                <a:gridCol w="3906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82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95854">
                  <a:extLst>
                    <a:ext uri="{9D8B030D-6E8A-4147-A177-3AD203B41FA5}">
                      <a16:colId xmlns:a16="http://schemas.microsoft.com/office/drawing/2014/main" val="3135030035"/>
                    </a:ext>
                  </a:extLst>
                </a:gridCol>
                <a:gridCol w="1310055">
                  <a:extLst>
                    <a:ext uri="{9D8B030D-6E8A-4147-A177-3AD203B41FA5}">
                      <a16:colId xmlns:a16="http://schemas.microsoft.com/office/drawing/2014/main" val="1487415387"/>
                    </a:ext>
                  </a:extLst>
                </a:gridCol>
                <a:gridCol w="712176">
                  <a:extLst>
                    <a:ext uri="{9D8B030D-6E8A-4147-A177-3AD203B41FA5}">
                      <a16:colId xmlns:a16="http://schemas.microsoft.com/office/drawing/2014/main" val="843036773"/>
                    </a:ext>
                  </a:extLst>
                </a:gridCol>
                <a:gridCol w="1100060">
                  <a:extLst>
                    <a:ext uri="{9D8B030D-6E8A-4147-A177-3AD203B41FA5}">
                      <a16:colId xmlns:a16="http://schemas.microsoft.com/office/drawing/2014/main" val="1413473269"/>
                    </a:ext>
                  </a:extLst>
                </a:gridCol>
                <a:gridCol w="1100060">
                  <a:extLst>
                    <a:ext uri="{9D8B030D-6E8A-4147-A177-3AD203B41FA5}">
                      <a16:colId xmlns:a16="http://schemas.microsoft.com/office/drawing/2014/main" val="3672524243"/>
                    </a:ext>
                  </a:extLst>
                </a:gridCol>
                <a:gridCol w="1650423">
                  <a:extLst>
                    <a:ext uri="{9D8B030D-6E8A-4147-A177-3AD203B41FA5}">
                      <a16:colId xmlns:a16="http://schemas.microsoft.com/office/drawing/2014/main" val="1755807546"/>
                    </a:ext>
                  </a:extLst>
                </a:gridCol>
              </a:tblGrid>
              <a:tr h="284912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▣ 상세코드 목록</a:t>
                      </a: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(2)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35986" marB="35986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1F8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ko-KR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35986" marB="3598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kumimoji="1" lang="ko-KR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35986" marB="3598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ko-KR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35986" marB="3598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kumimoji="1" lang="ko-KR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35986" marB="35986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ko-KR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35986" marB="3598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461282"/>
                  </a:ext>
                </a:extLst>
              </a:tr>
              <a:tr h="3514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  <a:endParaRPr kumimoji="1" lang="ko-KR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35986" marB="35986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ko-KR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r>
                        <a:rPr kumimoji="1" lang="ko-KR" alt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상세코드</a:t>
                      </a:r>
                      <a:endParaRPr kumimoji="1" lang="ko-KR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35986" marB="3598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r>
                        <a:rPr kumimoji="1" lang="ko-KR" alt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코드명</a:t>
                      </a:r>
                      <a:r>
                        <a:rPr kumimoji="1" lang="en-US" altLang="ko-KR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한글</a:t>
                      </a:r>
                      <a:r>
                        <a:rPr kumimoji="1" lang="en-US" altLang="ko-KR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35986" marB="3598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ko-KR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r>
                        <a:rPr kumimoji="1" lang="ko-KR" alt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코드명</a:t>
                      </a:r>
                      <a:r>
                        <a:rPr kumimoji="1" lang="en-US" altLang="ko-KR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영문</a:t>
                      </a:r>
                      <a:r>
                        <a:rPr kumimoji="1" lang="en-US" altLang="ko-KR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35986" marB="3598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ko-KR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r>
                        <a:rPr kumimoji="1" lang="ko-KR" alt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순서</a:t>
                      </a:r>
                      <a:endParaRPr kumimoji="1" lang="ko-KR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35986" marB="3598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ko-KR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r>
                        <a:rPr kumimoji="1" lang="ko-KR" alt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시작일자</a:t>
                      </a:r>
                      <a:endParaRPr kumimoji="1" lang="ko-KR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35986" marB="3598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종료일자</a:t>
                      </a:r>
                      <a:endParaRPr kumimoji="1" lang="ko-KR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35986" marB="3598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비고</a:t>
                      </a:r>
                      <a:endParaRPr kumimoji="1" lang="ko-KR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35986" marB="3598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8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r>
                        <a:rPr kumimoji="0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</a:t>
                      </a: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r>
                        <a:rPr kumimoji="0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남</a:t>
                      </a:r>
                      <a:endParaRPr kumimoji="0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r>
                        <a:rPr kumimoji="0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Male</a:t>
                      </a: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r>
                        <a:rPr kumimoji="0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r>
                        <a:rPr kumimoji="0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1900-01-01</a:t>
                      </a: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endParaRPr kumimoji="0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endParaRPr kumimoji="0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8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r>
                        <a:rPr kumimoji="0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</a:t>
                      </a: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r>
                        <a:rPr kumimoji="0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여</a:t>
                      </a:r>
                      <a:endParaRPr kumimoji="0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r>
                        <a:rPr kumimoji="0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Female</a:t>
                      </a: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r>
                        <a:rPr kumimoji="0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endParaRPr kumimoji="0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endParaRPr kumimoji="0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endParaRPr kumimoji="0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51541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8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r>
                        <a:rPr kumimoji="0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대문자</a:t>
                      </a:r>
                      <a:endParaRPr kumimoji="0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endParaRPr kumimoji="0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endParaRPr kumimoji="0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endParaRPr kumimoji="0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endParaRPr kumimoji="0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endParaRPr kumimoji="0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endParaRPr kumimoji="0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90790"/>
                  </a:ext>
                </a:extLst>
              </a:tr>
            </a:tbl>
          </a:graphicData>
        </a:graphic>
      </p:graphicFrame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C7B16676-6615-4902-91D0-6C356DE13DF6}"/>
              </a:ext>
            </a:extLst>
          </p:cNvPr>
          <p:cNvSpPr/>
          <p:nvPr/>
        </p:nvSpPr>
        <p:spPr bwMode="auto">
          <a:xfrm>
            <a:off x="8070431" y="4709730"/>
            <a:ext cx="720000" cy="216000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spcBef>
                <a:spcPct val="50000"/>
              </a:spcBef>
              <a:buClr>
                <a:schemeClr val="accent2"/>
              </a:buClr>
            </a:pPr>
            <a:r>
              <a:rPr lang="ko-KR" altLang="en-US" b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행추가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720A6864-CDEB-4190-8612-BC6CBCC7BA68}"/>
              </a:ext>
            </a:extLst>
          </p:cNvPr>
          <p:cNvSpPr/>
          <p:nvPr/>
        </p:nvSpPr>
        <p:spPr bwMode="auto">
          <a:xfrm>
            <a:off x="8836750" y="4709730"/>
            <a:ext cx="720000" cy="216000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spcBef>
                <a:spcPct val="50000"/>
              </a:spcBef>
              <a:buClr>
                <a:schemeClr val="accent2"/>
              </a:buClr>
            </a:pPr>
            <a:r>
              <a:rPr lang="ko-KR" altLang="en-US" b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행삭제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5E3E082C-4D97-4F2D-B7C7-0B4732C6BFBB}"/>
              </a:ext>
            </a:extLst>
          </p:cNvPr>
          <p:cNvSpPr/>
          <p:nvPr/>
        </p:nvSpPr>
        <p:spPr bwMode="auto">
          <a:xfrm>
            <a:off x="7304111" y="4709730"/>
            <a:ext cx="720000" cy="216000"/>
          </a:xfrm>
          <a:prstGeom prst="roundRect">
            <a:avLst/>
          </a:prstGeom>
          <a:solidFill>
            <a:srgbClr val="92D050"/>
          </a:solidFill>
          <a:ln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lang="ko-KR" altLang="en-US" b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엑셀다운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101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/>
              <a:t>I. </a:t>
            </a:r>
            <a:r>
              <a:rPr lang="ko-KR" altLang="en-US" dirty="0"/>
              <a:t>기능 상세 정의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4. </a:t>
            </a:r>
            <a:r>
              <a:rPr lang="ko-KR" altLang="en-US" dirty="0"/>
              <a:t>항목 정의 </a:t>
            </a:r>
            <a:r>
              <a:rPr lang="en-US" altLang="ko-KR" dirty="0"/>
              <a:t>- SYS_CODE_MASTER(1/2)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화면설계</a:t>
            </a:r>
          </a:p>
        </p:txBody>
      </p:sp>
      <p:graphicFrame>
        <p:nvGraphicFramePr>
          <p:cNvPr id="38" name="Group 3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7644326"/>
              </p:ext>
            </p:extLst>
          </p:nvPr>
        </p:nvGraphicFramePr>
        <p:xfrm>
          <a:off x="349248" y="1053569"/>
          <a:ext cx="9247906" cy="5288240"/>
        </p:xfrm>
        <a:graphic>
          <a:graphicData uri="http://schemas.openxmlformats.org/drawingml/2006/table">
            <a:tbl>
              <a:tblPr/>
              <a:tblGrid>
                <a:gridCol w="10266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09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18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54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90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424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170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55799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73610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기타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산출로직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2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한글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영문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유형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필수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기본값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Read only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0" dirty="0">
                          <a:latin typeface="맑은 고딕" pitchFamily="50" charset="-127"/>
                          <a:ea typeface="맑은 고딕" pitchFamily="50" charset="-127"/>
                        </a:rPr>
                        <a:t>마스터코드</a:t>
                      </a:r>
                      <a:r>
                        <a:rPr lang="en-US" altLang="ko-KR" sz="1050" b="0" dirty="0">
                          <a:latin typeface="맑은 고딕" pitchFamily="50" charset="-127"/>
                          <a:ea typeface="맑은 고딕" pitchFamily="50" charset="-127"/>
                        </a:rPr>
                        <a:t>UID</a:t>
                      </a:r>
                      <a:endParaRPr lang="ko-KR" altLang="en-US" sz="105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CODE_MASTER_UID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VARCHAR2(32)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●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●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SYS_GUID()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●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Primary Key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0" dirty="0">
                          <a:latin typeface="맑은 고딕" pitchFamily="50" charset="-127"/>
                          <a:ea typeface="맑은 고딕" pitchFamily="50" charset="-127"/>
                        </a:rPr>
                        <a:t>마스터코드</a:t>
                      </a:r>
                      <a:r>
                        <a:rPr lang="en-US" altLang="ko-KR" sz="1050" b="0" dirty="0">
                          <a:latin typeface="맑은 고딕" pitchFamily="50" charset="-127"/>
                          <a:ea typeface="맑은 고딕" pitchFamily="50" charset="-127"/>
                        </a:rPr>
                        <a:t>CD</a:t>
                      </a:r>
                      <a:endParaRPr lang="ko-KR" altLang="en-US" sz="105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MASTER_CD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VARCHAR2(30)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●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●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Unique Key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0" dirty="0">
                          <a:latin typeface="맑은 고딕" pitchFamily="50" charset="-127"/>
                          <a:ea typeface="맑은 고딕" pitchFamily="50" charset="-127"/>
                        </a:rPr>
                        <a:t>코드명</a:t>
                      </a:r>
                      <a:r>
                        <a:rPr lang="en-US" altLang="ko-KR" sz="1050" b="0" dirty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b="0" dirty="0">
                          <a:latin typeface="맑은 고딕" pitchFamily="50" charset="-127"/>
                          <a:ea typeface="맑은 고딕" pitchFamily="50" charset="-127"/>
                        </a:rPr>
                        <a:t>한글</a:t>
                      </a:r>
                      <a:r>
                        <a:rPr lang="en-US" altLang="ko-KR" sz="1050" b="0" dirty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05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NAME_KO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VARCHAR2(100)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●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0" dirty="0">
                          <a:latin typeface="맑은 고딕" pitchFamily="50" charset="-127"/>
                          <a:ea typeface="맑은 고딕" pitchFamily="50" charset="-127"/>
                        </a:rPr>
                        <a:t>코드명</a:t>
                      </a:r>
                      <a:r>
                        <a:rPr lang="en-US" altLang="ko-KR" sz="1050" b="0" dirty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b="0" dirty="0">
                          <a:latin typeface="맑은 고딕" pitchFamily="50" charset="-127"/>
                          <a:ea typeface="맑은 고딕" pitchFamily="50" charset="-127"/>
                        </a:rPr>
                        <a:t>영문</a:t>
                      </a:r>
                      <a:r>
                        <a:rPr lang="en-US" altLang="ko-KR" sz="1050" b="0" dirty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05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NAME_EN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VARCHAR2(200)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●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endParaRPr kumimoji="1" lang="en-US" altLang="ko-KR" sz="105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시작일자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BEING_DATE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DATE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●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SYSDATE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형식 </a:t>
                      </a: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YYYY-MM-DD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종료일자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END_DATE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DATE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형식 </a:t>
                      </a: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YYYY-MM-DD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0" dirty="0">
                          <a:latin typeface="맑은 고딕" pitchFamily="50" charset="-127"/>
                          <a:ea typeface="맑은 고딕" pitchFamily="50" charset="-127"/>
                        </a:rPr>
                        <a:t>비고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REMARK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VARCHAR2(2000)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endParaRPr kumimoji="1" lang="en-US" altLang="ko-KR" sz="105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1582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/>
              <a:t>I. </a:t>
            </a:r>
            <a:r>
              <a:rPr lang="ko-KR" altLang="en-US" dirty="0"/>
              <a:t>기능 상세 정의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4. </a:t>
            </a:r>
            <a:r>
              <a:rPr lang="ko-KR" altLang="en-US" dirty="0"/>
              <a:t>항목 정의 </a:t>
            </a:r>
            <a:r>
              <a:rPr lang="en-US" altLang="ko-KR" dirty="0"/>
              <a:t>- SYS_CODE_MASTER(2/2)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화면설계</a:t>
            </a:r>
          </a:p>
        </p:txBody>
      </p:sp>
      <p:graphicFrame>
        <p:nvGraphicFramePr>
          <p:cNvPr id="38" name="Group 3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443844"/>
              </p:ext>
            </p:extLst>
          </p:nvPr>
        </p:nvGraphicFramePr>
        <p:xfrm>
          <a:off x="349248" y="1053569"/>
          <a:ext cx="9247906" cy="5288240"/>
        </p:xfrm>
        <a:graphic>
          <a:graphicData uri="http://schemas.openxmlformats.org/drawingml/2006/table">
            <a:tbl>
              <a:tblPr/>
              <a:tblGrid>
                <a:gridCol w="10266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09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18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54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90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424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170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55799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73610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기타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산출로직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2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한글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영문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유형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필수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기본값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Read only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생성일시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CREATE_DATE_TIME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DATE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●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SYSDATE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생성자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CREATE_BY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VARCHAR2(32)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●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‘0000000000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0000000000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-1’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최종변경일시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UPDATE_DATE_TIME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DATE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●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SYSDATE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endParaRPr kumimoji="1" lang="en-US" altLang="ko-KR" sz="105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최종변경자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UPDATE_BY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VARCHAR2(32)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●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‘0000000000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0000000000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-1’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endParaRPr kumimoji="1" lang="en-US" altLang="ko-KR" sz="105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endParaRPr kumimoji="1" lang="en-US" altLang="ko-KR" sz="105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endParaRPr kumimoji="1" lang="en-US" altLang="ko-KR" sz="105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6548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/>
              <a:t>I. </a:t>
            </a:r>
            <a:r>
              <a:rPr lang="ko-KR" altLang="en-US" dirty="0"/>
              <a:t>기능 상세 정의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4. </a:t>
            </a:r>
            <a:r>
              <a:rPr lang="ko-KR" altLang="en-US" dirty="0"/>
              <a:t>항목 정의 </a:t>
            </a:r>
            <a:r>
              <a:rPr lang="en-US" altLang="ko-KR" dirty="0"/>
              <a:t>- SYS_CODE_DETAIL(1/2)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화면설계</a:t>
            </a:r>
          </a:p>
        </p:txBody>
      </p:sp>
      <p:graphicFrame>
        <p:nvGraphicFramePr>
          <p:cNvPr id="38" name="Group 3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535740"/>
              </p:ext>
            </p:extLst>
          </p:nvPr>
        </p:nvGraphicFramePr>
        <p:xfrm>
          <a:off x="349248" y="1053569"/>
          <a:ext cx="9247906" cy="5288238"/>
        </p:xfrm>
        <a:graphic>
          <a:graphicData uri="http://schemas.openxmlformats.org/drawingml/2006/table">
            <a:tbl>
              <a:tblPr/>
              <a:tblGrid>
                <a:gridCol w="10266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09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18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54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90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424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170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55799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73610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기타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산출로직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2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한글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영문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유형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필수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기본값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Read only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0" dirty="0">
                          <a:latin typeface="맑은 고딕" pitchFamily="50" charset="-127"/>
                          <a:ea typeface="맑은 고딕" pitchFamily="50" charset="-127"/>
                        </a:rPr>
                        <a:t>상세코드</a:t>
                      </a:r>
                      <a:r>
                        <a:rPr lang="en-US" altLang="ko-KR" sz="1050" b="0" dirty="0">
                          <a:latin typeface="맑은 고딕" pitchFamily="50" charset="-127"/>
                          <a:ea typeface="맑은 고딕" pitchFamily="50" charset="-127"/>
                        </a:rPr>
                        <a:t>UID</a:t>
                      </a:r>
                      <a:endParaRPr lang="ko-KR" altLang="en-US" sz="105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CODE_DETAIL_UID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VARCHAR2(32)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●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●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SYS_GUID()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●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</a:t>
                      </a: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Primary Key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0" dirty="0">
                          <a:latin typeface="맑은 고딕" pitchFamily="50" charset="-127"/>
                          <a:ea typeface="맑은 고딕" pitchFamily="50" charset="-127"/>
                        </a:rPr>
                        <a:t>마스터코드</a:t>
                      </a:r>
                      <a:r>
                        <a:rPr lang="en-US" altLang="ko-KR" sz="1050" b="0" dirty="0">
                          <a:latin typeface="맑은 고딕" pitchFamily="50" charset="-127"/>
                          <a:ea typeface="맑은 고딕" pitchFamily="50" charset="-127"/>
                        </a:rPr>
                        <a:t>UID</a:t>
                      </a:r>
                      <a:endParaRPr lang="ko-KR" altLang="en-US" sz="105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MASTER_CD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VARCHAR2(30)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●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●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SYS_GUID()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 </a:t>
                      </a: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Foreign Key</a:t>
                      </a:r>
                    </a:p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테이블 </a:t>
                      </a: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SYS_CODE_MASTER</a:t>
                      </a:r>
                    </a:p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컬럼</a:t>
                      </a: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MASTER_CD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7814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0" dirty="0">
                          <a:latin typeface="맑은 고딕" pitchFamily="50" charset="-127"/>
                          <a:ea typeface="맑은 고딕" pitchFamily="50" charset="-127"/>
                        </a:rPr>
                        <a:t>상세코드</a:t>
                      </a:r>
                      <a:r>
                        <a:rPr lang="en-US" altLang="ko-KR" sz="1050" b="0" dirty="0">
                          <a:latin typeface="맑은 고딕" pitchFamily="50" charset="-127"/>
                          <a:ea typeface="맑은 고딕" pitchFamily="50" charset="-127"/>
                        </a:rPr>
                        <a:t>CD</a:t>
                      </a:r>
                      <a:endParaRPr lang="ko-KR" altLang="en-US" sz="105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DETAIL_CD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VARCHAR2(30)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●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●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</a:t>
                      </a: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Unique Key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7814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0" dirty="0">
                          <a:latin typeface="맑은 고딕" pitchFamily="50" charset="-127"/>
                          <a:ea typeface="맑은 고딕" pitchFamily="50" charset="-127"/>
                        </a:rPr>
                        <a:t>코드명</a:t>
                      </a:r>
                      <a:r>
                        <a:rPr lang="en-US" altLang="ko-KR" sz="1050" b="0" dirty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b="0" dirty="0">
                          <a:latin typeface="맑은 고딕" pitchFamily="50" charset="-127"/>
                          <a:ea typeface="맑은 고딕" pitchFamily="50" charset="-127"/>
                        </a:rPr>
                        <a:t>한글</a:t>
                      </a:r>
                      <a:r>
                        <a:rPr lang="en-US" altLang="ko-KR" sz="1050" b="0" dirty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05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NAME_KO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VARCHAR2(100)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●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9791801"/>
                  </a:ext>
                </a:extLst>
              </a:tr>
              <a:tr h="507814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0" dirty="0">
                          <a:latin typeface="맑은 고딕" pitchFamily="50" charset="-127"/>
                          <a:ea typeface="맑은 고딕" pitchFamily="50" charset="-127"/>
                        </a:rPr>
                        <a:t>코드명</a:t>
                      </a:r>
                      <a:r>
                        <a:rPr lang="en-US" altLang="ko-KR" sz="1050" b="0" dirty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b="0" dirty="0">
                          <a:latin typeface="맑은 고딕" pitchFamily="50" charset="-127"/>
                          <a:ea typeface="맑은 고딕" pitchFamily="50" charset="-127"/>
                        </a:rPr>
                        <a:t>영문</a:t>
                      </a:r>
                      <a:r>
                        <a:rPr lang="en-US" altLang="ko-KR" sz="1050" b="0" dirty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05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NAME_EN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VARCHAR2(200)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●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endParaRPr kumimoji="1" lang="en-US" altLang="ko-KR" sz="105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7814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0" dirty="0">
                          <a:latin typeface="맑은 고딕" pitchFamily="50" charset="-127"/>
                          <a:ea typeface="맑은 고딕" pitchFamily="50" charset="-127"/>
                        </a:rPr>
                        <a:t>정렬순서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SORT_ORDER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NUMBER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endParaRPr kumimoji="1" lang="en-US" altLang="ko-KR" sz="105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78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시작일자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BEING_DATE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DATE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●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SYSDATE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형식 </a:t>
                      </a: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YYYY-MM-DD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78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종료일자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END_DATE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DATE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형식 </a:t>
                      </a: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YYYY-MM-DD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07814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0" dirty="0">
                          <a:latin typeface="맑은 고딕" pitchFamily="50" charset="-127"/>
                          <a:ea typeface="맑은 고딕" pitchFamily="50" charset="-127"/>
                        </a:rPr>
                        <a:t>비고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REMARK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VARCHAR2(2000)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1277699"/>
      </p:ext>
    </p:extLst>
  </p:cSld>
  <p:clrMapOvr>
    <a:masterClrMapping/>
  </p:clrMapOvr>
</p:sld>
</file>

<file path=ppt/theme/theme1.xml><?xml version="1.0" encoding="utf-8"?>
<a:theme xmlns:a="http://schemas.openxmlformats.org/drawingml/2006/main" name="Built1 Template Master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IBM Global Business Services">
      <a:majorFont>
        <a:latin typeface="Arial"/>
        <a:ea typeface="돋움"/>
        <a:cs typeface="굴림"/>
      </a:majorFont>
      <a:minorFont>
        <a:latin typeface="Arial"/>
        <a:ea typeface="돋움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accent2"/>
          </a:buClr>
          <a:buSzTx/>
          <a:buFont typeface="Wingdings" pitchFamily="2" charset="2"/>
          <a:buNone/>
          <a:tabLst/>
          <a:defRPr kumimoji="0" lang="ko-KR" altLang="en-US" sz="1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  <a:cs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accent2"/>
          </a:buClr>
          <a:buSzTx/>
          <a:buFont typeface="Wingdings" pitchFamily="2" charset="2"/>
          <a:buNone/>
          <a:tabLst/>
          <a:defRPr kumimoji="0" lang="ko-KR" altLang="en-US" sz="1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  <a:cs typeface="굴림" pitchFamily="50" charset="-127"/>
          </a:defRPr>
        </a:defPPr>
      </a:lstStyle>
    </a:lnDef>
    <a:txDef>
      <a:spPr bwMode="gray"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36000" rIns="0" bIns="36000" numCol="1" anchor="b" anchorCtr="0" compatLnSpc="1">
        <a:prstTxWarp prst="textNoShape">
          <a:avLst/>
        </a:prstTxWarp>
      </a:bodyPr>
      <a:lstStyle>
        <a:defPPr algn="r">
          <a:defRPr sz="1800" dirty="0" smtClean="0"/>
        </a:defPPr>
      </a:lstStyle>
    </a:txDef>
  </a:objectDefaults>
  <a:extraClrSchemeLst>
    <a:extraClrScheme>
      <a:clrScheme name="IBM Global Business Servic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Global Business Servic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Global Business Servic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Global Business Servic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Global Business Servic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Global Business Servic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A1A1A1"/>
        </a:accent6>
        <a:hlink>
          <a:srgbClr val="B2B2B2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Global Business Services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A1A1A1"/>
        </a:accent6>
        <a:hlink>
          <a:srgbClr val="5F5F5F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33197</TotalTime>
  <Words>1690</Words>
  <Application>Microsoft Office PowerPoint</Application>
  <PresentationFormat>A4 용지(210x297mm)</PresentationFormat>
  <Paragraphs>516</Paragraphs>
  <Slides>13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돋움</vt:lpstr>
      <vt:lpstr>맑은 고딕</vt:lpstr>
      <vt:lpstr>Arial</vt:lpstr>
      <vt:lpstr>Wingdings</vt:lpstr>
      <vt:lpstr>Built1 Template Master</vt:lpstr>
      <vt:lpstr>ESM_SYS_1010.공통코드등록</vt:lpstr>
      <vt:lpstr>문서 승인 및 이력</vt:lpstr>
      <vt:lpstr>목차</vt:lpstr>
      <vt:lpstr>1. 기능 개요</vt:lpstr>
      <vt:lpstr>2. 업무 절차</vt:lpstr>
      <vt:lpstr>3. UI 설계</vt:lpstr>
      <vt:lpstr>4. 항목 정의 - SYS_CODE_MASTER(1/2)</vt:lpstr>
      <vt:lpstr>4. 항목 정의 - SYS_CODE_MASTER(2/2)</vt:lpstr>
      <vt:lpstr>4. 항목 정의 - SYS_CODE_DETAIL(1/2)</vt:lpstr>
      <vt:lpstr>4. 항목 정의 - SYS_CODE_DETAIL(2/2)</vt:lpstr>
      <vt:lpstr>5. 메시지 처리</vt:lpstr>
      <vt:lpstr>6 계산 및 로직</vt:lpstr>
      <vt:lpstr>PowerPoint 프레젠테이션</vt:lpstr>
    </vt:vector>
  </TitlesOfParts>
  <Company>IBM Global Business Services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Capital Management</dc:title>
  <dc:creator>강정기</dc:creator>
  <cp:lastModifiedBy>dims</cp:lastModifiedBy>
  <cp:revision>4029</cp:revision>
  <cp:lastPrinted>2013-08-09T04:41:49Z</cp:lastPrinted>
  <dcterms:created xsi:type="dcterms:W3CDTF">2008-12-02T04:27:09Z</dcterms:created>
  <dcterms:modified xsi:type="dcterms:W3CDTF">2021-03-04T01:17:50Z</dcterms:modified>
</cp:coreProperties>
</file>