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63" r:id="rId2"/>
  </p:sldMasterIdLst>
  <p:notesMasterIdLst>
    <p:notesMasterId r:id="rId7"/>
  </p:notesMasterIdLst>
  <p:handoutMasterIdLst>
    <p:handoutMasterId r:id="rId8"/>
  </p:handoutMasterIdLst>
  <p:sldIdLst>
    <p:sldId id="988" r:id="rId3"/>
    <p:sldId id="1071" r:id="rId4"/>
    <p:sldId id="1107" r:id="rId5"/>
    <p:sldId id="967" r:id="rId6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40" userDrawn="1">
          <p15:clr>
            <a:srgbClr val="A4A3A4"/>
          </p15:clr>
        </p15:guide>
        <p15:guide id="10" pos="217" userDrawn="1">
          <p15:clr>
            <a:srgbClr val="A4A3A4"/>
          </p15:clr>
        </p15:guide>
        <p15:guide id="11" pos="60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FFCC"/>
    <a:srgbClr val="E6E8CE"/>
    <a:srgbClr val="F8FAF4"/>
    <a:srgbClr val="004C22"/>
    <a:srgbClr val="A3C1E5"/>
    <a:srgbClr val="666699"/>
    <a:srgbClr val="006699"/>
    <a:srgbClr val="0066CC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106" d="100"/>
          <a:sy n="106" d="100"/>
        </p:scale>
        <p:origin x="1686" y="102"/>
      </p:cViewPr>
      <p:guideLst>
        <p:guide orient="horz" pos="3996"/>
        <p:guide orient="horz" pos="640"/>
        <p:guide pos="217"/>
        <p:guide pos="602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안녕하십니까</a:t>
            </a:r>
            <a:r>
              <a:rPr lang="en-US" altLang="ko-KR"/>
              <a:t>?</a:t>
            </a:r>
          </a:p>
          <a:p>
            <a:pPr eaLnBrk="1" hangingPunct="1"/>
            <a:r>
              <a:rPr lang="ko-KR" altLang="en-US"/>
              <a:t>동진쎄미켐 글로벌 </a:t>
            </a:r>
            <a:r>
              <a:rPr lang="en-US" altLang="ko-KR"/>
              <a:t>HR </a:t>
            </a:r>
            <a:r>
              <a:rPr lang="ko-KR" altLang="en-US"/>
              <a:t>시스템 구축 제안을 발표할</a:t>
            </a:r>
            <a:r>
              <a:rPr lang="ko-KR" altLang="en-US" baseline="0"/>
              <a:t> </a:t>
            </a:r>
            <a:r>
              <a:rPr lang="ko-KR" altLang="en-US"/>
              <a:t>빌트원 강정기입니다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이번 제안 기회를 주신데 대하여 동진쎄미켐 임직원 </a:t>
            </a:r>
            <a:r>
              <a:rPr lang="ko-KR" altLang="en-US" err="1"/>
              <a:t>여려분께</a:t>
            </a:r>
            <a:endParaRPr lang="en-US" altLang="ko-KR"/>
          </a:p>
          <a:p>
            <a:pPr eaLnBrk="1" hangingPunct="1"/>
            <a:r>
              <a:rPr lang="ko-KR" altLang="en-US"/>
              <a:t>감사의 말씀을 드리며</a:t>
            </a:r>
            <a:r>
              <a:rPr lang="en-US" altLang="ko-KR"/>
              <a:t>, </a:t>
            </a:r>
            <a:r>
              <a:rPr lang="ko-KR" altLang="en-US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/>
              <a:t>추진 배경 및 구축 목표입니다</a:t>
            </a:r>
            <a:r>
              <a:rPr lang="en-US" altLang="ko-KR"/>
              <a:t>.</a:t>
            </a:r>
          </a:p>
          <a:p>
            <a:pPr eaLnBrk="1" hangingPunct="1"/>
            <a:r>
              <a:rPr lang="ko-KR" altLang="en-US"/>
              <a:t>추진 배경으로는 </a:t>
            </a:r>
            <a:endParaRPr lang="en-US" altLang="ko-KR"/>
          </a:p>
          <a:p>
            <a:pPr eaLnBrk="1" hangingPunct="1"/>
            <a:r>
              <a:rPr lang="ko-KR" altLang="en-US"/>
              <a:t>첫째 시스템 측면으로 인사</a:t>
            </a:r>
            <a:r>
              <a:rPr lang="en-US" altLang="ko-KR"/>
              <a:t>/</a:t>
            </a:r>
            <a:r>
              <a:rPr lang="ko-KR" altLang="en-US"/>
              <a:t>평가</a:t>
            </a:r>
            <a:r>
              <a:rPr lang="ko-KR" altLang="en-US" baseline="0"/>
              <a:t> 시스템 별도 운영에 따른 정보의 연계성 부족 및 선진 프로세스</a:t>
            </a:r>
            <a:r>
              <a:rPr lang="en-US" altLang="ko-KR" baseline="0"/>
              <a:t>…. </a:t>
            </a:r>
            <a:r>
              <a:rPr lang="ko-KR" altLang="en-US" baseline="0"/>
              <a:t>의사결정</a:t>
            </a:r>
            <a:r>
              <a:rPr lang="en-US" altLang="ko-KR" baseline="0"/>
              <a:t>… </a:t>
            </a:r>
            <a:r>
              <a:rPr lang="ko-KR" altLang="en-US" baseline="0"/>
              <a:t>미흡 상태입니다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ko-KR" altLang="en-US" baseline="0"/>
              <a:t>둘째 사용자 요구 기대 측면으로 경영진 </a:t>
            </a:r>
            <a:r>
              <a:rPr lang="en-US" altLang="ko-KR" baseline="0"/>
              <a:t>…</a:t>
            </a:r>
            <a:r>
              <a:rPr lang="ko-KR" altLang="en-US" baseline="0"/>
              <a:t>제공이 필요하고</a:t>
            </a:r>
            <a:r>
              <a:rPr lang="en-US" altLang="ko-KR" baseline="0"/>
              <a:t>, </a:t>
            </a:r>
            <a:r>
              <a:rPr lang="ko-KR" altLang="en-US" baseline="0"/>
              <a:t>임직원</a:t>
            </a:r>
            <a:r>
              <a:rPr lang="en-US" altLang="ko-KR" baseline="0"/>
              <a:t>…</a:t>
            </a:r>
            <a:r>
              <a:rPr lang="ko-KR" altLang="en-US" baseline="0"/>
              <a:t>확보되고</a:t>
            </a:r>
            <a:r>
              <a:rPr lang="en-US" altLang="ko-KR" baseline="0"/>
              <a:t>, </a:t>
            </a:r>
            <a:r>
              <a:rPr lang="ko-KR" altLang="en-US" baseline="0"/>
              <a:t>업무담당자</a:t>
            </a:r>
            <a:r>
              <a:rPr lang="en-US" altLang="ko-KR" baseline="0"/>
              <a:t>… </a:t>
            </a:r>
            <a:r>
              <a:rPr lang="ko-KR" altLang="en-US" baseline="0"/>
              <a:t>상태입니다</a:t>
            </a:r>
            <a:r>
              <a:rPr lang="en-US" altLang="ko-KR" baseline="0"/>
              <a:t>.</a:t>
            </a:r>
          </a:p>
          <a:p>
            <a:pPr eaLnBrk="1" hangingPunct="1"/>
            <a:endParaRPr lang="en-US" altLang="ko-KR" baseline="0"/>
          </a:p>
          <a:p>
            <a:pPr eaLnBrk="1" hangingPunct="1"/>
            <a:r>
              <a:rPr lang="ko-KR" altLang="en-US" baseline="0"/>
              <a:t>이에 </a:t>
            </a:r>
            <a:r>
              <a:rPr lang="en-US" altLang="ko-KR" baseline="0"/>
              <a:t>5</a:t>
            </a:r>
            <a:r>
              <a:rPr lang="ko-KR" altLang="en-US" baseline="0"/>
              <a:t>개 관점으로 구축 목표를 수립하였으며</a:t>
            </a:r>
            <a:endParaRPr lang="en-US" altLang="ko-KR" baseline="0"/>
          </a:p>
          <a:p>
            <a:pPr eaLnBrk="1" hangingPunct="1"/>
            <a:r>
              <a:rPr lang="en-US" altLang="ko-KR" baseline="0"/>
              <a:t>1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2 …</a:t>
            </a:r>
            <a:r>
              <a:rPr lang="ko-KR" altLang="en-US" baseline="0"/>
              <a:t>구현합니다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3 …</a:t>
            </a:r>
            <a:r>
              <a:rPr lang="ko-KR" altLang="en-US" baseline="0"/>
              <a:t>제공하겠습니다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4 …</a:t>
            </a:r>
            <a:r>
              <a:rPr lang="ko-KR" altLang="en-US" baseline="0"/>
              <a:t>구축 하겠습니다</a:t>
            </a:r>
            <a:r>
              <a:rPr lang="en-US" altLang="ko-KR" baseline="0"/>
              <a:t>.</a:t>
            </a:r>
          </a:p>
          <a:p>
            <a:pPr eaLnBrk="1" hangingPunct="1"/>
            <a:r>
              <a:rPr lang="en-US" altLang="ko-KR" baseline="0"/>
              <a:t>5 …</a:t>
            </a:r>
            <a:r>
              <a:rPr lang="ko-KR" altLang="en-US" baseline="0"/>
              <a:t>표준화를 수행하겠습니다</a:t>
            </a:r>
            <a:r>
              <a:rPr lang="en-US" altLang="ko-KR" baseline="0"/>
              <a:t>.</a:t>
            </a:r>
            <a:endParaRPr lang="ko-KR" altLang="en-US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804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/>
              <a:t>End of Document</a:t>
            </a:r>
            <a:endParaRPr lang="ko-KR" altLang="en-US" kern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52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6708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4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38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349250" y="2674615"/>
            <a:ext cx="9207500" cy="822325"/>
          </a:xfrm>
        </p:spPr>
        <p:txBody>
          <a:bodyPr anchor="t"/>
          <a:lstStyle/>
          <a:p>
            <a:r>
              <a:rPr lang="ko-KR" altLang="en-US"/>
              <a:t>팝업 모달 처리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전자복무관리시스템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808273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CP-1070</a:t>
                      </a: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64468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팝업 모델 구성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018EBD4-7037-4B32-80C9-F25D06AC683D}"/>
              </a:ext>
            </a:extLst>
          </p:cNvPr>
          <p:cNvGrpSpPr/>
          <p:nvPr/>
        </p:nvGrpSpPr>
        <p:grpSpPr>
          <a:xfrm>
            <a:off x="4508227" y="3260079"/>
            <a:ext cx="4700116" cy="793816"/>
            <a:chOff x="4335181" y="1221016"/>
            <a:chExt cx="1220923" cy="79381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888D39-25C1-4B1F-B219-D7B073762F73}"/>
                </a:ext>
              </a:extLst>
            </p:cNvPr>
            <p:cNvSpPr/>
            <p:nvPr/>
          </p:nvSpPr>
          <p:spPr bwMode="auto">
            <a:xfrm>
              <a:off x="4335181" y="1221016"/>
              <a:ext cx="1220923" cy="2880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>
              <a:solidFill>
                <a:schemeClr val="accent3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매개변수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B651B2D-D7B7-4950-8BE5-F5EDAE9A1B53}"/>
                </a:ext>
              </a:extLst>
            </p:cNvPr>
            <p:cNvSpPr/>
            <p:nvPr/>
          </p:nvSpPr>
          <p:spPr bwMode="auto">
            <a:xfrm>
              <a:off x="4335181" y="1510832"/>
              <a:ext cx="1220923" cy="504000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175">
              <a:solidFill>
                <a:schemeClr val="accent3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검색조건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mainParam (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메뉴명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url,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사용여부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전달 인자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url(</a:t>
              </a:r>
              <a:r>
                <a:rPr lang="en-US" altLang="ko-KR" sz="105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"/esm_sys_1020/search“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), grid, mainParam</a:t>
              </a:r>
            </a:p>
          </p:txBody>
        </p:sp>
      </p:grpSp>
      <p:cxnSp>
        <p:nvCxnSpPr>
          <p:cNvPr id="54" name="직선 연결선 41">
            <a:extLst>
              <a:ext uri="{FF2B5EF4-FFF2-40B4-BE49-F238E27FC236}">
                <a16:creationId xmlns:a16="http://schemas.microsoft.com/office/drawing/2014/main" id="{00F978C6-779C-4B3B-A729-9E6F2E65B0AD}"/>
              </a:ext>
            </a:extLst>
          </p:cNvPr>
          <p:cNvCxnSpPr>
            <a:cxnSpLocks/>
            <a:stCxn id="36" idx="3"/>
            <a:endCxn id="52" idx="3"/>
          </p:cNvCxnSpPr>
          <p:nvPr/>
        </p:nvCxnSpPr>
        <p:spPr bwMode="auto">
          <a:xfrm>
            <a:off x="9208343" y="2324773"/>
            <a:ext cx="12700" cy="1079306"/>
          </a:xfrm>
          <a:prstGeom prst="bent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직선 연결선 41">
            <a:extLst>
              <a:ext uri="{FF2B5EF4-FFF2-40B4-BE49-F238E27FC236}">
                <a16:creationId xmlns:a16="http://schemas.microsoft.com/office/drawing/2014/main" id="{5B99393E-6A78-419C-A96A-113367C9FCC1}"/>
              </a:ext>
            </a:extLst>
          </p:cNvPr>
          <p:cNvCxnSpPr>
            <a:cxnSpLocks/>
            <a:stCxn id="52" idx="1"/>
          </p:cNvCxnSpPr>
          <p:nvPr/>
        </p:nvCxnSpPr>
        <p:spPr bwMode="auto">
          <a:xfrm flipH="1">
            <a:off x="3860809" y="3404079"/>
            <a:ext cx="647418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직선 연결선 41">
            <a:extLst>
              <a:ext uri="{FF2B5EF4-FFF2-40B4-BE49-F238E27FC236}">
                <a16:creationId xmlns:a16="http://schemas.microsoft.com/office/drawing/2014/main" id="{12482E4A-793D-4D5F-8D02-54697E016750}"/>
              </a:ext>
            </a:extLst>
          </p:cNvPr>
          <p:cNvCxnSpPr>
            <a:cxnSpLocks/>
          </p:cNvCxnSpPr>
          <p:nvPr/>
        </p:nvCxnSpPr>
        <p:spPr bwMode="auto">
          <a:xfrm>
            <a:off x="3860808" y="4366269"/>
            <a:ext cx="288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직선 연결선 41">
            <a:extLst>
              <a:ext uri="{FF2B5EF4-FFF2-40B4-BE49-F238E27FC236}">
                <a16:creationId xmlns:a16="http://schemas.microsoft.com/office/drawing/2014/main" id="{5A47D0C4-5489-4292-A96E-4115973AABD9}"/>
              </a:ext>
            </a:extLst>
          </p:cNvPr>
          <p:cNvCxnSpPr>
            <a:cxnSpLocks/>
          </p:cNvCxnSpPr>
          <p:nvPr/>
        </p:nvCxnSpPr>
        <p:spPr bwMode="auto">
          <a:xfrm rot="5400000" flipH="1">
            <a:off x="3380973" y="1607908"/>
            <a:ext cx="1692000" cy="7897916"/>
          </a:xfrm>
          <a:prstGeom prst="bentConnector4">
            <a:avLst>
              <a:gd name="adj1" fmla="val -9203"/>
              <a:gd name="adj2" fmla="val 102309"/>
            </a:avLst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7D2EB874-AAFE-4125-8A9F-A5F0D9FDBC33}"/>
              </a:ext>
            </a:extLst>
          </p:cNvPr>
          <p:cNvGrpSpPr/>
          <p:nvPr/>
        </p:nvGrpSpPr>
        <p:grpSpPr>
          <a:xfrm>
            <a:off x="4151992" y="4137534"/>
            <a:ext cx="2268000" cy="1717469"/>
            <a:chOff x="471971" y="1125600"/>
            <a:chExt cx="3656409" cy="1717469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975ED4E-97FB-42FF-B711-8F334B5D7D38}"/>
                </a:ext>
              </a:extLst>
            </p:cNvPr>
            <p:cNvSpPr/>
            <p:nvPr/>
          </p:nvSpPr>
          <p:spPr bwMode="auto">
            <a:xfrm>
              <a:off x="471971" y="1583069"/>
              <a:ext cx="3656409" cy="1260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urlpatterns = [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path('', views.home),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</a:t>
              </a:r>
              <a:r>
                <a:rPr lang="en-US" altLang="ko-KR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path(</a:t>
              </a:r>
              <a:r>
                <a:rPr lang="en-US" altLang="ko-KR" sz="11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'search</a:t>
              </a:r>
              <a:r>
                <a:rPr lang="en-US" altLang="ko-KR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', </a:t>
              </a:r>
              <a:r>
                <a:rPr lang="en-US" altLang="ko-KR" sz="11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views.doSearch</a:t>
              </a:r>
              <a:r>
                <a:rPr lang="en-US" altLang="ko-KR" sz="11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path('print', views.doPrint),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path('save', views.doSave),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AC65AFE-1CC9-4565-8684-786CF706413B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파이썬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(urls.py)</a:t>
              </a:r>
            </a:p>
          </p:txBody>
        </p:sp>
      </p:grpSp>
      <p:cxnSp>
        <p:nvCxnSpPr>
          <p:cNvPr id="85" name="직선 연결선 41">
            <a:extLst>
              <a:ext uri="{FF2B5EF4-FFF2-40B4-BE49-F238E27FC236}">
                <a16:creationId xmlns:a16="http://schemas.microsoft.com/office/drawing/2014/main" id="{7441EC90-F104-4F0B-B5E5-3D6ACC052CA5}"/>
              </a:ext>
            </a:extLst>
          </p:cNvPr>
          <p:cNvCxnSpPr>
            <a:cxnSpLocks/>
            <a:stCxn id="84" idx="3"/>
            <a:endCxn id="69" idx="1"/>
          </p:cNvCxnSpPr>
          <p:nvPr/>
        </p:nvCxnSpPr>
        <p:spPr bwMode="auto">
          <a:xfrm>
            <a:off x="6419992" y="4366270"/>
            <a:ext cx="303885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5A95802-BAF2-4CFD-B2C9-AD11A06DDBD6}"/>
              </a:ext>
            </a:extLst>
          </p:cNvPr>
          <p:cNvGrpSpPr/>
          <p:nvPr/>
        </p:nvGrpSpPr>
        <p:grpSpPr>
          <a:xfrm>
            <a:off x="6723877" y="4137534"/>
            <a:ext cx="2904108" cy="2263003"/>
            <a:chOff x="471971" y="1125600"/>
            <a:chExt cx="3656409" cy="2263003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7FF8633-D99C-49DA-88AE-24487DB8BC9D}"/>
                </a:ext>
              </a:extLst>
            </p:cNvPr>
            <p:cNvSpPr/>
            <p:nvPr/>
          </p:nvSpPr>
          <p:spPr bwMode="auto">
            <a:xfrm>
              <a:off x="471971" y="1583068"/>
              <a:ext cx="3656409" cy="180553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esm_sys\esm_sys_1020\views.py</a:t>
              </a:r>
              <a:endParaRPr lang="pt-BR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def doSearch(request, *args, **kwargs):</a:t>
              </a:r>
            </a:p>
            <a:p>
              <a:pPr marL="268288" indent="-268288"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1.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commParams = kwargs[</a:t>
              </a:r>
              <a:r>
                <a:rPr lang="en-US" altLang="ko-KR" sz="105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'commParams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’]</a:t>
              </a:r>
            </a:p>
            <a:p>
              <a:pPr marL="268288" indent="-268288"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2.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조회결과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commParams[</a:t>
              </a:r>
              <a:r>
                <a:rPr lang="en-US" altLang="ko-KR" sz="105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'data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'] = list(querySet.values)</a:t>
              </a: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처리결과리턴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return JsonResponse(</a:t>
              </a:r>
              <a:r>
                <a:rPr lang="en-US" altLang="ko-KR" sz="105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commParams</a:t>
              </a:r>
              <a:r>
                <a:rPr lang="en-US" altLang="ko-KR" sz="105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E343693-E900-4EC4-82DA-15841CC6F5BE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파이썬</a:t>
              </a:r>
              <a:endParaRPr lang="en-US" altLang="ko-KR"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(view.py)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D087CA6-A941-40CF-A667-08B6B2170B02}"/>
              </a:ext>
            </a:extLst>
          </p:cNvPr>
          <p:cNvGrpSpPr/>
          <p:nvPr/>
        </p:nvGrpSpPr>
        <p:grpSpPr>
          <a:xfrm>
            <a:off x="278015" y="2595070"/>
            <a:ext cx="3582793" cy="3805468"/>
            <a:chOff x="471971" y="1125600"/>
            <a:chExt cx="3656409" cy="3805468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31125B1-49D1-4C9B-890D-4C4A36880049}"/>
                </a:ext>
              </a:extLst>
            </p:cNvPr>
            <p:cNvSpPr/>
            <p:nvPr/>
          </p:nvSpPr>
          <p:spPr bwMode="auto">
            <a:xfrm>
              <a:off x="471971" y="1583069"/>
              <a:ext cx="3656409" cy="1728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static\js\lib\comTrans.js</a:t>
              </a:r>
              <a:endParaRPr lang="pt-BR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gfnGetGrdData(params, callback)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gridArr.push(params.grid);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for (grid of gridArr) {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$.ajax({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type: "</a:t>
              </a:r>
              <a:r>
                <a:rPr lang="en-US" altLang="ko-KR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POST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url: </a:t>
              </a:r>
              <a:r>
                <a:rPr lang="en-US" altLang="ko-KR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params.url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data: params.</a:t>
              </a:r>
              <a:r>
                <a:rPr lang="en-US" altLang="ko-KR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mainParam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async: params.</a:t>
              </a:r>
              <a:r>
                <a:rPr lang="en-US" altLang="ko-KR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aync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|| defaultAsync,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dataType: "</a:t>
              </a:r>
              <a:r>
                <a:rPr lang="en-US" altLang="ko-KR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json</a:t>
              </a: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",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</a:t>
              </a:r>
              <a:r>
                <a:rPr lang="en-US" altLang="ko-KR" sz="11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success: function (</a:t>
              </a:r>
              <a:r>
                <a:rPr lang="en-US" altLang="ko-KR" sz="11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res</a:t>
              </a:r>
              <a:r>
                <a:rPr lang="en-US" altLang="ko-KR" sz="110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 </a:t>
              </a:r>
              <a:r>
                <a:rPr lang="en-US" altLang="ko-KR" sz="11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 </a:t>
              </a:r>
              <a:r>
                <a:rPr lang="ko-KR" altLang="en-US" sz="11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조회결과</a:t>
              </a:r>
              <a:r>
                <a:rPr lang="en-US" altLang="ko-KR" sz="110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}</a:t>
              </a:r>
              <a:endParaRPr lang="en-US" altLang="ko-KR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A7192890-A6CB-47FF-A9B7-4FB0B995866E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js lib</a:t>
              </a: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(ajax 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통신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EAE19CA-0B12-4135-A357-EA3AE1E56C5A}"/>
                </a:ext>
              </a:extLst>
            </p:cNvPr>
            <p:cNvSpPr/>
            <p:nvPr/>
          </p:nvSpPr>
          <p:spPr bwMode="auto">
            <a:xfrm>
              <a:off x="471971" y="3311069"/>
              <a:ext cx="3656409" cy="161999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조회결과</a:t>
              </a:r>
              <a:endPara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없을 경우</a:t>
              </a:r>
              <a:endPara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건수 및 그리드에 값 전달</a:t>
              </a:r>
              <a:endParaRPr lang="en-US" altLang="ko-KR" b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en-US" altLang="ko-KR" b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window[grid].closest('.grid').find</a:t>
              </a: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('.grid-title__cnt').text(titleCnt);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en-US" altLang="ko-KR" b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window[grid].provider.setRows</a:t>
              </a: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(result);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altLang="en-US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콜백 </a:t>
              </a: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 callback();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메시지 존재할 경우</a:t>
              </a:r>
              <a:endParaRPr lang="en-US" altLang="ko-KR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$("#errorModal #errorModalContents").html(res.msg);</a:t>
              </a:r>
            </a:p>
            <a:p>
              <a:pPr eaLnBrk="1" hangingPunct="1">
                <a:spcBef>
                  <a:spcPts val="0"/>
                </a:spcBef>
                <a:buClr>
                  <a:schemeClr val="tx1"/>
                </a:buClr>
              </a:pPr>
              <a:r>
                <a:rPr lang="en-US" altLang="ko-KR" b="0">
                  <a:solidFill>
                    <a:srgbClr val="3333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$("#errorModal").modal("show");</a:t>
              </a:r>
              <a:endParaRPr lang="en-US" altLang="ko-KR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9C703C1A-79BD-4DD8-9F4A-386F90748F8D}"/>
              </a:ext>
            </a:extLst>
          </p:cNvPr>
          <p:cNvSpPr/>
          <p:nvPr/>
        </p:nvSpPr>
        <p:spPr bwMode="auto">
          <a:xfrm>
            <a:off x="2927927" y="4996899"/>
            <a:ext cx="756000" cy="756000"/>
          </a:xfrm>
          <a:prstGeom prst="ellips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어떻게</a:t>
            </a:r>
            <a:endParaRPr kumimoji="0" lang="en-US" altLang="ko-KR" sz="10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en-US" altLang="ko-KR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html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sz="10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찾는지</a:t>
            </a:r>
            <a:r>
              <a:rPr kumimoji="0" lang="en-US" altLang="ko-KR" sz="1000" b="1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건수</a:t>
            </a:r>
            <a:endParaRPr kumimoji="0" lang="ko-KR" altLang="en-US" sz="1000" b="1" i="0" u="none" strike="noStrike" cap="none" normalizeH="0" baseline="0">
              <a:ln>
                <a:noFill/>
              </a:ln>
              <a:solidFill>
                <a:srgbClr val="C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cxnSp>
        <p:nvCxnSpPr>
          <p:cNvPr id="89" name="직선 연결선 41">
            <a:extLst>
              <a:ext uri="{FF2B5EF4-FFF2-40B4-BE49-F238E27FC236}">
                <a16:creationId xmlns:a16="http://schemas.microsoft.com/office/drawing/2014/main" id="{D5552B8A-E8A6-4ED7-9B24-FF66CB81B550}"/>
              </a:ext>
            </a:extLst>
          </p:cNvPr>
          <p:cNvCxnSpPr>
            <a:cxnSpLocks/>
          </p:cNvCxnSpPr>
          <p:nvPr/>
        </p:nvCxnSpPr>
        <p:spPr bwMode="auto">
          <a:xfrm>
            <a:off x="3860808" y="1185554"/>
            <a:ext cx="288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직선 연결선 41">
            <a:extLst>
              <a:ext uri="{FF2B5EF4-FFF2-40B4-BE49-F238E27FC236}">
                <a16:creationId xmlns:a16="http://schemas.microsoft.com/office/drawing/2014/main" id="{DBEEE3FB-721A-44B6-82FA-500D7ED58833}"/>
              </a:ext>
            </a:extLst>
          </p:cNvPr>
          <p:cNvCxnSpPr>
            <a:cxnSpLocks/>
          </p:cNvCxnSpPr>
          <p:nvPr/>
        </p:nvCxnSpPr>
        <p:spPr bwMode="auto">
          <a:xfrm>
            <a:off x="5263934" y="1185554"/>
            <a:ext cx="288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  <a:ex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34A1CB7-C9D6-4779-B26B-B35ADB89E064}"/>
              </a:ext>
            </a:extLst>
          </p:cNvPr>
          <p:cNvGrpSpPr/>
          <p:nvPr/>
        </p:nvGrpSpPr>
        <p:grpSpPr>
          <a:xfrm>
            <a:off x="278015" y="1014766"/>
            <a:ext cx="3582793" cy="1501470"/>
            <a:chOff x="471971" y="1125600"/>
            <a:chExt cx="3656409" cy="1501470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881855-29A1-4485-BC3C-C326150C043C}"/>
                </a:ext>
              </a:extLst>
            </p:cNvPr>
            <p:cNvSpPr/>
            <p:nvPr/>
          </p:nvSpPr>
          <p:spPr bwMode="auto">
            <a:xfrm>
              <a:off x="471971" y="1583070"/>
              <a:ext cx="3656409" cy="10440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pt-BR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templates\esm_com\bizform.html</a:t>
              </a: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설정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객체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div id="errorModal“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타이틀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id="errorModalTitle“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메시지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div id="errorModalContents"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961E142-0017-41B9-BCD4-0D6AEF1CABBD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업무 공통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팝업 모델 설정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4CB846A-4274-4BAE-BD7D-D7B1CE044F63}"/>
              </a:ext>
            </a:extLst>
          </p:cNvPr>
          <p:cNvGrpSpPr/>
          <p:nvPr/>
        </p:nvGrpSpPr>
        <p:grpSpPr>
          <a:xfrm>
            <a:off x="5551934" y="1014766"/>
            <a:ext cx="3656409" cy="2162544"/>
            <a:chOff x="471971" y="1125600"/>
            <a:chExt cx="3656409" cy="2162544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43D1FF7-76C5-4C16-9BFD-9616A36B206E}"/>
                </a:ext>
              </a:extLst>
            </p:cNvPr>
            <p:cNvSpPr/>
            <p:nvPr/>
          </p:nvSpPr>
          <p:spPr bwMode="auto">
            <a:xfrm>
              <a:off x="471971" y="1583069"/>
              <a:ext cx="3656409" cy="170507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pt-BR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templates\esm_sys\esm_sys_1020.html</a:t>
              </a:r>
            </a:p>
            <a:p>
              <a:pPr marL="90488" indent="-90488" eaLnBrk="1" hangingPunct="1">
                <a:spcBef>
                  <a:spcPts val="0"/>
                </a:spcBef>
                <a:buClr>
                  <a:schemeClr val="tx1"/>
                </a:buClr>
                <a:buFont typeface="Wingdings" panose="05000000000000000000" pitchFamily="2" charset="2"/>
                <a:buChar char="§"/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버튼 클릭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조회 버튼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onclick="doAction1('search’);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function doAction1(gubun)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case "search":</a:t>
              </a:r>
            </a:p>
            <a:p>
              <a:pPr marL="90488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3.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함수 호출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en-US" altLang="ko-KR" sz="105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gfnGetGrdData(params);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C649E08-924B-4511-A021-B973C6889018}"/>
                </a:ext>
              </a:extLst>
            </p:cNvPr>
            <p:cNvSpPr/>
            <p:nvPr/>
          </p:nvSpPr>
          <p:spPr bwMode="auto">
            <a:xfrm>
              <a:off x="471971" y="1125600"/>
              <a:ext cx="3656409" cy="457471"/>
            </a:xfrm>
            <a:prstGeom prst="rect">
              <a:avLst/>
            </a:prstGeom>
            <a:solidFill>
              <a:schemeClr val="accent1">
                <a:alpha val="40000"/>
              </a:schemeClr>
            </a:solidFill>
            <a:ln w="3175">
              <a:solidFill>
                <a:schemeClr val="accent1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단위 화면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</a:p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메뉴등록 </a:t>
              </a:r>
              <a:r>
                <a:rPr lang="en-US" altLang="ko-KR" sz="1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esm_sys_1020)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6FA2D8F-44FF-4F39-83A9-7E5B587F9A54}"/>
              </a:ext>
            </a:extLst>
          </p:cNvPr>
          <p:cNvGrpSpPr/>
          <p:nvPr/>
        </p:nvGrpSpPr>
        <p:grpSpPr>
          <a:xfrm>
            <a:off x="4135744" y="1014766"/>
            <a:ext cx="1141254" cy="1282042"/>
            <a:chOff x="4335181" y="1221016"/>
            <a:chExt cx="1220923" cy="1282042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E47AA36-C01B-4C6C-830E-AD292EB59CFF}"/>
                </a:ext>
              </a:extLst>
            </p:cNvPr>
            <p:cNvSpPr/>
            <p:nvPr/>
          </p:nvSpPr>
          <p:spPr bwMode="auto">
            <a:xfrm>
              <a:off x="4335181" y="1221016"/>
              <a:ext cx="1220923" cy="288000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 w="3175">
              <a:solidFill>
                <a:schemeClr val="accent3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non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표준 </a:t>
              </a: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 </a:t>
              </a:r>
              <a:r>
                <a:rPr lang="ko-KR" altLang="en-US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상속</a:t>
              </a:r>
              <a:endParaRPr lang="en-US" altLang="ko-KR" sz="105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A79E3ED-C9A4-4B1A-8848-A433D2F8A9CE}"/>
                </a:ext>
              </a:extLst>
            </p:cNvPr>
            <p:cNvSpPr/>
            <p:nvPr/>
          </p:nvSpPr>
          <p:spPr bwMode="auto">
            <a:xfrm>
              <a:off x="4335181" y="1510832"/>
              <a:ext cx="1220923" cy="992226"/>
            </a:xfrm>
            <a:prstGeom prst="rect">
              <a:avLst/>
            </a:prstGeom>
            <a:solidFill>
              <a:schemeClr val="bg1">
                <a:alpha val="40000"/>
              </a:schemeClr>
            </a:solidFill>
            <a:ln w="3175">
              <a:solidFill>
                <a:schemeClr val="accent3"/>
              </a:solidFill>
              <a:headEnd type="none" w="med" len="med"/>
              <a:tailEnd type="none" w="med" len="med"/>
            </a:ln>
            <a:effectLst/>
            <a:ex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72000" tIns="72000" rIns="72000" bIns="72000" numCol="1" rtlCol="0" anchor="ctr" anchorCtr="0" compatLnSpc="1">
              <a:prstTxWarp prst="textNoShape">
                <a:avLst/>
              </a:prstTxWarp>
            </a:bodyPr>
            <a:lstStyle/>
            <a:p>
              <a:pPr marL="0" lvl="1" algn="ctr" eaLnBrk="1" hangingPunct="1">
                <a:spcBef>
                  <a:spcPts val="0"/>
                </a:spcBef>
                <a:buClr>
                  <a:schemeClr val="accent2"/>
                </a:buClr>
              </a:pPr>
              <a:r>
                <a:rPr lang="en-US" altLang="ko-KR" sz="105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{% extends "esm_com/bizform.html" %}</a:t>
              </a:r>
            </a:p>
          </p:txBody>
        </p:sp>
      </p:grp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F3003BC0-97C7-411E-97DE-EDD9F8B4C954}"/>
              </a:ext>
            </a:extLst>
          </p:cNvPr>
          <p:cNvCxnSpPr>
            <a:cxnSpLocks/>
            <a:stCxn id="86" idx="1"/>
          </p:cNvCxnSpPr>
          <p:nvPr/>
        </p:nvCxnSpPr>
        <p:spPr bwMode="auto">
          <a:xfrm rot="16200000" flipH="1" flipV="1">
            <a:off x="2493708" y="5052304"/>
            <a:ext cx="489625" cy="600241"/>
          </a:xfrm>
          <a:prstGeom prst="curvedConnector4">
            <a:avLst>
              <a:gd name="adj1" fmla="val -12733"/>
              <a:gd name="adj2" fmla="val 592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0821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/>
              <a:t>전자복무관리시스템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36528</TotalTime>
  <Words>598</Words>
  <Application>Microsoft Office PowerPoint</Application>
  <PresentationFormat>A4 용지(210x297mm)</PresentationFormat>
  <Paragraphs>115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1_Built1 Template Master</vt:lpstr>
      <vt:lpstr>팝업 모달 처리</vt:lpstr>
      <vt:lpstr>문서 승인 및 이력</vt:lpstr>
      <vt:lpstr>팝업 모델 구성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4322</cp:revision>
  <cp:lastPrinted>2013-08-09T04:41:49Z</cp:lastPrinted>
  <dcterms:created xsi:type="dcterms:W3CDTF">2008-12-02T04:27:09Z</dcterms:created>
  <dcterms:modified xsi:type="dcterms:W3CDTF">2021-02-27T15:17:21Z</dcterms:modified>
</cp:coreProperties>
</file>