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41"/>
  </p:notesMasterIdLst>
  <p:handoutMasterIdLst>
    <p:handoutMasterId r:id="rId42"/>
  </p:handoutMasterIdLst>
  <p:sldIdLst>
    <p:sldId id="988" r:id="rId3"/>
    <p:sldId id="1071" r:id="rId4"/>
    <p:sldId id="1107" r:id="rId5"/>
    <p:sldId id="1087" r:id="rId6"/>
    <p:sldId id="1080" r:id="rId7"/>
    <p:sldId id="1088" r:id="rId8"/>
    <p:sldId id="1092" r:id="rId9"/>
    <p:sldId id="1093" r:id="rId10"/>
    <p:sldId id="1108" r:id="rId11"/>
    <p:sldId id="1096" r:id="rId12"/>
    <p:sldId id="1099" r:id="rId13"/>
    <p:sldId id="1100" r:id="rId14"/>
    <p:sldId id="1098" r:id="rId15"/>
    <p:sldId id="1102" r:id="rId16"/>
    <p:sldId id="1104" r:id="rId17"/>
    <p:sldId id="1103" r:id="rId18"/>
    <p:sldId id="1105" r:id="rId19"/>
    <p:sldId id="1106" r:id="rId20"/>
    <p:sldId id="1109" r:id="rId21"/>
    <p:sldId id="1125" r:id="rId22"/>
    <p:sldId id="1126" r:id="rId23"/>
    <p:sldId id="1122" r:id="rId24"/>
    <p:sldId id="1111" r:id="rId25"/>
    <p:sldId id="1121" r:id="rId26"/>
    <p:sldId id="1113" r:id="rId27"/>
    <p:sldId id="1120" r:id="rId28"/>
    <p:sldId id="1112" r:id="rId29"/>
    <p:sldId id="1124" r:id="rId30"/>
    <p:sldId id="1132" r:id="rId31"/>
    <p:sldId id="1133" r:id="rId32"/>
    <p:sldId id="1134" r:id="rId33"/>
    <p:sldId id="1135" r:id="rId34"/>
    <p:sldId id="1136" r:id="rId35"/>
    <p:sldId id="1110" r:id="rId36"/>
    <p:sldId id="1118" r:id="rId37"/>
    <p:sldId id="1123" r:id="rId38"/>
    <p:sldId id="967" r:id="rId39"/>
    <p:sldId id="1077" r:id="rId40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930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49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8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71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5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1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82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7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39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1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4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104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3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5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8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57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2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6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프로그램 개발 표준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790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CP-1010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71292"/>
              </p:ext>
            </p:extLst>
          </p:nvPr>
        </p:nvGraphicFramePr>
        <p:xfrm>
          <a:off x="331140" y="1053589"/>
          <a:ext cx="9247833" cy="18051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virtualenv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Using cached virtualenv-20.4.2-py2.py3-none-any.whl (7.2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importlib-resources&gt;=1.0 in c:\users\kjg\appdata\local\programs\python\python36\lib\site-packages (from virtualenv) (5.1.0)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appdirs&lt;2,&gt;=1.4.3 in c:\users\kjg\appdata\local\programs\python\python36\lib\site-packages (from virtualenv) (1.4.4)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filelock&lt;4,&gt;=3.0.0 in c:\users\kjg\appdata\local\programs\python\python36\lib\site-packages (from virtualenv) (3.0.12)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importlib-metadata&gt;=0.12 in c:\users\kjg\appdata\local\programs\python\python36\lib\site-packages (from 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six&lt;2,&gt;=1.9.0 in c:\users\kjg\appdata\local\programs\python\python36\lib\site-packages (from virtualenv) (1.15.0)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distlib&lt;1,&gt;=0.3.1 in c:\users\kjg\appdata\local\programs\python\python36\lib\site-packages (from virtualenv) (0.3.1)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typing-extensions&gt;=3.6.4 in c:\users\kjg\appdata\local\programs\python\python36\lib\site-packages (from importlib-metadata&gt;=0.12-&gt;virtualenv) (3.7.4.3)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zipp&gt;=0.5 in c:\users\kjg\appdata\local\programs\python\python36\lib\site-packages (from importlib-metadata&gt;=0.12-&gt;virtualenv)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virtualenv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virtualenv-20.4.2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61454"/>
              </p:ext>
            </p:extLst>
          </p:nvPr>
        </p:nvGraphicFramePr>
        <p:xfrm>
          <a:off x="331140" y="3040037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virtualenv esm_env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created virtual environment CPython3.6.8.final.0-64 in 4258ms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creator CPython3Windows(dest=D:\ESM\source\esm_env, clear=False, no_vcs_ignore=False, global=False)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seeder FromAppData(download=False, pip=bundle, setuptools=bundle, wheel=bundle, via=copy, app_data_dir=C:\Users\kjg\AppData\Local\pypa\virtualenv)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added seed packages: pip==21.0.1, setuptools==52.0.0, wheel==0.36.2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activators BashActivator,BatchActivator,FishActivator,PowerShellActivator,PythonActivator,XonshActivator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3034"/>
              </p:ext>
            </p:extLst>
          </p:nvPr>
        </p:nvGraphicFramePr>
        <p:xfrm>
          <a:off x="331140" y="4303759"/>
          <a:ext cx="9247833" cy="13921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관련 명령어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설치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업그레이드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-m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install --upgrade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XXXXX</a:t>
                      </a:r>
                      <a:endParaRPr kumimoji="1" lang="sv-SE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제거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uninstall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정보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show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설치된 패키지 목록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7" name="Group 326">
            <a:extLst>
              <a:ext uri="{FF2B5EF4-FFF2-40B4-BE49-F238E27FC236}">
                <a16:creationId xmlns:a16="http://schemas.microsoft.com/office/drawing/2014/main" id="{20D12EDC-8331-44BB-B78E-5EFE53EA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595"/>
              </p:ext>
            </p:extLst>
          </p:nvPr>
        </p:nvGraphicFramePr>
        <p:xfrm>
          <a:off x="331141" y="1053589"/>
          <a:ext cx="9247833" cy="4640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시작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call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D:\ESM\source\esm_env\Scripts\activate.bat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2D2BFC1-8612-4F3F-A6D6-76C1265C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5177"/>
              </p:ext>
            </p:extLst>
          </p:nvPr>
        </p:nvGraphicFramePr>
        <p:xfrm>
          <a:off x="331140" y="3256911"/>
          <a:ext cx="9247833" cy="16333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django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django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Django-3.1.6-py3-none-any.whl (7.8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sqlparse&gt;=0.2.2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sqlparse-0.4.1-py3-none-any.whl (42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pytz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pytz-2021.1-py2.py3-none-any.whl (510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asgiref&lt;4,&gt;=3.2.10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asgiref-3.3.1-py3-none-any.whl (19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sqlparse, pytz, asgiref, django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40AAC030-8F21-4D6A-8C45-3C0B5720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36873"/>
              </p:ext>
            </p:extLst>
          </p:nvPr>
        </p:nvGraphicFramePr>
        <p:xfrm>
          <a:off x="331140" y="5047791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연결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cx_oracle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cx_oracle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cx_Oracle-8.1.0-cp36-cp36m-win_amd64.whl (210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cx-oracle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cx-oracle-8.1.0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FDAE5DC1-3749-4052-93E6-45C5588B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82226"/>
              </p:ext>
            </p:extLst>
          </p:nvPr>
        </p:nvGraphicFramePr>
        <p:xfrm>
          <a:off x="331141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21.0.1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setuptools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40.6.2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wheel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0.36.2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  <p:graphicFrame>
        <p:nvGraphicFramePr>
          <p:cNvPr id="14" name="Group 326">
            <a:extLst>
              <a:ext uri="{FF2B5EF4-FFF2-40B4-BE49-F238E27FC236}">
                <a16:creationId xmlns:a16="http://schemas.microsoft.com/office/drawing/2014/main" id="{97FC2737-A430-435A-A430-54568D95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8235"/>
              </p:ext>
            </p:extLst>
          </p:nvPr>
        </p:nvGraphicFramePr>
        <p:xfrm>
          <a:off x="5035236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추가된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asgiref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3.3.1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cx-Oracle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8.1.0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3.1.6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pytz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5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sqlparse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0.4.1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프로젝트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6165"/>
              </p:ext>
            </p:extLst>
          </p:nvPr>
        </p:nvGraphicFramePr>
        <p:xfrm>
          <a:off x="331140" y="1026410"/>
          <a:ext cx="9279261" cy="5329123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django-admin startproject esm</a:t>
                      </a:r>
                      <a:endParaRPr lang="ko-KR" altLang="en-US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486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manage.py :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파이썬 처리를 위한 명령어 또는 라이브러리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디버그 모드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(DEBUG =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인스톨 앱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('authApp’, </a:t>
                      </a:r>
                      <a:r>
                        <a:rPr kumimoji="1" lang="sv-SE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'esm_sys.esm_sys_1000’)</a:t>
                      </a: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데이터베이스 연결 정보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(oracle,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vis1226)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스텍틱 경로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(STATICFILES_DIRS)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urls.py : url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패턴을 등록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신규 앱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단위 화면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)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으로 생성된 파일의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를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include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데이터베이스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2815"/>
              </p:ext>
            </p:extLst>
          </p:nvPr>
        </p:nvGraphicFramePr>
        <p:xfrm>
          <a:off x="331140" y="1026410"/>
          <a:ext cx="9279261" cy="5338176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5106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'vis1226',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'USER’: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‘XXX',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'HOST':'210.112.232.29',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'PORT':'1531',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'esmprod',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 'localhost',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 '1522',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7733"/>
              </p:ext>
            </p:extLst>
          </p:nvPr>
        </p:nvGraphicFramePr>
        <p:xfrm>
          <a:off x="331140" y="1053589"/>
          <a:ext cx="9247833" cy="75710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 changes detected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68447"/>
              </p:ext>
            </p:extLst>
          </p:nvPr>
        </p:nvGraphicFramePr>
        <p:xfrm>
          <a:off x="331140" y="1945516"/>
          <a:ext cx="9247833" cy="29024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Apply all migrations: admin, auth, contenttypes, sessions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Running migrations: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admin.0002_logentry_remove_auto_add...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admin.0003_logentry_add_action_flag_choices...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contenttypes.0002_remove_content_type_name...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auth.0002_alter_permission_name_max_length...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auth.0003_alter_user_email_max_length...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auth.0004_alter_user_username_opts...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auth.0005_alter_user_last_login_null...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auth.0006_require_contenttypes_0002...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auth.0007_alter_validators_add_error_messages...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auth.0008_alter_user_username_max_length...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auth.0009_alter_user_last_name_max_length...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auth.0010_alter_group_name_max_length...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auth.0011_update_proxy_permissions...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auth.0012_alter_user_first_name_max_length...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sessions.0001_initial... OK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90398"/>
              </p:ext>
            </p:extLst>
          </p:nvPr>
        </p:nvGraphicFramePr>
        <p:xfrm>
          <a:off x="331140" y="4982779"/>
          <a:ext cx="9247834" cy="13921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 결과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esm.auth_user_user_permissions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esm.django_admin_log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esm.auth_permission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esm.django_content_type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esm.auth_user_groups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esm.django_session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3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9987"/>
              </p:ext>
            </p:extLst>
          </p:nvPr>
        </p:nvGraphicFramePr>
        <p:xfrm>
          <a:off x="331140" y="1053589"/>
          <a:ext cx="9247833" cy="143940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웹 서버 실행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Watching for file changes with StatReloader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Performing system checks...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 check identified no issues (0 silenced).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February 13, 2021 - 11:11:46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 version 3.1.6, using settings 'esm.settings'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Starting development server at http://127.0.0.1:8000/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Quit the server with CTRL-BREAK.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55545"/>
              </p:ext>
            </p:extLst>
          </p:nvPr>
        </p:nvGraphicFramePr>
        <p:xfrm>
          <a:off x="331140" y="2642639"/>
          <a:ext cx="9247833" cy="371289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 웹 서버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248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C25E34C-94A8-4182-AEBC-719F6168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81" y="3455715"/>
            <a:ext cx="4781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56AD70-E967-4152-97C4-6710003B6CEB}"/>
              </a:ext>
            </a:extLst>
          </p:cNvPr>
          <p:cNvSpPr/>
          <p:nvPr/>
        </p:nvSpPr>
        <p:spPr bwMode="auto">
          <a:xfrm>
            <a:off x="8003563" y="1204116"/>
            <a:ext cx="1526895" cy="19283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B124FA-F077-4CF4-8B90-A5EB961F748F}"/>
              </a:ext>
            </a:extLst>
          </p:cNvPr>
          <p:cNvSpPr/>
          <p:nvPr/>
        </p:nvSpPr>
        <p:spPr bwMode="auto">
          <a:xfrm>
            <a:off x="8137010" y="1454572"/>
            <a:ext cx="1260000" cy="31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9D4407-AA03-4C28-B4CD-EAA751B11AE4}"/>
              </a:ext>
            </a:extLst>
          </p:cNvPr>
          <p:cNvSpPr/>
          <p:nvPr/>
        </p:nvSpPr>
        <p:spPr bwMode="auto">
          <a:xfrm>
            <a:off x="8137010" y="1855208"/>
            <a:ext cx="1260000" cy="31647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A6F2EA-6581-47FB-8066-C99273BB0F55}"/>
              </a:ext>
            </a:extLst>
          </p:cNvPr>
          <p:cNvSpPr/>
          <p:nvPr/>
        </p:nvSpPr>
        <p:spPr bwMode="auto">
          <a:xfrm>
            <a:off x="8375830" y="1032322"/>
            <a:ext cx="782361" cy="31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범례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181028-E758-4608-A6C8-3A23692E9D19}"/>
              </a:ext>
            </a:extLst>
          </p:cNvPr>
          <p:cNvSpPr/>
          <p:nvPr/>
        </p:nvSpPr>
        <p:spPr bwMode="auto">
          <a:xfrm>
            <a:off x="8137010" y="2255844"/>
            <a:ext cx="1260000" cy="316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폴더생성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146A26-FA62-4122-94F1-31D9198BB0C0}"/>
              </a:ext>
            </a:extLst>
          </p:cNvPr>
          <p:cNvSpPr/>
          <p:nvPr/>
        </p:nvSpPr>
        <p:spPr bwMode="auto">
          <a:xfrm>
            <a:off x="8137010" y="2656480"/>
            <a:ext cx="1260000" cy="31647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앱 생성</a:t>
            </a:r>
          </a:p>
        </p:txBody>
      </p:sp>
    </p:spTree>
    <p:extLst>
      <p:ext uri="{BB962C8B-B14F-4D97-AF65-F5344CB8AC3E}">
        <p14:creationId xmlns:p14="http://schemas.microsoft.com/office/powerpoint/2010/main" val="35845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Django </a:t>
            </a:r>
            <a:r>
              <a:rPr lang="ko-KR" altLang="en-US"/>
              <a:t>개발 방식</a:t>
            </a:r>
            <a:r>
              <a:rPr lang="en-US" altLang="ko-KR"/>
              <a:t>(MVT)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DA3D8C-CABE-4A48-87A4-4DB295ACBCE5}"/>
              </a:ext>
            </a:extLst>
          </p:cNvPr>
          <p:cNvGrpSpPr/>
          <p:nvPr/>
        </p:nvGrpSpPr>
        <p:grpSpPr>
          <a:xfrm>
            <a:off x="1203464" y="1681169"/>
            <a:ext cx="7499073" cy="1577069"/>
            <a:chOff x="1074073" y="1681169"/>
            <a:chExt cx="7499073" cy="157706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1074073" y="1712282"/>
              <a:ext cx="1260000" cy="1512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64" name="직선 화살표 연결선 19">
              <a:extLst>
                <a:ext uri="{FF2B5EF4-FFF2-40B4-BE49-F238E27FC236}">
                  <a16:creationId xmlns:a16="http://schemas.microsoft.com/office/drawing/2014/main" id="{035043AD-AE93-44F6-A311-09892A30DCC6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 flipV="1">
              <a:off x="2334073" y="1931832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  <a:endCxn id="71" idx="1"/>
            </p:cNvCxnSpPr>
            <p:nvPr/>
          </p:nvCxnSpPr>
          <p:spPr bwMode="auto">
            <a:xfrm>
              <a:off x="4237832" y="1931832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7313146" y="1715832"/>
              <a:ext cx="1260000" cy="15121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DB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5211858" y="17158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odel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5211858" y="27960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</a:t>
              </a: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emplate</a:t>
              </a: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199C1E-BDF1-4552-86D8-B9430D0AB36C}"/>
                </a:ext>
              </a:extLst>
            </p:cNvPr>
            <p:cNvSpPr/>
            <p:nvPr/>
          </p:nvSpPr>
          <p:spPr>
            <a:xfrm>
              <a:off x="278121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request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화살표 연결선 19">
              <a:extLst>
                <a:ext uri="{FF2B5EF4-FFF2-40B4-BE49-F238E27FC236}">
                  <a16:creationId xmlns:a16="http://schemas.microsoft.com/office/drawing/2014/main" id="{F56894F4-A243-4B24-9C7C-01ACF6A881BD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0800000">
              <a:off x="2334073" y="2580017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C8FBBB-8816-4214-972D-5253A73C0C63}"/>
                </a:ext>
              </a:extLst>
            </p:cNvPr>
            <p:cNvSpPr/>
            <p:nvPr/>
          </p:nvSpPr>
          <p:spPr>
            <a:xfrm>
              <a:off x="2781216" y="3012017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response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4364003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C/R/U/D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화살표 연결선 19">
              <a:extLst>
                <a:ext uri="{FF2B5EF4-FFF2-40B4-BE49-F238E27FC236}">
                  <a16:creationId xmlns:a16="http://schemas.microsoft.com/office/drawing/2014/main" id="{F9C6EE87-3627-4332-AB8F-C5D8A1FB10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7832" y="3001785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9BD23C-7DE0-4D1B-88CB-BF6717F3B277}"/>
                </a:ext>
              </a:extLst>
            </p:cNvPr>
            <p:cNvSpPr/>
            <p:nvPr/>
          </p:nvSpPr>
          <p:spPr>
            <a:xfrm>
              <a:off x="4248010" y="2751122"/>
              <a:ext cx="9349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rendering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7" name="직선 화살표 연결선 19">
              <a:extLst>
                <a:ext uri="{FF2B5EF4-FFF2-40B4-BE49-F238E27FC236}">
                  <a16:creationId xmlns:a16="http://schemas.microsoft.com/office/drawing/2014/main" id="{363A4607-E974-48B3-818C-6ECE00710AED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 bwMode="auto">
            <a:xfrm>
              <a:off x="6471858" y="1931832"/>
              <a:ext cx="841288" cy="54009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967CB9-F798-4F99-9ECE-633B3FDB5676}"/>
                </a:ext>
              </a:extLst>
            </p:cNvPr>
            <p:cNvSpPr/>
            <p:nvPr/>
          </p:nvSpPr>
          <p:spPr>
            <a:xfrm>
              <a:off x="632700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ORM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76AB4F-FEAB-48EB-9746-B1DE94B3AA17}"/>
                </a:ext>
              </a:extLst>
            </p:cNvPr>
            <p:cNvSpPr/>
            <p:nvPr/>
          </p:nvSpPr>
          <p:spPr bwMode="auto">
            <a:xfrm>
              <a:off x="3445997" y="1715831"/>
              <a:ext cx="809124" cy="151218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iew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aphicFrame>
        <p:nvGraphicFramePr>
          <p:cNvPr id="75" name="Group 326">
            <a:extLst>
              <a:ext uri="{FF2B5EF4-FFF2-40B4-BE49-F238E27FC236}">
                <a16:creationId xmlns:a16="http://schemas.microsoft.com/office/drawing/2014/main" id="{B7651F09-006F-4FD8-86E3-5ACF598FA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8807"/>
              </p:ext>
            </p:extLst>
          </p:nvPr>
        </p:nvGraphicFramePr>
        <p:xfrm>
          <a:off x="981339" y="3941651"/>
          <a:ext cx="7943322" cy="1191663"/>
        </p:xfrm>
        <a:graphic>
          <a:graphicData uri="http://schemas.openxmlformats.org/drawingml/2006/table">
            <a:tbl>
              <a:tblPr/>
              <a:tblGrid>
                <a:gridCol w="22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77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MVT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데이터베이스에 저장할 데이블 구조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로직이 동장하고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결과를 템플릿에 전달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사용자에게 보여지는 웹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(HTML)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5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쿠키 및 세션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EFC201-73FC-4656-B09C-65E6DE1D5E92}"/>
              </a:ext>
            </a:extLst>
          </p:cNvPr>
          <p:cNvGrpSpPr/>
          <p:nvPr/>
        </p:nvGrpSpPr>
        <p:grpSpPr>
          <a:xfrm>
            <a:off x="887658" y="959583"/>
            <a:ext cx="8130685" cy="3254915"/>
            <a:chOff x="922809" y="1562265"/>
            <a:chExt cx="8130685" cy="32549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922809" y="1802815"/>
              <a:ext cx="1260000" cy="2995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4218285" y="1806364"/>
              <a:ext cx="1260000" cy="29917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서버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2307021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로그인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DD8575D5-28F3-469D-B8DF-4E1989458367}"/>
                </a:ext>
              </a:extLst>
            </p:cNvPr>
            <p:cNvSpPr/>
            <p:nvPr/>
          </p:nvSpPr>
          <p:spPr bwMode="auto">
            <a:xfrm>
              <a:off x="7513761" y="1562265"/>
              <a:ext cx="1539733" cy="918492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사용자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</a:t>
              </a:r>
            </a:p>
          </p:txBody>
        </p:sp>
        <p:cxnSp>
          <p:nvCxnSpPr>
            <p:cNvPr id="27" name="직선 화살표 연결선 19">
              <a:extLst>
                <a:ext uri="{FF2B5EF4-FFF2-40B4-BE49-F238E27FC236}">
                  <a16:creationId xmlns:a16="http://schemas.microsoft.com/office/drawing/2014/main" id="{BC6A35C2-12EB-4814-A043-FEABFB002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D4023F-0E1F-4B4D-8836-FA2E4D66E1C0}"/>
                </a:ext>
              </a:extLst>
            </p:cNvPr>
            <p:cNvSpPr/>
            <p:nvPr/>
          </p:nvSpPr>
          <p:spPr>
            <a:xfrm>
              <a:off x="5587480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</a:t>
              </a:r>
            </a:p>
          </p:txBody>
        </p:sp>
        <p:cxnSp>
          <p:nvCxnSpPr>
            <p:cNvPr id="30" name="직선 화살표 연결선 19">
              <a:extLst>
                <a:ext uri="{FF2B5EF4-FFF2-40B4-BE49-F238E27FC236}">
                  <a16:creationId xmlns:a16="http://schemas.microsoft.com/office/drawing/2014/main" id="{71B9D03E-C8FB-4452-8B9D-56B1058DE3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19">
              <a:extLst>
                <a:ext uri="{FF2B5EF4-FFF2-40B4-BE49-F238E27FC236}">
                  <a16:creationId xmlns:a16="http://schemas.microsoft.com/office/drawing/2014/main" id="{34E04CC2-6A3C-4717-B0B0-91EEEBE3F1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AF35FC-A7D0-4892-8549-96A64237305E}"/>
                </a:ext>
              </a:extLst>
            </p:cNvPr>
            <p:cNvSpPr/>
            <p:nvPr/>
          </p:nvSpPr>
          <p:spPr>
            <a:xfrm>
              <a:off x="2182809" y="2185327"/>
              <a:ext cx="1968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응답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</a:t>
              </a:r>
              <a:endParaRPr lang="en-US" altLang="ko-KR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쿠기정보 생성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7845F-DE95-4EA2-9A81-BF16339790D8}"/>
                </a:ext>
              </a:extLst>
            </p:cNvPr>
            <p:cNvSpPr/>
            <p:nvPr/>
          </p:nvSpPr>
          <p:spPr>
            <a:xfrm>
              <a:off x="5587480" y="2185327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 결과</a:t>
              </a: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B405269E-0D86-4A93-AD00-038DBB856249}"/>
                </a:ext>
              </a:extLst>
            </p:cNvPr>
            <p:cNvSpPr/>
            <p:nvPr/>
          </p:nvSpPr>
          <p:spPr bwMode="auto">
            <a:xfrm>
              <a:off x="7513761" y="2782984"/>
              <a:ext cx="1539733" cy="2015096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세션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저장소</a:t>
              </a:r>
            </a:p>
          </p:txBody>
        </p:sp>
        <p:cxnSp>
          <p:nvCxnSpPr>
            <p:cNvPr id="35" name="직선 화살표 연결선 19">
              <a:extLst>
                <a:ext uri="{FF2B5EF4-FFF2-40B4-BE49-F238E27FC236}">
                  <a16:creationId xmlns:a16="http://schemas.microsoft.com/office/drawing/2014/main" id="{A4677EF1-D914-416B-BC5A-B7E8DA83C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3125193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0B7826-37C0-4054-9E50-E3F0ECA0A97C}"/>
                </a:ext>
              </a:extLst>
            </p:cNvPr>
            <p:cNvSpPr/>
            <p:nvPr/>
          </p:nvSpPr>
          <p:spPr>
            <a:xfrm>
              <a:off x="5587480" y="287919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세션 생성</a:t>
              </a:r>
            </a:p>
          </p:txBody>
        </p:sp>
        <p:cxnSp>
          <p:nvCxnSpPr>
            <p:cNvPr id="38" name="직선 화살표 연결선 19">
              <a:extLst>
                <a:ext uri="{FF2B5EF4-FFF2-40B4-BE49-F238E27FC236}">
                  <a16:creationId xmlns:a16="http://schemas.microsoft.com/office/drawing/2014/main" id="{16FD53CA-4D69-4C79-8DF6-684DCCDA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3332413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D10AF2-5211-46B4-B322-B591A08DC2B5}"/>
                </a:ext>
              </a:extLst>
            </p:cNvPr>
            <p:cNvSpPr/>
            <p:nvPr/>
          </p:nvSpPr>
          <p:spPr>
            <a:xfrm>
              <a:off x="5587480" y="336137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 발급</a:t>
              </a:r>
            </a:p>
          </p:txBody>
        </p:sp>
        <p:cxnSp>
          <p:nvCxnSpPr>
            <p:cNvPr id="40" name="직선 화살표 연결선 19">
              <a:extLst>
                <a:ext uri="{FF2B5EF4-FFF2-40B4-BE49-F238E27FC236}">
                  <a16:creationId xmlns:a16="http://schemas.microsoft.com/office/drawing/2014/main" id="{887AD2F1-30B7-463C-B04B-55DB9A6AF2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388897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32A057-43FC-4A9A-BFAF-180900CF87E4}"/>
                </a:ext>
              </a:extLst>
            </p:cNvPr>
            <p:cNvSpPr/>
            <p:nvPr/>
          </p:nvSpPr>
          <p:spPr>
            <a:xfrm>
              <a:off x="2307021" y="4142900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</a:t>
              </a:r>
            </a:p>
          </p:txBody>
        </p:sp>
        <p:cxnSp>
          <p:nvCxnSpPr>
            <p:cNvPr id="42" name="직선 화살표 연결선 19">
              <a:extLst>
                <a:ext uri="{FF2B5EF4-FFF2-40B4-BE49-F238E27FC236}">
                  <a16:creationId xmlns:a16="http://schemas.microsoft.com/office/drawing/2014/main" id="{37BEF0E9-8DA4-4429-BCC6-A2A97CB5B4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4551859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B40253-5683-46A7-9C09-C522DD26FE94}"/>
                </a:ext>
              </a:extLst>
            </p:cNvPr>
            <p:cNvSpPr/>
            <p:nvPr/>
          </p:nvSpPr>
          <p:spPr>
            <a:xfrm>
              <a:off x="2182809" y="4551859"/>
              <a:ext cx="196896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결과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화살표 연결선 19">
              <a:extLst>
                <a:ext uri="{FF2B5EF4-FFF2-40B4-BE49-F238E27FC236}">
                  <a16:creationId xmlns:a16="http://schemas.microsoft.com/office/drawing/2014/main" id="{136D24E1-5039-4889-8EDA-FFEA932465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443435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B06FD0-FB42-407A-AD2F-9A50A77FE122}"/>
                </a:ext>
              </a:extLst>
            </p:cNvPr>
            <p:cNvSpPr/>
            <p:nvPr/>
          </p:nvSpPr>
          <p:spPr>
            <a:xfrm>
              <a:off x="5587480" y="4188362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 검증</a:t>
              </a:r>
            </a:p>
          </p:txBody>
        </p:sp>
        <p:cxnSp>
          <p:nvCxnSpPr>
            <p:cNvPr id="46" name="직선 화살표 연결선 19">
              <a:extLst>
                <a:ext uri="{FF2B5EF4-FFF2-40B4-BE49-F238E27FC236}">
                  <a16:creationId xmlns:a16="http://schemas.microsoft.com/office/drawing/2014/main" id="{B0901DB7-AA72-4399-9FC2-40399D1E16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4541996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E6BE9AF-A20C-46AF-A4D2-7CD91FDE27FE}"/>
                </a:ext>
              </a:extLst>
            </p:cNvPr>
            <p:cNvSpPr/>
            <p:nvPr/>
          </p:nvSpPr>
          <p:spPr>
            <a:xfrm>
              <a:off x="5587480" y="4570959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세션정보 획득</a:t>
              </a:r>
            </a:p>
          </p:txBody>
        </p:sp>
        <p:cxnSp>
          <p:nvCxnSpPr>
            <p:cNvPr id="52" name="직선 화살표 연결선 19">
              <a:extLst>
                <a:ext uri="{FF2B5EF4-FFF2-40B4-BE49-F238E27FC236}">
                  <a16:creationId xmlns:a16="http://schemas.microsoft.com/office/drawing/2014/main" id="{FC2234BD-D5D5-404F-9600-5CAE47080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0793" y="2022365"/>
              <a:ext cx="1116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19">
              <a:extLst>
                <a:ext uri="{FF2B5EF4-FFF2-40B4-BE49-F238E27FC236}">
                  <a16:creationId xmlns:a16="http://schemas.microsoft.com/office/drawing/2014/main" id="{41FB6744-80D8-4B02-B382-C7A9DDD5E8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5959" y="4441352"/>
              <a:ext cx="11860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19">
              <a:extLst>
                <a:ext uri="{FF2B5EF4-FFF2-40B4-BE49-F238E27FC236}">
                  <a16:creationId xmlns:a16="http://schemas.microsoft.com/office/drawing/2014/main" id="{0E3913A3-01DC-4925-9C5D-2565B091F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45268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4235B6F1-CAE3-4A5F-B4D7-813C987AE3D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754" y="1419909"/>
            <a:ext cx="1186004" cy="237349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Group 326">
            <a:extLst>
              <a:ext uri="{FF2B5EF4-FFF2-40B4-BE49-F238E27FC236}">
                <a16:creationId xmlns:a16="http://schemas.microsoft.com/office/drawing/2014/main" id="{E241994A-52F4-4049-9878-B434029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59286"/>
              </p:ext>
            </p:extLst>
          </p:nvPr>
        </p:nvGraphicFramePr>
        <p:xfrm>
          <a:off x="584173" y="4502964"/>
          <a:ext cx="8737654" cy="1816200"/>
        </p:xfrm>
        <a:graphic>
          <a:graphicData uri="http://schemas.openxmlformats.org/drawingml/2006/table">
            <a:tbl>
              <a:tblPr/>
              <a:tblGrid>
                <a:gridCol w="251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4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및 세션 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측에서 쿠키를 생성하여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 데이터의 헤더에 저장해서 웹 브라우저에 전송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쿠키 저장소에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쿠키를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요청이 있을 때 마다 저장한 쿠키를 웹 서버에 전송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서버는 그 쿠키를 사용해 필요한 작업 수행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웹브라우저가 아니라 서버의 캐쉬메모리에 저장됨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저장되는 것이기에 보안에 강함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캐쉬메모리는 휘발성이 강하며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저장할 수 있는 메모리가 크지 않음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사용한다는 것은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객체를 사용한다는 의미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여러 서버에서 공유할 수 없지만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쿠키는 여러 도메인 주소에 공유할 수 있음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85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폴더 및 공통 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5345"/>
              </p:ext>
            </p:extLst>
          </p:nvPr>
        </p:nvGraphicFramePr>
        <p:xfrm>
          <a:off x="331140" y="1026430"/>
          <a:ext cx="9247833" cy="185616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171968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esm_ser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esm_edu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교육소집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Educational convocation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58696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esm_ele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Electronic authorization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29202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esm_bor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50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esm_sdl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복무현황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data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58225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ems_cer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인증기준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Certification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8691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ems_sys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3390"/>
                  </a:ext>
                </a:extLst>
              </a:tr>
            </a:tbl>
          </a:graphicData>
        </a:graphic>
      </p:graphicFrame>
      <p:graphicFrame>
        <p:nvGraphicFramePr>
          <p:cNvPr id="27" name="Group 326">
            <a:extLst>
              <a:ext uri="{FF2B5EF4-FFF2-40B4-BE49-F238E27FC236}">
                <a16:creationId xmlns:a16="http://schemas.microsoft.com/office/drawing/2014/main" id="{DE0D35F1-A13B-48EE-8E6E-FA56964D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9622"/>
              </p:ext>
            </p:extLst>
          </p:nvPr>
        </p:nvGraphicFramePr>
        <p:xfrm>
          <a:off x="331140" y="3016659"/>
          <a:ext cx="9247833" cy="46404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184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공통 앱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static_template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라이브러리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116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BF343C31-2E08-4369-B297-E3DDB8CC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9424"/>
              </p:ext>
            </p:extLst>
          </p:nvPr>
        </p:nvGraphicFramePr>
        <p:xfrm>
          <a:off x="331140" y="3620458"/>
          <a:ext cx="9247833" cy="2753182"/>
        </p:xfrm>
        <a:graphic>
          <a:graphicData uri="http://schemas.openxmlformats.org/drawingml/2006/table">
            <a:tbl>
              <a:tblPr/>
              <a:tblGrid>
                <a:gridCol w="9247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폴더 이미지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52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3B4B375D-4D9A-4DDB-BDB4-A4E80FE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1" y="3932881"/>
            <a:ext cx="1257218" cy="2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C1133-71FF-4E94-9B38-2007CF780645}"/>
              </a:ext>
            </a:extLst>
          </p:cNvPr>
          <p:cNvSpPr/>
          <p:nvPr/>
        </p:nvSpPr>
        <p:spPr bwMode="auto">
          <a:xfrm>
            <a:off x="640312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11" name="Group 326">
            <a:extLst>
              <a:ext uri="{FF2B5EF4-FFF2-40B4-BE49-F238E27FC236}">
                <a16:creationId xmlns:a16="http://schemas.microsoft.com/office/drawing/2014/main" id="{737C529E-CB12-4F39-AA0C-4B9A0A3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42975"/>
              </p:ext>
            </p:extLst>
          </p:nvPr>
        </p:nvGraphicFramePr>
        <p:xfrm>
          <a:off x="331140" y="4618397"/>
          <a:ext cx="9247834" cy="1791456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05581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160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인자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includ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앱의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읽고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정의된 함수를 통하여 화면을 접속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76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E63C7-A807-44DC-801D-25DA5D911BC4}"/>
              </a:ext>
            </a:extLst>
          </p:cNvPr>
          <p:cNvSpPr/>
          <p:nvPr/>
        </p:nvSpPr>
        <p:spPr bwMode="auto">
          <a:xfrm>
            <a:off x="4184625" y="5161110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앱 생성 및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폴더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9055"/>
              </p:ext>
            </p:extLst>
          </p:nvPr>
        </p:nvGraphicFramePr>
        <p:xfrm>
          <a:off x="331140" y="1941699"/>
          <a:ext cx="9247834" cy="2484648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앱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020608">
                <a:tc gridSpan="3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F8E5E05-F0E4-4013-A350-A7E2C8487902}"/>
              </a:ext>
            </a:extLst>
          </p:cNvPr>
          <p:cNvSpPr/>
          <p:nvPr/>
        </p:nvSpPr>
        <p:spPr bwMode="auto">
          <a:xfrm>
            <a:off x="4392850" y="5436924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4B63-5A1E-405F-BDFF-A566889DA294}"/>
              </a:ext>
            </a:extLst>
          </p:cNvPr>
          <p:cNvSpPr/>
          <p:nvPr/>
        </p:nvSpPr>
        <p:spPr bwMode="auto">
          <a:xfrm>
            <a:off x="6741846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91394D06-9DC4-4426-AE3E-5E0570ED12BA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 bwMode="auto">
          <a:xfrm rot="16200000" flipH="1">
            <a:off x="3964672" y="2818157"/>
            <a:ext cx="12700" cy="6101534"/>
          </a:xfrm>
          <a:prstGeom prst="bentConnector3">
            <a:avLst>
              <a:gd name="adj1" fmla="val 1657425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C54D72EF-A377-487F-B6B6-DE16F9DDA162}"/>
              </a:ext>
            </a:extLst>
          </p:cNvPr>
          <p:cNvSpPr/>
          <p:nvPr/>
        </p:nvSpPr>
        <p:spPr bwMode="auto">
          <a:xfrm>
            <a:off x="6403834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0CE0EB-AB04-469A-B609-F30DBA5B198E}"/>
              </a:ext>
            </a:extLst>
          </p:cNvPr>
          <p:cNvSpPr/>
          <p:nvPr/>
        </p:nvSpPr>
        <p:spPr bwMode="auto">
          <a:xfrm>
            <a:off x="7747771" y="5436924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9A9AE64-B89C-4F69-B589-8ED3C8A91794}"/>
              </a:ext>
            </a:extLst>
          </p:cNvPr>
          <p:cNvSpPr/>
          <p:nvPr/>
        </p:nvSpPr>
        <p:spPr bwMode="auto">
          <a:xfrm>
            <a:off x="7409760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B9FBA-35E2-4271-910E-0B7396CD584F}"/>
              </a:ext>
            </a:extLst>
          </p:cNvPr>
          <p:cNvSpPr/>
          <p:nvPr/>
        </p:nvSpPr>
        <p:spPr>
          <a:xfrm>
            <a:off x="4392850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4F88B-F179-450E-9DCE-69AC8FCBE1FD}"/>
              </a:ext>
            </a:extLst>
          </p:cNvPr>
          <p:cNvSpPr/>
          <p:nvPr/>
        </p:nvSpPr>
        <p:spPr>
          <a:xfrm>
            <a:off x="6507074" y="5184353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62C396-B013-47BD-9B93-D58CB4DD9957}"/>
              </a:ext>
            </a:extLst>
          </p:cNvPr>
          <p:cNvSpPr/>
          <p:nvPr/>
        </p:nvSpPr>
        <p:spPr>
          <a:xfrm>
            <a:off x="7078985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5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9672"/>
              </p:ext>
            </p:extLst>
          </p:nvPr>
        </p:nvGraphicFramePr>
        <p:xfrm>
          <a:off x="331140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275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로그인을 위한 함수 정의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django.http import HttpResponse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Create your views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return render(request, "login.html")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539C8B16-784D-466E-88DA-D0C31307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72478"/>
              </p:ext>
            </p:extLst>
          </p:nvPr>
        </p:nvGraphicFramePr>
        <p:xfrm>
          <a:off x="5041275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336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30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&lt;!DOCTYPE html&gt;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&lt;title&gt;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&lt;/title&gt;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&lt;h1&gt;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화면입니다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.&lt;/h1&gt;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4A80A0-EEF2-494E-8AA3-43A9C2A71A38}"/>
              </a:ext>
            </a:extLst>
          </p:cNvPr>
          <p:cNvSpPr/>
          <p:nvPr/>
        </p:nvSpPr>
        <p:spPr bwMode="auto">
          <a:xfrm>
            <a:off x="839480" y="1688791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2656"/>
              </p:ext>
            </p:extLst>
          </p:nvPr>
        </p:nvGraphicFramePr>
        <p:xfrm>
          <a:off x="331140" y="1053589"/>
          <a:ext cx="9247834" cy="175524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9120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95E13-03A5-4A4D-B6FB-4295F06895FF}"/>
              </a:ext>
            </a:extLst>
          </p:cNvPr>
          <p:cNvSpPr/>
          <p:nvPr/>
        </p:nvSpPr>
        <p:spPr bwMode="auto">
          <a:xfrm>
            <a:off x="4184625" y="1711742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CCAFB-6C89-4C23-83BC-89FDC7FC9DC0}"/>
              </a:ext>
            </a:extLst>
          </p:cNvPr>
          <p:cNvSpPr/>
          <p:nvPr/>
        </p:nvSpPr>
        <p:spPr bwMode="auto">
          <a:xfrm>
            <a:off x="4392850" y="1987556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6FFD1F-5C98-4D55-A010-F2D5A4A2CB41}"/>
              </a:ext>
            </a:extLst>
          </p:cNvPr>
          <p:cNvSpPr/>
          <p:nvPr/>
        </p:nvSpPr>
        <p:spPr bwMode="auto">
          <a:xfrm>
            <a:off x="6741846" y="1987556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E55A7242-39CA-4D0C-B35A-FAA6EFA7AD30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 bwMode="auto">
          <a:xfrm>
            <a:off x="1386665" y="1904791"/>
            <a:ext cx="6685106" cy="514765"/>
          </a:xfrm>
          <a:prstGeom prst="bentConnector4">
            <a:avLst>
              <a:gd name="adj1" fmla="val 28617"/>
              <a:gd name="adj2" fmla="val 144409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DD715E46-B784-4120-A4F2-0E2A57B3FB37}"/>
              </a:ext>
            </a:extLst>
          </p:cNvPr>
          <p:cNvSpPr/>
          <p:nvPr/>
        </p:nvSpPr>
        <p:spPr bwMode="auto">
          <a:xfrm>
            <a:off x="6403834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9B4773-F660-47C0-ABCA-EA119A0F5497}"/>
              </a:ext>
            </a:extLst>
          </p:cNvPr>
          <p:cNvSpPr/>
          <p:nvPr/>
        </p:nvSpPr>
        <p:spPr bwMode="auto">
          <a:xfrm>
            <a:off x="7747771" y="1987556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53886015-F783-44C4-905D-0300942C319A}"/>
              </a:ext>
            </a:extLst>
          </p:cNvPr>
          <p:cNvSpPr/>
          <p:nvPr/>
        </p:nvSpPr>
        <p:spPr bwMode="auto">
          <a:xfrm>
            <a:off x="7409760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424C0D-130B-4054-84C5-0EDE6A58665D}"/>
              </a:ext>
            </a:extLst>
          </p:cNvPr>
          <p:cNvSpPr/>
          <p:nvPr/>
        </p:nvSpPr>
        <p:spPr>
          <a:xfrm>
            <a:off x="4392850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0C6B6-C045-4C6D-9A8B-EBBD8FEEF72A}"/>
              </a:ext>
            </a:extLst>
          </p:cNvPr>
          <p:cNvSpPr/>
          <p:nvPr/>
        </p:nvSpPr>
        <p:spPr>
          <a:xfrm>
            <a:off x="6507074" y="1734985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B93EA7-C2B2-44A5-AF88-DE5F237790C1}"/>
              </a:ext>
            </a:extLst>
          </p:cNvPr>
          <p:cNvSpPr/>
          <p:nvPr/>
        </p:nvSpPr>
        <p:spPr>
          <a:xfrm>
            <a:off x="7078985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98FC2A-2545-4FE5-BAAB-35C14EEAAD7B}"/>
              </a:ext>
            </a:extLst>
          </p:cNvPr>
          <p:cNvSpPr/>
          <p:nvPr/>
        </p:nvSpPr>
        <p:spPr bwMode="auto">
          <a:xfrm>
            <a:off x="5585988" y="5341545"/>
            <a:ext cx="3458424" cy="59752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단축키 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: !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입력 후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,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엔터</a:t>
            </a:r>
          </a:p>
        </p:txBody>
      </p:sp>
    </p:spTree>
    <p:extLst>
      <p:ext uri="{BB962C8B-B14F-4D97-AF65-F5344CB8AC3E}">
        <p14:creationId xmlns:p14="http://schemas.microsoft.com/office/powerpoint/2010/main" val="5073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5454"/>
              </p:ext>
            </p:extLst>
          </p:nvPr>
        </p:nvGraphicFramePr>
        <p:xfrm>
          <a:off x="331140" y="1053589"/>
          <a:ext cx="9247834" cy="532005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C:\ESM\source\esm\authApp\templates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D:\ESM\source\esm\static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css / mkdir image / midir js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0148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https://getbootstrap.com/docs/4.3/getting-started/download/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Download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압축 해제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복사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980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django-admin startapp static_template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3908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C:\ESM\source\esm\static_template\templates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base.html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78587"/>
                  </a:ext>
                </a:extLst>
              </a:tr>
              <a:tr h="392793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2AB4911-6819-446A-8588-1D973EB975C1}"/>
              </a:ext>
            </a:extLst>
          </p:cNvPr>
          <p:cNvSpPr/>
          <p:nvPr/>
        </p:nvSpPr>
        <p:spPr bwMode="auto">
          <a:xfrm>
            <a:off x="3795304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4A2313-7CA6-4575-AF9C-0EDF86E658D8}"/>
              </a:ext>
            </a:extLst>
          </p:cNvPr>
          <p:cNvSpPr/>
          <p:nvPr/>
        </p:nvSpPr>
        <p:spPr bwMode="auto">
          <a:xfrm>
            <a:off x="2324707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ADA02-19ED-446B-9044-88619FDB416F}"/>
              </a:ext>
            </a:extLst>
          </p:cNvPr>
          <p:cNvSpPr/>
          <p:nvPr/>
        </p:nvSpPr>
        <p:spPr bwMode="auto">
          <a:xfrm>
            <a:off x="39662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C2D88C03-0372-48DD-ACE2-7D3DEFEDEBC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4578197" y="3581078"/>
            <a:ext cx="9053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9A5EDC-746A-440F-88D8-F74669927886}"/>
              </a:ext>
            </a:extLst>
          </p:cNvPr>
          <p:cNvSpPr/>
          <p:nvPr/>
        </p:nvSpPr>
        <p:spPr bwMode="auto">
          <a:xfrm>
            <a:off x="5643665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0AD6CA-CAD7-4740-BAE5-F5587F55852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rot="16200000" flipH="1">
            <a:off x="5256123" y="2912204"/>
            <a:ext cx="330614" cy="166836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F7BA0C3-0040-470B-A07B-CEA41EA9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07" y="4263346"/>
            <a:ext cx="1412119" cy="2021409"/>
          </a:xfrm>
          <a:prstGeom prst="rect">
            <a:avLst/>
          </a:prstGeom>
        </p:spPr>
      </p:pic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13D2CF36-1681-40EB-8E65-8790D88D21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rot="5400000">
            <a:off x="3596645" y="2921087"/>
            <a:ext cx="330614" cy="16505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ADB727E8-6B0C-4F6C-A125-4026562F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51" y="4263346"/>
            <a:ext cx="10858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4574519-827A-43EE-A543-968E72A5B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5" y="4263346"/>
            <a:ext cx="1790700" cy="20288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38D331-88CC-4C50-800E-B24185C8267E}"/>
              </a:ext>
            </a:extLst>
          </p:cNvPr>
          <p:cNvSpPr/>
          <p:nvPr/>
        </p:nvSpPr>
        <p:spPr bwMode="auto">
          <a:xfrm>
            <a:off x="7191705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static_templa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544997-A449-4319-AA1A-43823F5113B4}"/>
              </a:ext>
            </a:extLst>
          </p:cNvPr>
          <p:cNvSpPr/>
          <p:nvPr/>
        </p:nvSpPr>
        <p:spPr bwMode="auto">
          <a:xfrm>
            <a:off x="73626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base.html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253CF088-9191-4801-B095-BFF88647B35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 bwMode="auto">
          <a:xfrm flipH="1">
            <a:off x="7974597" y="3581078"/>
            <a:ext cx="9054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69007B-CE93-4673-9E8D-66F955A7A6AB}"/>
              </a:ext>
            </a:extLst>
          </p:cNvPr>
          <p:cNvSpPr/>
          <p:nvPr/>
        </p:nvSpPr>
        <p:spPr bwMode="auto">
          <a:xfrm>
            <a:off x="5502862" y="2789993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82F7804C-3B7B-43C7-9F08-9DE6EFBDA37D}"/>
              </a:ext>
            </a:extLst>
          </p:cNvPr>
          <p:cNvCxnSpPr>
            <a:cxnSpLocks/>
            <a:stCxn id="46" idx="3"/>
            <a:endCxn id="37" idx="0"/>
          </p:cNvCxnSpPr>
          <p:nvPr/>
        </p:nvCxnSpPr>
        <p:spPr bwMode="auto">
          <a:xfrm>
            <a:off x="7086753" y="2986357"/>
            <a:ext cx="896898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F933AAF9-AECC-4678-9588-7F684A21AC98}"/>
              </a:ext>
            </a:extLst>
          </p:cNvPr>
          <p:cNvCxnSpPr>
            <a:cxnSpLocks/>
            <a:stCxn id="46" idx="1"/>
            <a:endCxn id="8" idx="0"/>
          </p:cNvCxnSpPr>
          <p:nvPr/>
        </p:nvCxnSpPr>
        <p:spPr bwMode="auto">
          <a:xfrm rot="10800000" flipV="1">
            <a:off x="4587250" y="2986356"/>
            <a:ext cx="91561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072C3D-BDAE-4415-B2F1-5F7643982CE1}"/>
              </a:ext>
            </a:extLst>
          </p:cNvPr>
          <p:cNvSpPr/>
          <p:nvPr/>
        </p:nvSpPr>
        <p:spPr bwMode="auto">
          <a:xfrm>
            <a:off x="729385" y="3188350"/>
            <a:ext cx="1474050" cy="1018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54" name="직선 화살표 연결선 19">
            <a:extLst>
              <a:ext uri="{FF2B5EF4-FFF2-40B4-BE49-F238E27FC236}">
                <a16:creationId xmlns:a16="http://schemas.microsoft.com/office/drawing/2014/main" id="{5E409C8E-42EB-4970-9C92-0EB9DB483996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 bwMode="auto">
          <a:xfrm rot="10800000" flipV="1">
            <a:off x="1466410" y="2986356"/>
            <a:ext cx="403645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24635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static_template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templates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base.html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 gridSpan="2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charset="UTF-8"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https://www.w3schools.com/css/css_rwd_viewport.asp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name="viewport" content="width=device-width, initial-scale=1.0"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https://docs.microsoft.com/en-us/previous-versions/windows/internet-explorer/ie-developer/compatibility/jj676915(v=vs.85)?redirectedfrom=MSDN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http-equiv="X-UA-Compatible" content="ie=edge"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Minified bootstrap css 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load static %}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https://fonts.google.com/?subset=korean&amp;preview.size=18 --&gt;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'Noto Sans KR'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rel="preconnect" href="https://fonts.gstatic.com"&gt;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href="https://fonts.googleapis.com/css2?family=Noto+Sans+KR&amp;display=swap" rel="stylesheet"&gt;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https://getbootstrap.com/docs/4.3/getting-started/download/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rel="stylesheet" type="text/css" href="{% static 'css/bootstrap.min.css'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href="https://use.fontawesome.com/releases/v5.0.9/css/all.css" integrity="sha384-5SOiIsAziJl6AWe0HWRKTXlfcSHKmYV4RBF18PPJ173Kzn7jzMyFuTtk8JA7QQG1" crossorigin="anonymous"&gt;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esm extension css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type="text/css" href="{% static 'css/esm_extension.css'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Customized styles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href="{% static 'css/main.css' %}"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'js/jquery-3.5.1.min.js'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'js/bootstrap.min.js'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8BCEE-A5B0-40DC-91F2-BBBB16843ACE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56494408-0C62-4620-A0DC-57D8070B472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8FB4C-0E9E-4297-9FBF-1F3F6C27A16A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9874F-21D0-494B-A6F5-865D47A44343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C76697-8800-44C3-A1DC-438F6F8759F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D7BB63-B507-4FA1-B6A8-75E45EB91796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4B3FCB-E158-4B05-AFE2-BEB0E5CB4314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92B082D1-C45D-45EB-AEAD-95D81719BFB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E9FACC94-2D3C-4AF3-B237-46D0871E529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E9C0D7FB-2F20-4D40-9C68-21911A6700A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D89CBB95-A6BA-4B6B-BEF1-ACA464DCDC9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1831"/>
              </p:ext>
            </p:extLst>
          </p:nvPr>
        </p:nvGraphicFramePr>
        <p:xfrm>
          <a:off x="331140" y="1334246"/>
          <a:ext cx="9247834" cy="51046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extends "base.html"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&lt;form class="form-signin text-center" method="POST"&gt;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csrf_token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&lt;img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class="mb-4 rounded-circle"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src="https://source.unsplash.com/random/350x350"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alt=""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width="150"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height="150"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for="user_account" class="mb-0"&gt;Username or email address&lt;/label&gt;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type="text"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 mb-3"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placeholder="User accout or Email address"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또는 이메일 주소를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autofocus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for="password" class="mb-0"&gt;Password&lt;/label&gt;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&lt;section class="setting st-login" style="display: inline-block;"&gt;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한국어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&lt;label class="btn-switch"&gt;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&lt;input type="checkbox"&gt;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 class="slide-object"&gt;&lt;/i&gt;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&lt;/section&gt;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&lt;button class="btn btn-lg btn-primary btn-block"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및 비밀번호를 입력 후 로그인 버튼을 클릭합니다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 type="submit"&gt;login&lt;/button&gt;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class="row mt-5"&gt;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&lt;div class="col-12"&gt;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{{ msg }}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&lt;/form&gt;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 </a:t>
                      </a: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F5941-E4FD-4626-A03A-EEDCE8534DFD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8959665-7371-4360-9217-8C5AD71D211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16331-7E6E-4641-AE21-7DFC589376F5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A64587-6ACE-4A05-97AE-C15A029E2A6B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F175F6-57F6-4FD0-A156-800EC3036577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F5EA2-6716-482F-BEFB-A778E26C753B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265B84-0374-46D3-89EB-AA19ACB6ED21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94C322DA-BA15-4B20-9C7B-FFCD7C60A2A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300BCE4-B793-481D-93AD-C6FDDC0B924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05EA1E15-EC34-4989-9603-F640D7A1E5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EA4522A-9C95-47BE-8B8B-C3749750F99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34103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- login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render, redirect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esm_app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 내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내부 비밀번호 생성 및 체크 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django.contrib.auth.hashers import make_password, check_password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도메인으로 접속할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request.method == 'GET':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return render(request, 'login.html')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및 비밀번호 입력 후 로그인 버튼을 클릭할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request.method == 'POST':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 사용자 입력한 사용자 계정 및 비밀번호 데이터를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vUserAccount = request.POST.get('user_account',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vPassword = request.POST.get('password',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print('vUserAccount =&gt;', 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print('vPassword =&gt;', vPassword)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vUserAccount: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계정은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not vPassword: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else:    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try: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클래스에의서 키 값으로 데이터를 조회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vSysUser = SysUser.objects.get(user_account=vUserAccount)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check_password(vPassword, vSysUser.password):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사용자정보 담기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request.session['user_id']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request.session['user_account'] = vSysUser.user_account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홈으로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redirect('/home')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except: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 값이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print('cd =&gt;', vResult['cd'])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print('msg =&gt;',vResult['msg'])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'login.html', vResult)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F5823-E16E-4085-8D11-3FD66C1CF796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16CB6813-F43C-4910-BC05-AFA2207D8A9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8F7EE-0BC0-4105-942B-417BE0DFFC67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ED385E-B8B0-4A0C-9117-1B8A75C96166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82556-C12D-468C-93E5-A0DF24ECA08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358CB-ACD7-456F-9571-2AFD1610B451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9597B-9644-4D18-B855-521EFCF8ACF6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E62E7194-D689-40CF-8B9C-8565F6FE9E4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8F855E-91E3-41D3-AD96-F727410E68B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1BE3E737-D77E-4E84-87AD-B6F90980DB5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54B9499-F200-4FFD-BC6A-91AAF6CEEC9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1464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– logout / home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logout(request):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존재하는지 확인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request.session.get('user_id'):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삭제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del(request.session['user_id'])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세션이 삭제되면 로그인 화면으로 전환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redirect('/login')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home(request):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존재하는 항목별 데이터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vUserId = request.session.get('user_id')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vUserAccount = request.session.get('user_account')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vUserName = request.session.get('user_name')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if not vUserId: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 정보가 존재하지 않습니다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모델에 존재하는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기준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조회 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항목 값을 값을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vSysUser = SysUser.objects.get(user_id=vUserId)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세션에서 추가된 내용을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vResult['user_id'] = vUserId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vResult['user_account'] = vUserAccount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vResult['user_name'] = vUserName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화면에 세션에서 추출한 항목별 값 전달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'home.html', vResult)</a:t>
                      </a: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3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5711"/>
              </p:ext>
            </p:extLst>
          </p:nvPr>
        </p:nvGraphicFramePr>
        <p:xfrm>
          <a:off x="331140" y="1334246"/>
          <a:ext cx="9247834" cy="5090981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1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0420"/>
                  </a:ext>
                </a:extLst>
              </a:tr>
              <a:tr h="1696352"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앱에 작성 뷰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import views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django.urls.conf import include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include("esm_app.urls")),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3792"/>
                  </a:ext>
                </a:extLst>
              </a:tr>
              <a:tr h="2120204">
                <a:tc vMerge="1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6468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6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28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테이블 구조 추가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1067"/>
              </p:ext>
            </p:extLst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테이블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inspectdb &gt; 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 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확인 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73875"/>
              </p:ext>
            </p:extLst>
          </p:nvPr>
        </p:nvGraphicFramePr>
        <p:xfrm>
          <a:off x="331140" y="1834760"/>
          <a:ext cx="9247834" cy="377103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 데이터 업데이트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330699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(models.Model):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user_id = models.IntegerField(primary_key=True,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user_account = models.CharField(max_length=30,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user_name = models.CharField(max_length=50,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password = models.CharField(max_length=64,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person_id = models.IntegerField(verbose_name="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hp_number = models.CharField(max_length=30,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email_addr = models.CharField(max_length=50,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remark = models.CharField(max_length=2000,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class Meta: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managed = False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db_table = 'sys_user'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verbose_name_plural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ordering = ['user_name', 'user_account']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18" name="Group 326">
            <a:extLst>
              <a:ext uri="{FF2B5EF4-FFF2-40B4-BE49-F238E27FC236}">
                <a16:creationId xmlns:a16="http://schemas.microsoft.com/office/drawing/2014/main" id="{02E31740-9949-4B6D-BB23-50CD8A1D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2600"/>
              </p:ext>
            </p:extLst>
          </p:nvPr>
        </p:nvGraphicFramePr>
        <p:xfrm>
          <a:off x="331140" y="5672797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36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883528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및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 테이블 스크립트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장고 </a:t>
            </a:r>
            <a:r>
              <a:rPr lang="en-US" altLang="ko-KR"/>
              <a:t>Admin</a:t>
            </a:r>
            <a:endParaRPr lang="ko-KR" altLang="en-US"/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98039"/>
              </p:ext>
            </p:extLst>
          </p:nvPr>
        </p:nvGraphicFramePr>
        <p:xfrm>
          <a:off x="331140" y="1053589"/>
          <a:ext cx="9247834" cy="2990737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앱을 기준으로 테이블 내역 조회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526697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SysUserAuth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Register your models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SysUserAdmin(admin.ModelAdmin):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('user_id', 'user_account', 'user_name', 'hp_number', 'email_addr', 'person_id')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SysUserAuthAdmin(admin.ModelAdmin):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('user_auth_id', 'user_id', 'auth_id', 'begin_date', 'end_date')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admin.site.register(SysUser, SysUserAdmin)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admin.site.register(SysUserAuth, SysUserAuthAdmin)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A3526AE-AD08-465D-A71B-D5931D3C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6507"/>
              </p:ext>
            </p:extLst>
          </p:nvPr>
        </p:nvGraphicFramePr>
        <p:xfrm>
          <a:off x="331140" y="4131767"/>
          <a:ext cx="9247834" cy="2232819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확인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슈퍼유저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createsuperuser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esm/esm/esm@gmail.com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68552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재 기동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종료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Ctrl + 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2854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http://127.0.0.1:8000/admin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30473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A986B5A-1AA3-4172-AF40-6A48E2C1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9"/>
          <a:stretch/>
        </p:blipFill>
        <p:spPr>
          <a:xfrm>
            <a:off x="472101" y="5174830"/>
            <a:ext cx="3084134" cy="108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8C14-8210-46E0-8690-21E898B84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96"/>
          <a:stretch/>
        </p:blipFill>
        <p:spPr>
          <a:xfrm>
            <a:off x="3577441" y="5681825"/>
            <a:ext cx="3084134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50" y="71025"/>
            <a:ext cx="6621918" cy="606372"/>
          </a:xfrm>
        </p:spPr>
        <p:txBody>
          <a:bodyPr/>
          <a:lstStyle/>
          <a:p>
            <a:pPr eaLnBrk="1" hangingPunct="1"/>
            <a:r>
              <a:rPr lang="en-US" altLang="ko-KR"/>
              <a:t>[Appendix] Model Class </a:t>
            </a:r>
            <a:r>
              <a:rPr lang="ko-KR" altLang="en-US"/>
              <a:t>항목유형 및 항목옵션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8164"/>
              </p:ext>
            </p:extLst>
          </p:nvPr>
        </p:nvGraphicFramePr>
        <p:xfrm>
          <a:off x="331142" y="1026410"/>
          <a:ext cx="5082830" cy="5311020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49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항목유형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제한된 문자열 필드 타입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길이를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옵션에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EmailField, GenericIPAddressField, CommaSeparatedIntegerField, FilePathField, URLField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 문자열을 갖는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정수형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BigIntegerField, SmallIntegerField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Null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허용하기 위해서는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true/false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날짜와 시간을 갖는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소숫점을 갖는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BinaryField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바이너리 데이타를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업로드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067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파생클래스로서 이미지 파일인지 체크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0235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UUIDField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GUID (UUID)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AutoFild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자동 설정됨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models.AutoFiled(primary_key=True)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5344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Foreignkey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외래키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85487"/>
                  </a:ext>
                </a:extLst>
              </a:tr>
            </a:tbl>
          </a:graphicData>
        </a:graphic>
      </p:graphicFrame>
      <p:graphicFrame>
        <p:nvGraphicFramePr>
          <p:cNvPr id="5" name="Group 326">
            <a:extLst>
              <a:ext uri="{FF2B5EF4-FFF2-40B4-BE49-F238E27FC236}">
                <a16:creationId xmlns:a16="http://schemas.microsoft.com/office/drawing/2014/main" id="{A88A5728-F6D5-4BB6-80D0-AAEBD676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41993"/>
              </p:ext>
            </p:extLst>
          </p:nvPr>
        </p:nvGraphicFramePr>
        <p:xfrm>
          <a:off x="5482698" y="1026410"/>
          <a:ext cx="4077761" cy="5319622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680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항목옵션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Empty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models.IntegerField(null=True)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blank=False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Required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blank=True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Optional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models.DateTimeField(blank=True)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primary_key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models.CharField(max_length=10, 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models.IntegerField(unique=True)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필드의 디폴트값을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models.CharField(max_length=2, default="WA")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db_column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컬럼명은 디폴트로 필드명을 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다르게 쓸 경우 지정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컬럼사이즈를 정의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 = models.CharField(max_length=20, blank=True,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1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Ⅰ. </a:t>
            </a:r>
            <a:r>
              <a:rPr lang="ko-KR" altLang="en-US"/>
              <a:t>오라클 환경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테이블스페이스 및 사용자 생성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42632"/>
              </p:ext>
            </p:extLst>
          </p:nvPr>
        </p:nvGraphicFramePr>
        <p:xfrm>
          <a:off x="331142" y="1026410"/>
          <a:ext cx="9247904" cy="5338176"/>
        </p:xfrm>
        <a:graphic>
          <a:graphicData uri="http://schemas.openxmlformats.org/drawingml/2006/table">
            <a:tbl>
              <a:tblPr/>
              <a:tblGrid>
                <a:gridCol w="164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391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11g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system/kjgSYR0527@orcl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1525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</a:t>
                      </a:r>
                      <a:r>
                        <a:rPr lang="ko-KR" altLang="en-US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system/manager@vis1226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12082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system/kjgSYR0527@esmprod</a:t>
                      </a:r>
                      <a:endParaRPr lang="ko-KR" altLang="en-US" sz="1050" b="0" i="0" u="none" strike="noStrike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2059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esm/esm@esmprod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21764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/nolog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1977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conn /as sysdba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56906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테이블스페이스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tablespace esm including contents and datafiles;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24934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테이블스페이스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tablespace esm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datafile 'D:\esm\db\esm.dbf'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size 10m autoextend on maxsize unlimited;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0777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user esm cascade;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8109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alter session set "_ORACLE_SCRIPT" = true; 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user esm identified by esm default tablespace esm temporary tablespace temp;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grant connect, resource, dba to esm with admin option;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Ⅱ. </a:t>
            </a:r>
            <a:r>
              <a:rPr lang="ko-KR" altLang="en-US"/>
              <a:t>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&amp; Python </a:t>
            </a:r>
            <a:r>
              <a:rPr lang="ko-KR" altLang="en-US"/>
              <a:t>설치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F69A84A9-7C6A-4A6C-B3EC-EA3AFFC8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451"/>
              </p:ext>
            </p:extLst>
          </p:nvPr>
        </p:nvGraphicFramePr>
        <p:xfrm>
          <a:off x="331142" y="1026418"/>
          <a:ext cx="9247904" cy="2546332"/>
        </p:xfrm>
        <a:graphic>
          <a:graphicData uri="http://schemas.openxmlformats.org/drawingml/2006/table">
            <a:tbl>
              <a:tblPr/>
              <a:tblGrid>
                <a:gridCol w="448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602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https://code.visualstudio.com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VSCodeUserSetup-x64-1.53.0.exe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다운로드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1F55232-E15C-4B3B-9726-2363C7AA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0" y="1827420"/>
            <a:ext cx="2023692" cy="1643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FFFEDD-0026-4D88-9C79-5E7EB3C59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19" y="1827420"/>
            <a:ext cx="2023692" cy="16434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52A09-940E-4C8C-B625-43287F0BA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88" y="1827420"/>
            <a:ext cx="2023692" cy="1643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2B1A69-70BF-482A-9F6E-BD77CE1C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258" y="1827420"/>
            <a:ext cx="2023692" cy="1643426"/>
          </a:xfrm>
          <a:prstGeom prst="rect">
            <a:avLst/>
          </a:prstGeom>
        </p:spPr>
      </p:pic>
      <p:graphicFrame>
        <p:nvGraphicFramePr>
          <p:cNvPr id="25" name="Group 326">
            <a:extLst>
              <a:ext uri="{FF2B5EF4-FFF2-40B4-BE49-F238E27FC236}">
                <a16:creationId xmlns:a16="http://schemas.microsoft.com/office/drawing/2014/main" id="{53D76DF9-1F83-43D9-9C00-A690B88D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19462"/>
              </p:ext>
            </p:extLst>
          </p:nvPr>
        </p:nvGraphicFramePr>
        <p:xfrm>
          <a:off x="331142" y="3814885"/>
          <a:ext cx="9247904" cy="2546332"/>
        </p:xfrm>
        <a:graphic>
          <a:graphicData uri="http://schemas.openxmlformats.org/drawingml/2006/table">
            <a:tbl>
              <a:tblPr/>
              <a:tblGrid>
                <a:gridCol w="44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656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https://www.python.org/downloads/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[python 3.6.8] Windows x86-64 executable installer </a:t>
                      </a: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59721E97-CFAD-4A7C-81CE-4C89B7366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0" y="4615887"/>
            <a:ext cx="2023693" cy="16434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AD913D-4F07-465F-9CDE-B2A3FB531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119" y="4615887"/>
            <a:ext cx="2023693" cy="16434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E6357-85B6-4116-BE58-63EA3086A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188" y="4615887"/>
            <a:ext cx="2023693" cy="1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authApp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외부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내부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349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34982</TotalTime>
  <Words>9345</Words>
  <Application>Microsoft Office PowerPoint</Application>
  <PresentationFormat>A4 용지(210x297mm)</PresentationFormat>
  <Paragraphs>1682</Paragraphs>
  <Slides>38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프로그램 개발 표준</vt:lpstr>
      <vt:lpstr>문서 승인 및 이력</vt:lpstr>
      <vt:lpstr>전자식 복무관리 시스템 – 폴더 구조</vt:lpstr>
      <vt:lpstr>전자식 복무관리 시스템 – 개발 환경 설정</vt:lpstr>
      <vt:lpstr>테이블스페이스 및 사용자 생성</vt:lpstr>
      <vt:lpstr>전자식 복무관리 시스템 – 개발 환경 설정</vt:lpstr>
      <vt:lpstr>VS Code &amp; Python 설치</vt:lpstr>
      <vt:lpstr>전자식 복무관리 시스템 – 개발 환경 설정</vt:lpstr>
      <vt:lpstr>전자식 복무관리 시스템 – 폴더 구조</vt:lpstr>
      <vt:lpstr>가상환경 설정</vt:lpstr>
      <vt:lpstr>가상환경 설정</vt:lpstr>
      <vt:lpstr>전자식 복무관리 시스템 – 개발 환경 설정</vt:lpstr>
      <vt:lpstr>프로젝트 생성</vt:lpstr>
      <vt:lpstr>데이터베이스 설정</vt:lpstr>
      <vt:lpstr>전자식 복무관리 시스템 – 개발 환경 설정</vt:lpstr>
      <vt:lpstr>테이블 생성</vt:lpstr>
      <vt:lpstr>전자식 복무관리 시스템 – 개발 환경 설정</vt:lpstr>
      <vt:lpstr>테이블 생성</vt:lpstr>
      <vt:lpstr>전자식 복무관리 시스템 – 폴더 구조</vt:lpstr>
      <vt:lpstr>Django 개발 방식(MVT)</vt:lpstr>
      <vt:lpstr>쿠키 및 세션</vt:lpstr>
      <vt:lpstr>전자식 복무관리 시스템 – 신규 프로그램 개발 절차</vt:lpstr>
      <vt:lpstr>폴더 및 공통 앱 생성</vt:lpstr>
      <vt:lpstr>전자식 복무관리 시스템 – 신규 프로그램 개발 절차</vt:lpstr>
      <vt:lpstr>로그인 화면 – 앱 생성</vt:lpstr>
      <vt:lpstr>전자식 복무관리 시스템 – 신규 프로그램 개발 절차</vt:lpstr>
      <vt:lpstr>로그인 화면 – 앱 코딩</vt:lpstr>
      <vt:lpstr>로그인 화면 – 앱 코딩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전자식 복무관리 시스템 – 신규 프로그램 개발 절차</vt:lpstr>
      <vt:lpstr>로그인 화면 – 테이블 구조 추가</vt:lpstr>
      <vt:lpstr>로그인 화면 – 장고 Admin</vt:lpstr>
      <vt:lpstr>PowerPoint 프레젠테이션</vt:lpstr>
      <vt:lpstr>[Appendix] Model Class 항목유형 및 항목옵션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4296</cp:revision>
  <cp:lastPrinted>2013-08-09T04:41:49Z</cp:lastPrinted>
  <dcterms:created xsi:type="dcterms:W3CDTF">2008-12-02T04:27:09Z</dcterms:created>
  <dcterms:modified xsi:type="dcterms:W3CDTF">2021-02-14T09:54:08Z</dcterms:modified>
</cp:coreProperties>
</file>